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4.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162"/>
  </p:notesMasterIdLst>
  <p:sldIdLst>
    <p:sldId id="41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93" r:id="rId53"/>
    <p:sldId id="394" r:id="rId54"/>
    <p:sldId id="395" r:id="rId55"/>
    <p:sldId id="396" r:id="rId56"/>
    <p:sldId id="397" r:id="rId57"/>
    <p:sldId id="398" r:id="rId58"/>
    <p:sldId id="399" r:id="rId59"/>
    <p:sldId id="400" r:id="rId60"/>
    <p:sldId id="401" r:id="rId61"/>
    <p:sldId id="402" r:id="rId62"/>
    <p:sldId id="403" r:id="rId63"/>
    <p:sldId id="405" r:id="rId64"/>
    <p:sldId id="404" r:id="rId65"/>
    <p:sldId id="406" r:id="rId66"/>
    <p:sldId id="407" r:id="rId67"/>
    <p:sldId id="408" r:id="rId68"/>
    <p:sldId id="409" r:id="rId69"/>
    <p:sldId id="410" r:id="rId70"/>
    <p:sldId id="411" r:id="rId71"/>
    <p:sldId id="412" r:id="rId72"/>
    <p:sldId id="413" r:id="rId73"/>
    <p:sldId id="414" r:id="rId74"/>
    <p:sldId id="306" r:id="rId75"/>
    <p:sldId id="307" r:id="rId76"/>
    <p:sldId id="308" r:id="rId77"/>
    <p:sldId id="309" r:id="rId78"/>
    <p:sldId id="310" r:id="rId79"/>
    <p:sldId id="311" r:id="rId80"/>
    <p:sldId id="312" r:id="rId81"/>
    <p:sldId id="313" r:id="rId82"/>
    <p:sldId id="314" r:id="rId83"/>
    <p:sldId id="315" r:id="rId84"/>
    <p:sldId id="316" r:id="rId85"/>
    <p:sldId id="317" r:id="rId86"/>
    <p:sldId id="318" r:id="rId87"/>
    <p:sldId id="319" r:id="rId88"/>
    <p:sldId id="320" r:id="rId89"/>
    <p:sldId id="321" r:id="rId90"/>
    <p:sldId id="322" r:id="rId91"/>
    <p:sldId id="323" r:id="rId92"/>
    <p:sldId id="324" r:id="rId93"/>
    <p:sldId id="325" r:id="rId94"/>
    <p:sldId id="326" r:id="rId95"/>
    <p:sldId id="327" r:id="rId96"/>
    <p:sldId id="328" r:id="rId97"/>
    <p:sldId id="329" r:id="rId98"/>
    <p:sldId id="330" r:id="rId99"/>
    <p:sldId id="331" r:id="rId100"/>
    <p:sldId id="332" r:id="rId101"/>
    <p:sldId id="333" r:id="rId102"/>
    <p:sldId id="334" r:id="rId103"/>
    <p:sldId id="335" r:id="rId104"/>
    <p:sldId id="336" r:id="rId105"/>
    <p:sldId id="337" r:id="rId106"/>
    <p:sldId id="338" r:id="rId107"/>
    <p:sldId id="339" r:id="rId108"/>
    <p:sldId id="340" r:id="rId109"/>
    <p:sldId id="341" r:id="rId110"/>
    <p:sldId id="342" r:id="rId111"/>
    <p:sldId id="343" r:id="rId112"/>
    <p:sldId id="344" r:id="rId113"/>
    <p:sldId id="345" r:id="rId114"/>
    <p:sldId id="346" r:id="rId115"/>
    <p:sldId id="347" r:id="rId116"/>
    <p:sldId id="348" r:id="rId117"/>
    <p:sldId id="349" r:id="rId118"/>
    <p:sldId id="350" r:id="rId119"/>
    <p:sldId id="351" r:id="rId120"/>
    <p:sldId id="352" r:id="rId121"/>
    <p:sldId id="353" r:id="rId122"/>
    <p:sldId id="354" r:id="rId123"/>
    <p:sldId id="355" r:id="rId124"/>
    <p:sldId id="356" r:id="rId125"/>
    <p:sldId id="357" r:id="rId126"/>
    <p:sldId id="358" r:id="rId127"/>
    <p:sldId id="359" r:id="rId128"/>
    <p:sldId id="360" r:id="rId129"/>
    <p:sldId id="361" r:id="rId130"/>
    <p:sldId id="362" r:id="rId131"/>
    <p:sldId id="363" r:id="rId132"/>
    <p:sldId id="364" r:id="rId133"/>
    <p:sldId id="365" r:id="rId134"/>
    <p:sldId id="366" r:id="rId135"/>
    <p:sldId id="367" r:id="rId136"/>
    <p:sldId id="368" r:id="rId137"/>
    <p:sldId id="369" r:id="rId138"/>
    <p:sldId id="370" r:id="rId139"/>
    <p:sldId id="371" r:id="rId140"/>
    <p:sldId id="372" r:id="rId141"/>
    <p:sldId id="373" r:id="rId142"/>
    <p:sldId id="374" r:id="rId143"/>
    <p:sldId id="375" r:id="rId144"/>
    <p:sldId id="376" r:id="rId145"/>
    <p:sldId id="377" r:id="rId146"/>
    <p:sldId id="378" r:id="rId147"/>
    <p:sldId id="379" r:id="rId148"/>
    <p:sldId id="380" r:id="rId149"/>
    <p:sldId id="381" r:id="rId150"/>
    <p:sldId id="382" r:id="rId151"/>
    <p:sldId id="383" r:id="rId152"/>
    <p:sldId id="384" r:id="rId153"/>
    <p:sldId id="385" r:id="rId154"/>
    <p:sldId id="386" r:id="rId155"/>
    <p:sldId id="387" r:id="rId156"/>
    <p:sldId id="388" r:id="rId157"/>
    <p:sldId id="389" r:id="rId158"/>
    <p:sldId id="390" r:id="rId159"/>
    <p:sldId id="391" r:id="rId160"/>
    <p:sldId id="392" r:id="rId161"/>
  </p:sldIdLst>
  <p:sldSz cx="16256000" cy="9144000"/>
  <p:notesSz cx="6858000" cy="9144000"/>
  <p:embeddedFontLst>
    <p:embeddedFont>
      <p:font typeface="Calibri" panose="020F0502020204030204" pitchFamily="34" charset="0"/>
      <p:regular r:id="rId163"/>
      <p:bold r:id="rId164"/>
      <p:italic r:id="rId165"/>
      <p:boldItalic r:id="rId166"/>
    </p:embeddedFont>
    <p:embeddedFont>
      <p:font typeface="Comic Sans MS" panose="030F0702030302020204" pitchFamily="66" charset="0"/>
      <p:regular r:id="rId167"/>
      <p:bold r:id="rId168"/>
      <p:italic r:id="rId169"/>
      <p:boldItalic r:id="rId170"/>
    </p:embeddedFont>
    <p:embeddedFont>
      <p:font typeface="Open Sans" panose="020B0604020202020204" charset="0"/>
      <p:regular r:id="rId171"/>
      <p:bold r:id="rId172"/>
      <p:italic r:id="rId173"/>
      <p:boldItalic r:id="rId174"/>
    </p:embeddedFont>
    <p:embeddedFont>
      <p:font typeface="Open Sans ExtraBold" panose="020B0604020202020204" charset="0"/>
      <p:bold r:id="rId175"/>
      <p:boldItalic r:id="rId1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t7NSDfewvLDWeqlTw846JA==" hashData="KujH/VzQFe/y/px6ucOfLS57QvY="/>
  <p:extLst>
    <p:ext uri="{EFAFB233-063F-42B5-8137-9DF3F51BA10A}">
      <p15:sldGuideLst xmlns:p15="http://schemas.microsoft.com/office/powerpoint/2012/main">
        <p15:guide id="1" orient="horz" pos="998">
          <p15:clr>
            <a:srgbClr val="A4A3A4"/>
          </p15:clr>
        </p15:guide>
        <p15:guide id="2" pos="512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7" roundtripDataSignature="AMtx7mhhIJmnoo/WdCMP5NOze+cv77ic9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rteek Mamidanna"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0D2E2A-0D72-4552-95C7-C037E7F2F776}">
  <a:tblStyle styleId="{FC0D2E2A-0D72-4552-95C7-C037E7F2F77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942" y="60"/>
      </p:cViewPr>
      <p:guideLst>
        <p:guide orient="horz" pos="998"/>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8.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9.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tableStyles" Target="tableStyle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customschemas.google.com/relationships/presentationmetadata" Target="metadata"/><Relationship Id="rId172" Type="http://schemas.openxmlformats.org/officeDocument/2006/relationships/font" Target="fonts/font10.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2.fntdata"/><Relationship Id="rId179"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2.fntdata"/><Relationship Id="rId16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13.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3.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14.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4.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1-08T09:00:32.378" idx="1">
    <p:pos x="2243" y="2128"/>
    <p:text>+atul.singh@simplilearn.net looks like we need to update the table. |y-y'| looks incorrect
_Assigned to Atul Kumar Singh_</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6_ZM-E"/>
      </p:ext>
    </p:extLst>
  </p:cm>
  <p:cm authorId="0" dt="2019-11-08T09:01:17.511" idx="2">
    <p:pos x="0" y="196"/>
    <p:text>Even the heading needs to be changed
+atul.singh@simplilearn.net
_Assigned to Atul Kumar Singh_</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6_ZM-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870124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02" name="Google Shape;60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6" name="Google Shape;1826;p10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827" name="Google Shape;1827;p10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101</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4" name="Google Shape;1854;p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855" name="Google Shape;1855;p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102</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0" name="Google Shape;1880;p1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881" name="Google Shape;1881;p1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103</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6" name="Google Shape;1906;p1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07" name="Google Shape;1907;p10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104</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3" name="Google Shape;1933;p1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34" name="Google Shape;1934;p10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105</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0" name="Google Shape;1960;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61" name="Google Shape;1961;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106</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2" name="Google Shape;1992;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8" name="Google Shape;1998;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999" name="Google Shape;1999;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108</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1" name="Google Shape;2021;p10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022" name="Google Shape;2022;p10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109</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5" name="Google Shape;2045;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046" name="Google Shape;2046;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3603676b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g63603676b2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16" name="Google Shape;616;g63603676b2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9" name="Google Shape;2069;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070" name="Google Shape;2070;p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111</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3" name="Google Shape;2093;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094" name="Google Shape;2094;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112</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6" name="Google Shape;2116;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117" name="Google Shape;2117;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113</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0" name="Google Shape;2140;p1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141" name="Google Shape;2141;p1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114</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3" name="Google Shape;2163;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164" name="Google Shape;2164;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115</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7" name="Google Shape;2187;p1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188" name="Google Shape;2188;p1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116</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1" name="Google Shape;2211;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212" name="Google Shape;2212;p1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117</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p1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5" name="Google Shape;2235;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1" name="Google Shape;2241;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242" name="Google Shape;2242;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119</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6" name="Google Shape;2266;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267" name="Google Shape;2267;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120</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33" name="Google Shape;63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2" name="Google Shape;2292;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293" name="Google Shape;2293;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121</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8" name="Google Shape;2318;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319" name="Google Shape;2319;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122</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5" name="Google Shape;2345;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346" name="Google Shape;2346;p1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123</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2" name="Google Shape;2372;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373" name="Google Shape;2373;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124</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9" name="Google Shape;2399;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400" name="Google Shape;2400;p1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125</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6" name="Google Shape;2426;p1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427" name="Google Shape;2427;p1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126</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3" name="Google Shape;2453;p1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454" name="Google Shape;2454;p1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127</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7" name="Google Shape;2487;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488" name="Google Shape;2488;p1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128</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5" name="Google Shape;2505;p1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506" name="Google Shape;2506;p1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129</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
        <p:cNvGrpSpPr/>
        <p:nvPr/>
      </p:nvGrpSpPr>
      <p:grpSpPr>
        <a:xfrm>
          <a:off x="0" y="0"/>
          <a:ext cx="0" cy="0"/>
          <a:chOff x="0" y="0"/>
          <a:chExt cx="0" cy="0"/>
        </a:xfrm>
      </p:grpSpPr>
      <p:sp>
        <p:nvSpPr>
          <p:cNvPr id="2531" name="Google Shape;2531;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2" name="Google Shape;2532;p1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533" name="Google Shape;2533;p1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130</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48" name="Google Shape;64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9" name="Google Shape;2559;p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560" name="Google Shape;2560;p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131</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6" name="Google Shape;2586;p1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587" name="Google Shape;2587;p1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132</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3" name="Google Shape;2613;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614" name="Google Shape;2614;p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133</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0" name="Google Shape;2640;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641" name="Google Shape;2641;p1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134</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7" name="Google Shape;2667;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668" name="Google Shape;2668;p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135</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4" name="Google Shape;2694;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695" name="Google Shape;2695;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136</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0" name="Google Shape;2720;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721" name="Google Shape;2721;p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137</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Google Shape;2745;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6" name="Google Shape;2746;p1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747" name="Google Shape;2747;p1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138</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0"/>
        <p:cNvGrpSpPr/>
        <p:nvPr/>
      </p:nvGrpSpPr>
      <p:grpSpPr>
        <a:xfrm>
          <a:off x="0" y="0"/>
          <a:ext cx="0" cy="0"/>
          <a:chOff x="0" y="0"/>
          <a:chExt cx="0" cy="0"/>
        </a:xfrm>
      </p:grpSpPr>
      <p:sp>
        <p:nvSpPr>
          <p:cNvPr id="2771" name="Google Shape;2771;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2" name="Google Shape;2772;p1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773" name="Google Shape;2773;p1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139</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9" name="Google Shape;2799;p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00" name="Google Shape;2800;p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140</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1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60" name="Google Shape;660;p1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26" name="Google Shape;2826;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2" name="Google Shape;2832;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33" name="Google Shape;2833;p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142</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0"/>
        <p:cNvGrpSpPr/>
        <p:nvPr/>
      </p:nvGrpSpPr>
      <p:grpSpPr>
        <a:xfrm>
          <a:off x="0" y="0"/>
          <a:ext cx="0" cy="0"/>
          <a:chOff x="0" y="0"/>
          <a:chExt cx="0" cy="0"/>
        </a:xfrm>
      </p:grpSpPr>
      <p:sp>
        <p:nvSpPr>
          <p:cNvPr id="2841" name="Google Shape;2841;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2" name="Google Shape;2842;p1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43" name="Google Shape;2843;p1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143</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6"/>
        <p:cNvGrpSpPr/>
        <p:nvPr/>
      </p:nvGrpSpPr>
      <p:grpSpPr>
        <a:xfrm>
          <a:off x="0" y="0"/>
          <a:ext cx="0" cy="0"/>
          <a:chOff x="0" y="0"/>
          <a:chExt cx="0" cy="0"/>
        </a:xfrm>
      </p:grpSpPr>
      <p:sp>
        <p:nvSpPr>
          <p:cNvPr id="2857" name="Google Shape;2857;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8" name="Google Shape;2858;p1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59" name="Google Shape;2859;p1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144</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3"/>
        <p:cNvGrpSpPr/>
        <p:nvPr/>
      </p:nvGrpSpPr>
      <p:grpSpPr>
        <a:xfrm>
          <a:off x="0" y="0"/>
          <a:ext cx="0" cy="0"/>
          <a:chOff x="0" y="0"/>
          <a:chExt cx="0" cy="0"/>
        </a:xfrm>
      </p:grpSpPr>
      <p:sp>
        <p:nvSpPr>
          <p:cNvPr id="2874" name="Google Shape;2874;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5" name="Google Shape;2875;p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76" name="Google Shape;2876;p1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145</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0"/>
        <p:cNvGrpSpPr/>
        <p:nvPr/>
      </p:nvGrpSpPr>
      <p:grpSpPr>
        <a:xfrm>
          <a:off x="0" y="0"/>
          <a:ext cx="0" cy="0"/>
          <a:chOff x="0" y="0"/>
          <a:chExt cx="0" cy="0"/>
        </a:xfrm>
      </p:grpSpPr>
      <p:sp>
        <p:nvSpPr>
          <p:cNvPr id="2891" name="Google Shape;2891;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2" name="Google Shape;2892;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893" name="Google Shape;2893;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146</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9"/>
        <p:cNvGrpSpPr/>
        <p:nvPr/>
      </p:nvGrpSpPr>
      <p:grpSpPr>
        <a:xfrm>
          <a:off x="0" y="0"/>
          <a:ext cx="0" cy="0"/>
          <a:chOff x="0" y="0"/>
          <a:chExt cx="0" cy="0"/>
        </a:xfrm>
      </p:grpSpPr>
      <p:sp>
        <p:nvSpPr>
          <p:cNvPr id="2900" name="Google Shape;2900;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1" name="Google Shape;2901;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902" name="Google Shape;2902;p1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147</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8"/>
        <p:cNvGrpSpPr/>
        <p:nvPr/>
      </p:nvGrpSpPr>
      <p:grpSpPr>
        <a:xfrm>
          <a:off x="0" y="0"/>
          <a:ext cx="0" cy="0"/>
          <a:chOff x="0" y="0"/>
          <a:chExt cx="0" cy="0"/>
        </a:xfrm>
      </p:grpSpPr>
      <p:sp>
        <p:nvSpPr>
          <p:cNvPr id="2909" name="Google Shape;290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0" name="Google Shape;291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1"/>
        <p:cNvGrpSpPr/>
        <p:nvPr/>
      </p:nvGrpSpPr>
      <p:grpSpPr>
        <a:xfrm>
          <a:off x="0" y="0"/>
          <a:ext cx="0" cy="0"/>
          <a:chOff x="0" y="0"/>
          <a:chExt cx="0" cy="0"/>
        </a:xfrm>
      </p:grpSpPr>
      <p:sp>
        <p:nvSpPr>
          <p:cNvPr id="2922" name="Google Shape;292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3" name="Google Shape;292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7" name="Google Shape;2927;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p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72" name="Google Shape;672;p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16</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5"/>
        <p:cNvGrpSpPr/>
        <p:nvPr/>
      </p:nvGrpSpPr>
      <p:grpSpPr>
        <a:xfrm>
          <a:off x="0" y="0"/>
          <a:ext cx="0" cy="0"/>
          <a:chOff x="0" y="0"/>
          <a:chExt cx="0" cy="0"/>
        </a:xfrm>
      </p:grpSpPr>
      <p:sp>
        <p:nvSpPr>
          <p:cNvPr id="2936" name="Google Shape;2936;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7" name="Google Shape;2937;p1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8" name="Google Shape;2938;p1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151</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8"/>
        <p:cNvGrpSpPr/>
        <p:nvPr/>
      </p:nvGrpSpPr>
      <p:grpSpPr>
        <a:xfrm>
          <a:off x="0" y="0"/>
          <a:ext cx="0" cy="0"/>
          <a:chOff x="0" y="0"/>
          <a:chExt cx="0" cy="0"/>
        </a:xfrm>
      </p:grpSpPr>
      <p:sp>
        <p:nvSpPr>
          <p:cNvPr id="2949" name="Google Shape;2949;p1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0" name="Google Shape;2950;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0" name="Google Shape;2960;p1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61" name="Google Shape;2961;p1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153</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p1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3" name="Google Shape;2973;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1"/>
        <p:cNvGrpSpPr/>
        <p:nvPr/>
      </p:nvGrpSpPr>
      <p:grpSpPr>
        <a:xfrm>
          <a:off x="0" y="0"/>
          <a:ext cx="0" cy="0"/>
          <a:chOff x="0" y="0"/>
          <a:chExt cx="0" cy="0"/>
        </a:xfrm>
      </p:grpSpPr>
      <p:sp>
        <p:nvSpPr>
          <p:cNvPr id="2982" name="Google Shape;2982;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3" name="Google Shape;2983;p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84" name="Google Shape;2984;p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155</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Google Shape;2995;p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6" name="Google Shape;2996;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4"/>
        <p:cNvGrpSpPr/>
        <p:nvPr/>
      </p:nvGrpSpPr>
      <p:grpSpPr>
        <a:xfrm>
          <a:off x="0" y="0"/>
          <a:ext cx="0" cy="0"/>
          <a:chOff x="0" y="0"/>
          <a:chExt cx="0" cy="0"/>
        </a:xfrm>
      </p:grpSpPr>
      <p:sp>
        <p:nvSpPr>
          <p:cNvPr id="3005" name="Google Shape;3005;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6" name="Google Shape;3006;p1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7" name="Google Shape;3007;p1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157</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7"/>
        <p:cNvGrpSpPr/>
        <p:nvPr/>
      </p:nvGrpSpPr>
      <p:grpSpPr>
        <a:xfrm>
          <a:off x="0" y="0"/>
          <a:ext cx="0" cy="0"/>
          <a:chOff x="0" y="0"/>
          <a:chExt cx="0" cy="0"/>
        </a:xfrm>
      </p:grpSpPr>
      <p:sp>
        <p:nvSpPr>
          <p:cNvPr id="3018" name="Google Shape;3018;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9" name="Google Shape;3019;p1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0" name="Google Shape;3020;p1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158</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4"/>
        <p:cNvGrpSpPr/>
        <p:nvPr/>
      </p:nvGrpSpPr>
      <p:grpSpPr>
        <a:xfrm>
          <a:off x="0" y="0"/>
          <a:ext cx="0" cy="0"/>
          <a:chOff x="0" y="0"/>
          <a:chExt cx="0" cy="0"/>
        </a:xfrm>
      </p:grpSpPr>
      <p:sp>
        <p:nvSpPr>
          <p:cNvPr id="3025" name="Google Shape;3025;p1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6" name="Google Shape;3026;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84" name="Google Shape;684;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695" name="Google Shape;695;p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sz="1200">
                <a:solidFill>
                  <a:schemeClr val="dk1"/>
                </a:solidFill>
                <a:latin typeface="Calibri"/>
                <a:ea typeface="Calibri"/>
                <a:cs typeface="Calibri"/>
                <a:sym typeface="Calibri"/>
              </a:rPr>
              <a:t>To be recreated</a:t>
            </a:r>
            <a:endParaRPr sz="1200">
              <a:solidFill>
                <a:schemeClr val="dk1"/>
              </a:solidFill>
              <a:latin typeface="Calibri"/>
              <a:ea typeface="Calibri"/>
              <a:cs typeface="Calibri"/>
              <a:sym typeface="Calibri"/>
            </a:endParaRPr>
          </a:p>
        </p:txBody>
      </p:sp>
      <p:sp>
        <p:nvSpPr>
          <p:cNvPr id="706" name="Google Shape;706;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23" name="Google Shape;723;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28" name="Google Shape;22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IN"/>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38" name="Google Shape;738;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51" name="Google Shape;751;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64" name="Google Shape;764;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799" name="Google Shape;799;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1" name="Google Shape;81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12" name="Google Shape;81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22" name="Google Shape;82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6" name="Google Shape;83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37" name="Google Shape;837;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46" name="Google Shape;846;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 name="Google Shape;85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58" name="Google Shape;85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72" name="Google Shape;87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1" name="Google Shape;88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Google Shape;8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87" name="Google Shape;887;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898" name="Google Shape;898;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3" name="Google Shape;913;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14" name="Google Shape;914;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8" name="Google Shape;928;p1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29" name="Google Shape;929;p1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2" name="Google Shape;952;p1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53" name="Google Shape;953;p1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79" name="Google Shape;979;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p1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996" name="Google Shape;996;p1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5" name="Google Shape;1015;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16" name="Google Shape;1016;p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8" name="Google Shape;1048;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49" name="Google Shape;1049;p1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247" name="Google Shape;24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4" name="Google Shape;1064;p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65" name="Google Shape;1065;p1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5" name="Google Shape;1075;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0" name="Google Shape;1080;p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81" name="Google Shape;1081;p1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p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093" name="Google Shape;1093;p1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p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25" name="Google Shape;1125;p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sz="1200">
                <a:solidFill>
                  <a:schemeClr val="dk1"/>
                </a:solidFill>
                <a:latin typeface="Calibri"/>
                <a:ea typeface="Calibri"/>
                <a:cs typeface="Calibri"/>
                <a:sym typeface="Calibri"/>
              </a:rPr>
              <a:t>Inputs, fit, evaluate, predict and export will be in title case to be recreated by GD as well as the &amp; to and</a:t>
            </a:r>
            <a:endParaRPr sz="1200">
              <a:solidFill>
                <a:schemeClr val="dk1"/>
              </a:solidFill>
              <a:latin typeface="Calibri"/>
              <a:ea typeface="Calibri"/>
              <a:cs typeface="Calibri"/>
              <a:sym typeface="Calibri"/>
            </a:endParaRPr>
          </a:p>
        </p:txBody>
      </p:sp>
      <p:sp>
        <p:nvSpPr>
          <p:cNvPr id="1138" name="Google Shape;1138;p1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6" name="Google Shape;1146;p1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47" name="Google Shape;1147;p1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57" name="Google Shape;1157;p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p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5" name="Google Shape;1165;p1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66" name="Google Shape;1166;p1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76" name="Google Shape;1176;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313" name="Google Shape;31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76" name="Google Shape;1176;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76" name="Google Shape;1176;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176" name="Google Shape;1176;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384" name="Google Shape;38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64</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67</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69</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455" name="Google Shape;45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71</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72</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03" name="Google Shape;1203;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73</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8" name="Google Shape;1218;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19" name="Google Shape;1219;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74</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3" name="Google Shape;1233;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34" name="Google Shape;1234;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75</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0" name="Google Shape;1270;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71" name="Google Shape;1271;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76</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6" name="Google Shape;1286;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287" name="Google Shape;1287;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77</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2" name="Google Shape;130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03" name="Google Shape;130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78</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5" name="Google Shape;1315;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16" name="Google Shape;1316;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79</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8" name="Google Shape;1328;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29" name="Google Shape;1329;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526" name="Google Shape;52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1" name="Google Shape;1341;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42" name="Google Shape;1342;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81</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4" name="Google Shape;1354;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55" name="Google Shape;1355;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82</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7" name="Google Shape;136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2" name="Google Shape;1372;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73" name="Google Shape;1373;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84</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8" name="Google Shape;1388;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389" name="Google Shape;1389;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85</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1" name="Google Shape;1421;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422" name="Google Shape;1422;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86</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453" name="Google Shape;1453;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87</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9" name="Google Shape;1509;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5" name="Google Shape;1515;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16" name="Google Shape;1516;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89</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2" name="Google Shape;1542;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43" name="Google Shape;1543;p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9" name="Google Shape;1569;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70" name="Google Shape;1570;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91</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6" name="Google Shape;1596;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597" name="Google Shape;1597;p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92</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2" name="Google Shape;1622;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23" name="Google Shape;1623;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93</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8" name="Google Shape;1648;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49" name="Google Shape;1649;p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94</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4" name="Google Shape;1674;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675" name="Google Shape;1675;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95</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3" name="Google Shape;1703;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704" name="Google Shape;1704;p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96</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1" name="Google Shape;1731;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732" name="Google Shape;1732;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97</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p9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2" name="Google Shape;1762;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8" name="Google Shape;1768;p1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769" name="Google Shape;1769;p1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99</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4" name="Google Shape;1794;p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p:txBody>
      </p:sp>
      <p:sp>
        <p:nvSpPr>
          <p:cNvPr id="1795" name="Google Shape;1795;p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IN"/>
              <a:t>100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1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1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18"/>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ctr">
              <a:lnSpc>
                <a:spcPct val="90000"/>
              </a:lnSpc>
              <a:spcBef>
                <a:spcPts val="1000"/>
              </a:spcBef>
              <a:spcAft>
                <a:spcPts val="0"/>
              </a:spcAft>
              <a:buSzPts val="2800"/>
              <a:buFont typeface="Arial"/>
              <a:buNone/>
              <a:defRPr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83"/>
        <p:cNvGrpSpPr/>
        <p:nvPr/>
      </p:nvGrpSpPr>
      <p:grpSpPr>
        <a:xfrm>
          <a:off x="0" y="0"/>
          <a:ext cx="0" cy="0"/>
          <a:chOff x="0" y="0"/>
          <a:chExt cx="0" cy="0"/>
        </a:xfrm>
      </p:grpSpPr>
      <p:pic>
        <p:nvPicPr>
          <p:cNvPr id="84" name="Google Shape;84;p2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5" name="Google Shape;85;p2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6" name="Google Shape;86;p26"/>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7" name="Google Shape;87;p2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8" name="Google Shape;88;p26"/>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9" name="Google Shape;89;p2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0" name="Google Shape;90;p26"/>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91" name="Google Shape;91;p26"/>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92" name="Google Shape;92;p26"/>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3" name="Google Shape;93;p2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94" name="Google Shape;94;p2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95" name="Google Shape;95;p26"/>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6" name="Google Shape;96;p26"/>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7" name="Google Shape;97;p2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8" name="Google Shape;98;p26"/>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9" name="Google Shape;99;p2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00" name="Google Shape;100;p2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01"/>
        <p:cNvGrpSpPr/>
        <p:nvPr/>
      </p:nvGrpSpPr>
      <p:grpSpPr>
        <a:xfrm>
          <a:off x="0" y="0"/>
          <a:ext cx="0" cy="0"/>
          <a:chOff x="0" y="0"/>
          <a:chExt cx="0" cy="0"/>
        </a:xfrm>
      </p:grpSpPr>
      <p:pic>
        <p:nvPicPr>
          <p:cNvPr id="102" name="Google Shape;102;p34"/>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103" name="Google Shape;103;p3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04" name="Google Shape;104;p3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5" name="Google Shape;105;p34"/>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6" name="Google Shape;106;p34"/>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07"/>
        <p:cNvGrpSpPr/>
        <p:nvPr/>
      </p:nvGrpSpPr>
      <p:grpSpPr>
        <a:xfrm>
          <a:off x="0" y="0"/>
          <a:ext cx="0" cy="0"/>
          <a:chOff x="0" y="0"/>
          <a:chExt cx="0" cy="0"/>
        </a:xfrm>
      </p:grpSpPr>
      <p:pic>
        <p:nvPicPr>
          <p:cNvPr id="108" name="Google Shape;108;p2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09" name="Google Shape;109;p2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0" name="Google Shape;110;p2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111" name="Google Shape;111;p22"/>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112" name="Google Shape;112;p22"/>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3" name="Google Shape;113;p22"/>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4" name="Google Shape;114;p22"/>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15" name="Google Shape;115;p22"/>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16"/>
        <p:cNvGrpSpPr/>
        <p:nvPr/>
      </p:nvGrpSpPr>
      <p:grpSpPr>
        <a:xfrm>
          <a:off x="0" y="0"/>
          <a:ext cx="0" cy="0"/>
          <a:chOff x="0" y="0"/>
          <a:chExt cx="0" cy="0"/>
        </a:xfrm>
      </p:grpSpPr>
      <p:pic>
        <p:nvPicPr>
          <p:cNvPr id="117" name="Google Shape;117;p2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18" name="Google Shape;118;p2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19" name="Google Shape;119;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23"/>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21" name="Google Shape;121;p23"/>
          <p:cNvSpPr/>
          <p:nvPr/>
        </p:nvSpPr>
        <p:spPr>
          <a:xfrm>
            <a:off x="16375347" y="785880"/>
            <a:ext cx="617018" cy="617018"/>
          </a:xfrm>
          <a:prstGeom prst="ellipse">
            <a:avLst/>
          </a:prstGeom>
          <a:solidFill>
            <a:srgbClr val="0284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 name="Google Shape;122;p23"/>
          <p:cNvSpPr/>
          <p:nvPr/>
        </p:nvSpPr>
        <p:spPr>
          <a:xfrm>
            <a:off x="16375347" y="2367024"/>
            <a:ext cx="617018" cy="617018"/>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p:nvPr/>
        </p:nvSpPr>
        <p:spPr>
          <a:xfrm>
            <a:off x="16375347" y="1576452"/>
            <a:ext cx="617018" cy="617018"/>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24" name="Google Shape;124;p23"/>
          <p:cNvSpPr/>
          <p:nvPr/>
        </p:nvSpPr>
        <p:spPr>
          <a:xfrm>
            <a:off x="16375347" y="5529312"/>
            <a:ext cx="617018" cy="617018"/>
          </a:xfrm>
          <a:prstGeom prst="ellipse">
            <a:avLst/>
          </a:prstGeom>
          <a:solidFill>
            <a:srgbClr val="EFC8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FFFF00"/>
              </a:highlight>
              <a:latin typeface="Arial"/>
              <a:ea typeface="Arial"/>
              <a:cs typeface="Arial"/>
              <a:sym typeface="Arial"/>
            </a:endParaRPr>
          </a:p>
        </p:txBody>
      </p:sp>
      <p:sp>
        <p:nvSpPr>
          <p:cNvPr id="125" name="Google Shape;125;p23"/>
          <p:cNvSpPr/>
          <p:nvPr/>
        </p:nvSpPr>
        <p:spPr>
          <a:xfrm>
            <a:off x="16375347" y="4738740"/>
            <a:ext cx="617018" cy="617018"/>
          </a:xfrm>
          <a:prstGeom prst="ellipse">
            <a:avLst/>
          </a:prstGeom>
          <a:solidFill>
            <a:srgbClr val="C7D3D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6" name="Google Shape;126;p23"/>
          <p:cNvSpPr/>
          <p:nvPr/>
        </p:nvSpPr>
        <p:spPr>
          <a:xfrm>
            <a:off x="16375347" y="6319884"/>
            <a:ext cx="617018" cy="617018"/>
          </a:xfrm>
          <a:prstGeom prst="ellipse">
            <a:avLst/>
          </a:prstGeom>
          <a:solidFill>
            <a:srgbClr val="CF5C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 name="Google Shape;127;p23"/>
          <p:cNvSpPr/>
          <p:nvPr/>
        </p:nvSpPr>
        <p:spPr>
          <a:xfrm>
            <a:off x="16375347" y="3157596"/>
            <a:ext cx="617018" cy="617018"/>
          </a:xfrm>
          <a:prstGeom prst="ellipse">
            <a:avLst/>
          </a:prstGeom>
          <a:solidFill>
            <a:srgbClr val="162E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3"/>
          <p:cNvSpPr/>
          <p:nvPr/>
        </p:nvSpPr>
        <p:spPr>
          <a:xfrm>
            <a:off x="16375347" y="3948168"/>
            <a:ext cx="617018" cy="617018"/>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9" name="Google Shape;129;p23"/>
          <p:cNvSpPr/>
          <p:nvPr/>
        </p:nvSpPr>
        <p:spPr>
          <a:xfrm>
            <a:off x="16375347" y="7110456"/>
            <a:ext cx="617018" cy="617018"/>
          </a:xfrm>
          <a:prstGeom prst="ellipse">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 name="Google Shape;130;p23"/>
          <p:cNvSpPr/>
          <p:nvPr/>
        </p:nvSpPr>
        <p:spPr>
          <a:xfrm>
            <a:off x="16375347" y="7901030"/>
            <a:ext cx="617018" cy="617018"/>
          </a:xfrm>
          <a:prstGeom prst="ellipse">
            <a:avLst/>
          </a:prstGeom>
          <a:solidFill>
            <a:srgbClr val="009FB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131"/>
        <p:cNvGrpSpPr/>
        <p:nvPr/>
      </p:nvGrpSpPr>
      <p:grpSpPr>
        <a:xfrm>
          <a:off x="0" y="0"/>
          <a:ext cx="0" cy="0"/>
          <a:chOff x="0" y="0"/>
          <a:chExt cx="0" cy="0"/>
        </a:xfrm>
      </p:grpSpPr>
      <p:pic>
        <p:nvPicPr>
          <p:cNvPr id="132" name="Google Shape;132;p2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33" name="Google Shape;133;p2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34" name="Google Shape;134;p27"/>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5" name="Google Shape;135;p2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36" name="Google Shape;136;p27"/>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37" name="Google Shape;137;p2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38" name="Google Shape;138;p2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39" name="Google Shape;139;p2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0" name="Google Shape;140;p2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141"/>
        <p:cNvGrpSpPr/>
        <p:nvPr/>
      </p:nvGrpSpPr>
      <p:grpSpPr>
        <a:xfrm>
          <a:off x="0" y="0"/>
          <a:ext cx="0" cy="0"/>
          <a:chOff x="0" y="0"/>
          <a:chExt cx="0" cy="0"/>
        </a:xfrm>
      </p:grpSpPr>
      <p:pic>
        <p:nvPicPr>
          <p:cNvPr id="142" name="Google Shape;142;p2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43" name="Google Shape;143;p2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44" name="Google Shape;144;p2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5" name="Google Shape;145;p2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46" name="Google Shape;146;p2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7" name="Google Shape;147;p2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48" name="Google Shape;148;p28"/>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49" name="Google Shape;149;p28"/>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50" name="Google Shape;150;p2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1" name="Google Shape;151;p2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52" name="Google Shape;152;p2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53" name="Google Shape;153;p2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4" name="Google Shape;154;p2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quiz content">
  <p:cSld name="3_quiz content">
    <p:spTree>
      <p:nvGrpSpPr>
        <p:cNvPr id="1" name="Shape 155"/>
        <p:cNvGrpSpPr/>
        <p:nvPr/>
      </p:nvGrpSpPr>
      <p:grpSpPr>
        <a:xfrm>
          <a:off x="0" y="0"/>
          <a:ext cx="0" cy="0"/>
          <a:chOff x="0" y="0"/>
          <a:chExt cx="0" cy="0"/>
        </a:xfrm>
      </p:grpSpPr>
      <p:pic>
        <p:nvPicPr>
          <p:cNvPr id="156" name="Google Shape;156;p2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7" name="Google Shape;157;p2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58" name="Google Shape;158;p2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59" name="Google Shape;159;p2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60" name="Google Shape;160;p2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1" name="Google Shape;161;p2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62" name="Google Shape;162;p2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63" name="Google Shape;163;p29"/>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64" name="Google Shape;164;p29"/>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65" name="Google Shape;165;p2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6" name="Google Shape;166;p2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7" name="Google Shape;167;p29"/>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8" name="Google Shape;168;p29"/>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69" name="Google Shape;169;p29"/>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70" name="Google Shape;170;p29"/>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ans">
  <p:cSld name="3_quiz ans">
    <p:spTree>
      <p:nvGrpSpPr>
        <p:cNvPr id="1" name="Shape 171"/>
        <p:cNvGrpSpPr/>
        <p:nvPr/>
      </p:nvGrpSpPr>
      <p:grpSpPr>
        <a:xfrm>
          <a:off x="0" y="0"/>
          <a:ext cx="0" cy="0"/>
          <a:chOff x="0" y="0"/>
          <a:chExt cx="0" cy="0"/>
        </a:xfrm>
      </p:grpSpPr>
      <p:pic>
        <p:nvPicPr>
          <p:cNvPr id="172" name="Google Shape;172;p3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3" name="Google Shape;173;p3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74" name="Google Shape;174;p3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5" name="Google Shape;175;p3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76" name="Google Shape;176;p3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7" name="Google Shape;177;p3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Font typeface="Arial"/>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78" name="Google Shape;178;p30"/>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179" name="Google Shape;179;p30"/>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180" name="Google Shape;180;p30"/>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000"/>
              </a:spcBef>
              <a:spcAft>
                <a:spcPts val="0"/>
              </a:spcAft>
              <a:buSzPts val="2800"/>
              <a:buFont typeface="Arial"/>
              <a:buNone/>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1" name="Google Shape;181;p3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82" name="Google Shape;182;p3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83" name="Google Shape;183;p3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84" name="Google Shape;184;p3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85" name="Google Shape;185;p3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6" name="Google Shape;186;p3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7" name="Google Shape;187;p30"/>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8" name="Google Shape;188;p30"/>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9" name="Google Shape;189;p3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190" name="Google Shape;190;p30"/>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91"/>
        <p:cNvGrpSpPr/>
        <p:nvPr/>
      </p:nvGrpSpPr>
      <p:grpSpPr>
        <a:xfrm>
          <a:off x="0" y="0"/>
          <a:ext cx="0" cy="0"/>
          <a:chOff x="0" y="0"/>
          <a:chExt cx="0" cy="0"/>
        </a:xfrm>
      </p:grpSpPr>
      <p:pic>
        <p:nvPicPr>
          <p:cNvPr id="192" name="Google Shape;192;p3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3" name="Google Shape;193;p32"/>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94" name="Google Shape;194;p3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95" name="Google Shape;195;p3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3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97"/>
        <p:cNvGrpSpPr/>
        <p:nvPr/>
      </p:nvGrpSpPr>
      <p:grpSpPr>
        <a:xfrm>
          <a:off x="0" y="0"/>
          <a:ext cx="0" cy="0"/>
          <a:chOff x="0" y="0"/>
          <a:chExt cx="0" cy="0"/>
        </a:xfrm>
      </p:grpSpPr>
      <p:pic>
        <p:nvPicPr>
          <p:cNvPr id="198" name="Google Shape;198;p3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9" name="Google Shape;199;p33"/>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200" name="Google Shape;200;p33"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01" name="Google Shape;201;p33"/>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2" name="Google Shape;202;p3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arning Objectives">
  <p:cSld name="1_Learning Objectives">
    <p:spTree>
      <p:nvGrpSpPr>
        <p:cNvPr id="1" name="Shape 23"/>
        <p:cNvGrpSpPr/>
        <p:nvPr/>
      </p:nvGrpSpPr>
      <p:grpSpPr>
        <a:xfrm>
          <a:off x="0" y="0"/>
          <a:ext cx="0" cy="0"/>
          <a:chOff x="0" y="0"/>
          <a:chExt cx="0" cy="0"/>
        </a:xfrm>
      </p:grpSpPr>
      <p:pic>
        <p:nvPicPr>
          <p:cNvPr id="24" name="Google Shape;24;p19"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1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19"/>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sp>
        <p:nvSpPr>
          <p:cNvPr id="27" name="Google Shape;27;p19"/>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8" name="Google Shape;28;p19"/>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9" name="Google Shape;29;p19"/>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0" name="Google Shape;30;p19"/>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406400" algn="l">
              <a:lnSpc>
                <a:spcPct val="90000"/>
              </a:lnSpc>
              <a:spcBef>
                <a:spcPts val="1000"/>
              </a:spcBef>
              <a:spcAft>
                <a:spcPts val="0"/>
              </a:spcAft>
              <a:buSzPts val="2800"/>
              <a:buChar char="•"/>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31" name="Google Shape;31;p19"/>
          <p:cNvPicPr preferRelativeResize="0"/>
          <p:nvPr/>
        </p:nvPicPr>
        <p:blipFill rotWithShape="1">
          <a:blip r:embed="rId4">
            <a:alphaModFix/>
          </a:blip>
          <a:srcRect/>
          <a:stretch/>
        </p:blipFill>
        <p:spPr>
          <a:xfrm>
            <a:off x="2870200" y="1186581"/>
            <a:ext cx="4819924" cy="36576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203"/>
        <p:cNvGrpSpPr/>
        <p:nvPr/>
      </p:nvGrpSpPr>
      <p:grpSpPr>
        <a:xfrm>
          <a:off x="0" y="0"/>
          <a:ext cx="0" cy="0"/>
          <a:chOff x="0" y="0"/>
          <a:chExt cx="0" cy="0"/>
        </a:xfrm>
      </p:grpSpPr>
      <p:pic>
        <p:nvPicPr>
          <p:cNvPr id="204" name="Google Shape;204;p35"/>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205" name="Google Shape;205;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06" name="Google Shape;206;p35"/>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3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8" name="Google Shape;208;p3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209"/>
        <p:cNvGrpSpPr/>
        <p:nvPr/>
      </p:nvGrpSpPr>
      <p:grpSpPr>
        <a:xfrm>
          <a:off x="0" y="0"/>
          <a:ext cx="0" cy="0"/>
          <a:chOff x="0" y="0"/>
          <a:chExt cx="0" cy="0"/>
        </a:xfrm>
      </p:grpSpPr>
      <p:pic>
        <p:nvPicPr>
          <p:cNvPr id="210" name="Google Shape;210;p3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1" name="Google Shape;211;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12" name="Google Shape;212;p36"/>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36"/>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4" name="Google Shape;214;p36"/>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445260"/>
            <a:ext cx="7139940" cy="459231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553200" y="1424940"/>
            <a:ext cx="7139940" cy="459231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13106400" y="1445260"/>
            <a:ext cx="3124199" cy="4592319"/>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0" y="4493259"/>
            <a:ext cx="7139940" cy="4592319"/>
          </a:xfrm>
          <a:prstGeom prst="rect">
            <a:avLst/>
          </a:prstGeom>
          <a:blipFill>
            <a:blip r:embed="rId2" cstate="print"/>
            <a:stretch>
              <a:fillRect/>
            </a:stretch>
          </a:blipFill>
        </p:spPr>
        <p:txBody>
          <a:bodyPr wrap="square" lIns="0" tIns="0" rIns="0" bIns="0" rtlCol="0"/>
          <a:lstStyle/>
          <a:p>
            <a:endParaRPr/>
          </a:p>
        </p:txBody>
      </p:sp>
      <p:sp>
        <p:nvSpPr>
          <p:cNvPr id="20" name="bk object 20"/>
          <p:cNvSpPr/>
          <p:nvPr/>
        </p:nvSpPr>
        <p:spPr>
          <a:xfrm>
            <a:off x="6553200" y="4472940"/>
            <a:ext cx="7139940" cy="4592319"/>
          </a:xfrm>
          <a:prstGeom prst="rect">
            <a:avLst/>
          </a:prstGeom>
          <a:blipFill>
            <a:blip r:embed="rId2" cstate="print"/>
            <a:stretch>
              <a:fillRect/>
            </a:stretch>
          </a:blipFill>
        </p:spPr>
        <p:txBody>
          <a:bodyPr wrap="square" lIns="0" tIns="0" rIns="0" bIns="0" rtlCol="0"/>
          <a:lstStyle/>
          <a:p>
            <a:endParaRPr/>
          </a:p>
        </p:txBody>
      </p:sp>
      <p:sp>
        <p:nvSpPr>
          <p:cNvPr id="21" name="bk object 21"/>
          <p:cNvSpPr/>
          <p:nvPr/>
        </p:nvSpPr>
        <p:spPr>
          <a:xfrm>
            <a:off x="13106400" y="4493260"/>
            <a:ext cx="3124199" cy="4592319"/>
          </a:xfrm>
          <a:prstGeom prst="rect">
            <a:avLst/>
          </a:prstGeom>
          <a:blipFill>
            <a:blip r:embed="rId3" cstate="print"/>
            <a:stretch>
              <a:fillRect/>
            </a:stretch>
          </a:blipFill>
        </p:spPr>
        <p:txBody>
          <a:bodyPr wrap="square" lIns="0" tIns="0" rIns="0" bIns="0" rtlCol="0"/>
          <a:lstStyle/>
          <a:p>
            <a:endParaRPr/>
          </a:p>
        </p:txBody>
      </p:sp>
      <p:sp>
        <p:nvSpPr>
          <p:cNvPr id="22" name="bk object 22"/>
          <p:cNvSpPr/>
          <p:nvPr/>
        </p:nvSpPr>
        <p:spPr>
          <a:xfrm>
            <a:off x="0" y="0"/>
            <a:ext cx="16256000" cy="3258820"/>
          </a:xfrm>
          <a:prstGeom prst="rect">
            <a:avLst/>
          </a:prstGeom>
          <a:blipFill>
            <a:blip r:embed="rId4" cstate="print"/>
            <a:stretch>
              <a:fillRect/>
            </a:stretch>
          </a:blipFill>
        </p:spPr>
        <p:txBody>
          <a:bodyPr wrap="square" lIns="0" tIns="0" rIns="0" bIns="0" rtlCol="0"/>
          <a:lstStyle/>
          <a:p>
            <a:endParaRPr/>
          </a:p>
        </p:txBody>
      </p:sp>
      <p:sp>
        <p:nvSpPr>
          <p:cNvPr id="23" name="bk object 23"/>
          <p:cNvSpPr/>
          <p:nvPr/>
        </p:nvSpPr>
        <p:spPr>
          <a:xfrm>
            <a:off x="0" y="3238500"/>
            <a:ext cx="1463040" cy="132080"/>
          </a:xfrm>
          <a:custGeom>
            <a:avLst/>
            <a:gdLst/>
            <a:ahLst/>
            <a:cxnLst/>
            <a:rect l="l" t="t" r="r" b="b"/>
            <a:pathLst>
              <a:path w="1463040" h="132079">
                <a:moveTo>
                  <a:pt x="0" y="132079"/>
                </a:moveTo>
                <a:lnTo>
                  <a:pt x="1463040" y="132079"/>
                </a:lnTo>
                <a:lnTo>
                  <a:pt x="1463040" y="0"/>
                </a:lnTo>
                <a:lnTo>
                  <a:pt x="0" y="0"/>
                </a:lnTo>
                <a:lnTo>
                  <a:pt x="0" y="132079"/>
                </a:lnTo>
                <a:close/>
              </a:path>
            </a:pathLst>
          </a:custGeom>
          <a:solidFill>
            <a:srgbClr val="F9C36E"/>
          </a:solidFill>
        </p:spPr>
        <p:txBody>
          <a:bodyPr wrap="square" lIns="0" tIns="0" rIns="0" bIns="0" rtlCol="0"/>
          <a:lstStyle/>
          <a:p>
            <a:endParaRPr/>
          </a:p>
        </p:txBody>
      </p:sp>
      <p:sp>
        <p:nvSpPr>
          <p:cNvPr id="24" name="bk object 24"/>
          <p:cNvSpPr/>
          <p:nvPr/>
        </p:nvSpPr>
        <p:spPr>
          <a:xfrm>
            <a:off x="1463039" y="3238500"/>
            <a:ext cx="7101840" cy="132080"/>
          </a:xfrm>
          <a:custGeom>
            <a:avLst/>
            <a:gdLst/>
            <a:ahLst/>
            <a:cxnLst/>
            <a:rect l="l" t="t" r="r" b="b"/>
            <a:pathLst>
              <a:path w="7101840" h="132079">
                <a:moveTo>
                  <a:pt x="0" y="0"/>
                </a:moveTo>
                <a:lnTo>
                  <a:pt x="7101840" y="0"/>
                </a:lnTo>
                <a:lnTo>
                  <a:pt x="7101840" y="132079"/>
                </a:lnTo>
                <a:lnTo>
                  <a:pt x="0" y="132079"/>
                </a:lnTo>
                <a:lnTo>
                  <a:pt x="0" y="0"/>
                </a:lnTo>
                <a:close/>
              </a:path>
            </a:pathLst>
          </a:custGeom>
          <a:solidFill>
            <a:srgbClr val="F69E66"/>
          </a:solidFill>
        </p:spPr>
        <p:txBody>
          <a:bodyPr wrap="square" lIns="0" tIns="0" rIns="0" bIns="0" rtlCol="0"/>
          <a:lstStyle/>
          <a:p>
            <a:endParaRPr/>
          </a:p>
        </p:txBody>
      </p:sp>
      <p:sp>
        <p:nvSpPr>
          <p:cNvPr id="25" name="bk object 25"/>
          <p:cNvSpPr/>
          <p:nvPr/>
        </p:nvSpPr>
        <p:spPr>
          <a:xfrm>
            <a:off x="8564880" y="3238500"/>
            <a:ext cx="1404620" cy="132080"/>
          </a:xfrm>
          <a:custGeom>
            <a:avLst/>
            <a:gdLst/>
            <a:ahLst/>
            <a:cxnLst/>
            <a:rect l="l" t="t" r="r" b="b"/>
            <a:pathLst>
              <a:path w="1404620" h="132079">
                <a:moveTo>
                  <a:pt x="0" y="0"/>
                </a:moveTo>
                <a:lnTo>
                  <a:pt x="1404620" y="0"/>
                </a:lnTo>
                <a:lnTo>
                  <a:pt x="1404620" y="132079"/>
                </a:lnTo>
                <a:lnTo>
                  <a:pt x="0" y="132079"/>
                </a:lnTo>
                <a:lnTo>
                  <a:pt x="0" y="0"/>
                </a:lnTo>
                <a:close/>
              </a:path>
            </a:pathLst>
          </a:custGeom>
          <a:solidFill>
            <a:srgbClr val="F38573"/>
          </a:solidFill>
        </p:spPr>
        <p:txBody>
          <a:bodyPr wrap="square" lIns="0" tIns="0" rIns="0" bIns="0" rtlCol="0"/>
          <a:lstStyle/>
          <a:p>
            <a:endParaRPr/>
          </a:p>
        </p:txBody>
      </p:sp>
      <p:sp>
        <p:nvSpPr>
          <p:cNvPr id="26" name="bk object 26"/>
          <p:cNvSpPr/>
          <p:nvPr/>
        </p:nvSpPr>
        <p:spPr>
          <a:xfrm>
            <a:off x="9969500" y="3238500"/>
            <a:ext cx="469900" cy="132080"/>
          </a:xfrm>
          <a:custGeom>
            <a:avLst/>
            <a:gdLst/>
            <a:ahLst/>
            <a:cxnLst/>
            <a:rect l="l" t="t" r="r" b="b"/>
            <a:pathLst>
              <a:path w="469900" h="132079">
                <a:moveTo>
                  <a:pt x="0" y="0"/>
                </a:moveTo>
                <a:lnTo>
                  <a:pt x="469900" y="0"/>
                </a:lnTo>
                <a:lnTo>
                  <a:pt x="469900" y="132079"/>
                </a:lnTo>
                <a:lnTo>
                  <a:pt x="0" y="132079"/>
                </a:lnTo>
                <a:lnTo>
                  <a:pt x="0" y="0"/>
                </a:lnTo>
                <a:close/>
              </a:path>
            </a:pathLst>
          </a:custGeom>
          <a:solidFill>
            <a:srgbClr val="F9C36E"/>
          </a:solidFill>
        </p:spPr>
        <p:txBody>
          <a:bodyPr wrap="square" lIns="0" tIns="0" rIns="0" bIns="0" rtlCol="0"/>
          <a:lstStyle/>
          <a:p>
            <a:endParaRPr/>
          </a:p>
        </p:txBody>
      </p:sp>
      <p:sp>
        <p:nvSpPr>
          <p:cNvPr id="27" name="bk object 27"/>
          <p:cNvSpPr/>
          <p:nvPr/>
        </p:nvSpPr>
        <p:spPr>
          <a:xfrm>
            <a:off x="10439400" y="3238500"/>
            <a:ext cx="167640" cy="132080"/>
          </a:xfrm>
          <a:custGeom>
            <a:avLst/>
            <a:gdLst/>
            <a:ahLst/>
            <a:cxnLst/>
            <a:rect l="l" t="t" r="r" b="b"/>
            <a:pathLst>
              <a:path w="167640" h="132079">
                <a:moveTo>
                  <a:pt x="0" y="0"/>
                </a:moveTo>
                <a:lnTo>
                  <a:pt x="167640" y="0"/>
                </a:lnTo>
                <a:lnTo>
                  <a:pt x="167640" y="132079"/>
                </a:lnTo>
                <a:lnTo>
                  <a:pt x="0" y="132079"/>
                </a:lnTo>
                <a:lnTo>
                  <a:pt x="0" y="0"/>
                </a:lnTo>
                <a:close/>
              </a:path>
            </a:pathLst>
          </a:custGeom>
          <a:solidFill>
            <a:srgbClr val="FFFFFF"/>
          </a:solidFill>
        </p:spPr>
        <p:txBody>
          <a:bodyPr wrap="square" lIns="0" tIns="0" rIns="0" bIns="0" rtlCol="0"/>
          <a:lstStyle/>
          <a:p>
            <a:endParaRPr/>
          </a:p>
        </p:txBody>
      </p:sp>
      <p:sp>
        <p:nvSpPr>
          <p:cNvPr id="28" name="bk object 28"/>
          <p:cNvSpPr/>
          <p:nvPr/>
        </p:nvSpPr>
        <p:spPr>
          <a:xfrm>
            <a:off x="10607040" y="3238500"/>
            <a:ext cx="1668780" cy="132080"/>
          </a:xfrm>
          <a:custGeom>
            <a:avLst/>
            <a:gdLst/>
            <a:ahLst/>
            <a:cxnLst/>
            <a:rect l="l" t="t" r="r" b="b"/>
            <a:pathLst>
              <a:path w="1668779" h="132079">
                <a:moveTo>
                  <a:pt x="0" y="0"/>
                </a:moveTo>
                <a:lnTo>
                  <a:pt x="1668779" y="0"/>
                </a:lnTo>
                <a:lnTo>
                  <a:pt x="1668779" y="132079"/>
                </a:lnTo>
                <a:lnTo>
                  <a:pt x="0" y="132079"/>
                </a:lnTo>
                <a:lnTo>
                  <a:pt x="0" y="0"/>
                </a:lnTo>
                <a:close/>
              </a:path>
            </a:pathLst>
          </a:custGeom>
          <a:solidFill>
            <a:srgbClr val="9CDAEB"/>
          </a:solidFill>
        </p:spPr>
        <p:txBody>
          <a:bodyPr wrap="square" lIns="0" tIns="0" rIns="0" bIns="0" rtlCol="0"/>
          <a:lstStyle/>
          <a:p>
            <a:endParaRPr/>
          </a:p>
        </p:txBody>
      </p:sp>
      <p:sp>
        <p:nvSpPr>
          <p:cNvPr id="29" name="bk object 29"/>
          <p:cNvSpPr/>
          <p:nvPr/>
        </p:nvSpPr>
        <p:spPr>
          <a:xfrm>
            <a:off x="12275819" y="3238500"/>
            <a:ext cx="3980179" cy="132080"/>
          </a:xfrm>
          <a:custGeom>
            <a:avLst/>
            <a:gdLst/>
            <a:ahLst/>
            <a:cxnLst/>
            <a:rect l="l" t="t" r="r" b="b"/>
            <a:pathLst>
              <a:path w="3980180" h="132079">
                <a:moveTo>
                  <a:pt x="0" y="132079"/>
                </a:moveTo>
                <a:lnTo>
                  <a:pt x="3980179" y="132079"/>
                </a:lnTo>
                <a:lnTo>
                  <a:pt x="3980179" y="0"/>
                </a:lnTo>
                <a:lnTo>
                  <a:pt x="0" y="0"/>
                </a:lnTo>
                <a:lnTo>
                  <a:pt x="0" y="132079"/>
                </a:lnTo>
                <a:close/>
              </a:path>
            </a:pathLst>
          </a:custGeom>
          <a:solidFill>
            <a:srgbClr val="61ABCC"/>
          </a:solidFill>
        </p:spPr>
        <p:txBody>
          <a:bodyPr wrap="square" lIns="0" tIns="0" rIns="0" bIns="0" rtlCol="0"/>
          <a:lstStyle/>
          <a:p>
            <a:endParaRPr/>
          </a:p>
        </p:txBody>
      </p:sp>
      <p:sp>
        <p:nvSpPr>
          <p:cNvPr id="30" name="bk object 30"/>
          <p:cNvSpPr/>
          <p:nvPr/>
        </p:nvSpPr>
        <p:spPr>
          <a:xfrm>
            <a:off x="0" y="0"/>
            <a:ext cx="16255999" cy="9143999"/>
          </a:xfrm>
          <a:prstGeom prst="rect">
            <a:avLst/>
          </a:prstGeom>
          <a:blipFill>
            <a:blip r:embed="rId5"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567540" y="3746351"/>
            <a:ext cx="13120918" cy="574039"/>
          </a:xfrm>
          <a:prstGeom prst="rect">
            <a:avLst/>
          </a:prstGeom>
        </p:spPr>
        <p:txBody>
          <a:bodyPr wrap="square" lIns="0" tIns="0" rIns="0" bIns="0">
            <a:spAutoFit/>
          </a:bodyPr>
          <a:lstStyle>
            <a:lvl1pPr>
              <a:defRPr sz="3600" b="0" i="0">
                <a:solidFill>
                  <a:srgbClr val="404040"/>
                </a:solidFill>
                <a:latin typeface="Times New Roman"/>
                <a:cs typeface="Times New Roman"/>
              </a:defRPr>
            </a:lvl1pPr>
          </a:lstStyle>
          <a:p>
            <a:endParaRPr/>
          </a:p>
        </p:txBody>
      </p:sp>
      <p:sp>
        <p:nvSpPr>
          <p:cNvPr id="3" name="Holder 3"/>
          <p:cNvSpPr>
            <a:spLocks noGrp="1"/>
          </p:cNvSpPr>
          <p:nvPr>
            <p:ph type="subTitle" idx="4"/>
          </p:nvPr>
        </p:nvSpPr>
        <p:spPr>
          <a:xfrm>
            <a:off x="2438400" y="5120640"/>
            <a:ext cx="11379200" cy="22860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430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866918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sz="half" idx="2"/>
          </p:nvPr>
        </p:nvSpPr>
        <p:spPr>
          <a:xfrm>
            <a:off x="812800" y="2103120"/>
            <a:ext cx="7071360"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371840" y="2103120"/>
            <a:ext cx="7071360" cy="60350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801514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18363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19159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2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2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p2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p2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000"/>
              </a:spcBef>
              <a:spcAft>
                <a:spcPts val="0"/>
              </a:spcAft>
              <a:buSzPts val="2800"/>
              <a:buFont typeface="Arial"/>
              <a:buNone/>
              <a:defRPr sz="28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37"/>
        <p:cNvGrpSpPr/>
        <p:nvPr/>
      </p:nvGrpSpPr>
      <p:grpSpPr>
        <a:xfrm>
          <a:off x="0" y="0"/>
          <a:ext cx="0" cy="0"/>
          <a:chOff x="0" y="0"/>
          <a:chExt cx="0" cy="0"/>
        </a:xfrm>
      </p:grpSpPr>
      <p:grpSp>
        <p:nvGrpSpPr>
          <p:cNvPr id="38" name="Google Shape;38;p21"/>
          <p:cNvGrpSpPr/>
          <p:nvPr/>
        </p:nvGrpSpPr>
        <p:grpSpPr>
          <a:xfrm>
            <a:off x="0" y="0"/>
            <a:ext cx="16256000" cy="9144000"/>
            <a:chOff x="0" y="0"/>
            <a:chExt cx="16256000" cy="9144000"/>
          </a:xfrm>
        </p:grpSpPr>
        <p:pic>
          <p:nvPicPr>
            <p:cNvPr id="39" name="Google Shape;39;p2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0" name="Google Shape;40;p2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grpSp>
      <p:sp>
        <p:nvSpPr>
          <p:cNvPr id="41" name="Google Shape;41;p2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0" y="864000"/>
            <a:ext cx="16256001" cy="45447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333"/>
              </a:spcBef>
              <a:spcAft>
                <a:spcPts val="0"/>
              </a:spcAft>
              <a:buClr>
                <a:srgbClr val="888888"/>
              </a:buClr>
              <a:buSzPts val="2400"/>
              <a:buNone/>
              <a:defRPr sz="2400">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134"/>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43" name="Google Shape;43;p21"/>
          <p:cNvSpPr txBox="1">
            <a:spLocks noGrp="1"/>
          </p:cNvSpPr>
          <p:nvPr>
            <p:ph type="body" idx="2"/>
          </p:nvPr>
        </p:nvSpPr>
        <p:spPr>
          <a:xfrm>
            <a:off x="558307" y="1952600"/>
            <a:ext cx="14478942" cy="11176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1333"/>
              </a:spcBef>
              <a:spcAft>
                <a:spcPts val="0"/>
              </a:spcAft>
              <a:buClr>
                <a:srgbClr val="3F3F3F"/>
              </a:buClr>
              <a:buSzPts val="2400"/>
              <a:buChar char="•"/>
              <a:defRPr sz="2400">
                <a:solidFill>
                  <a:srgbClr val="3F3F3F"/>
                </a:solidFill>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Assisted Practice">
  <p:cSld name="1_Assisted Practice">
    <p:spTree>
      <p:nvGrpSpPr>
        <p:cNvPr id="1" name="Shape 44"/>
        <p:cNvGrpSpPr/>
        <p:nvPr/>
      </p:nvGrpSpPr>
      <p:grpSpPr>
        <a:xfrm>
          <a:off x="0" y="0"/>
          <a:ext cx="0" cy="0"/>
          <a:chOff x="0" y="0"/>
          <a:chExt cx="0" cy="0"/>
        </a:xfrm>
      </p:grpSpPr>
      <p:pic>
        <p:nvPicPr>
          <p:cNvPr id="45" name="Google Shape;45;p9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6" name="Google Shape;46;p97"/>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7" name="Google Shape;47;p9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8" name="Google Shape;48;p9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97"/>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Assisted Practice">
  <p:cSld name="2_Assisted Practice">
    <p:spTree>
      <p:nvGrpSpPr>
        <p:cNvPr id="1" name="Shape 50"/>
        <p:cNvGrpSpPr/>
        <p:nvPr/>
      </p:nvGrpSpPr>
      <p:grpSpPr>
        <a:xfrm>
          <a:off x="0" y="0"/>
          <a:ext cx="0" cy="0"/>
          <a:chOff x="0" y="0"/>
          <a:chExt cx="0" cy="0"/>
        </a:xfrm>
      </p:grpSpPr>
      <p:pic>
        <p:nvPicPr>
          <p:cNvPr id="51" name="Google Shape;51;p10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2" name="Google Shape;52;p108"/>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3" name="Google Shape;53;p10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4" name="Google Shape;54;p10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08"/>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56"/>
        <p:cNvGrpSpPr/>
        <p:nvPr/>
      </p:nvGrpSpPr>
      <p:grpSpPr>
        <a:xfrm>
          <a:off x="0" y="0"/>
          <a:ext cx="0" cy="0"/>
          <a:chOff x="0" y="0"/>
          <a:chExt cx="0" cy="0"/>
        </a:xfrm>
      </p:grpSpPr>
      <p:pic>
        <p:nvPicPr>
          <p:cNvPr id="57" name="Google Shape;57;p161"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8" name="Google Shape;58;p16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59" name="Google Shape;59;p161"/>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60" name="Google Shape;60;p161"/>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IN"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61" name="Google Shape;61;p161"/>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2" name="Google Shape;62;p161"/>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3" name="Google Shape;63;p161"/>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64" name="Google Shape;64;p161"/>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65"/>
        <p:cNvGrpSpPr/>
        <p:nvPr/>
      </p:nvGrpSpPr>
      <p:grpSpPr>
        <a:xfrm>
          <a:off x="0" y="0"/>
          <a:ext cx="0" cy="0"/>
          <a:chOff x="0" y="0"/>
          <a:chExt cx="0" cy="0"/>
        </a:xfrm>
      </p:grpSpPr>
      <p:pic>
        <p:nvPicPr>
          <p:cNvPr id="66" name="Google Shape;66;p16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7" name="Google Shape;67;p16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8" name="Google Shape;68;p162"/>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9"/>
        <p:cNvGrpSpPr/>
        <p:nvPr/>
      </p:nvGrpSpPr>
      <p:grpSpPr>
        <a:xfrm>
          <a:off x="0" y="0"/>
          <a:ext cx="0" cy="0"/>
          <a:chOff x="0" y="0"/>
          <a:chExt cx="0" cy="0"/>
        </a:xfrm>
      </p:grpSpPr>
      <p:pic>
        <p:nvPicPr>
          <p:cNvPr id="70" name="Google Shape;70;p2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1" name="Google Shape;71;p2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72" name="Google Shape;72;p2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IN"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73" name="Google Shape;73;p2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000"/>
              </a:spcBef>
              <a:spcAft>
                <a:spcPts val="0"/>
              </a:spcAft>
              <a:buSzPts val="2800"/>
              <a:buFont typeface="Arial"/>
              <a:buNone/>
              <a:defRPr sz="2200" b="1">
                <a:solidFill>
                  <a:schemeClr val="lt1"/>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4" name="Google Shape;74;p2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800"/>
              <a:buFont typeface="Arial"/>
              <a:buNone/>
              <a:defRPr sz="22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75" name="Google Shape;75;p2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6" name="Google Shape;76;p2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7" name="Google Shape;77;p2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8" name="Google Shape;78;p2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9" name="Google Shape;79;p2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0" name="Google Shape;80;p2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1" name="Google Shape;81;p2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82" name="Google Shape;82;p2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000"/>
              </a:spcBef>
              <a:spcAft>
                <a:spcPts val="0"/>
              </a:spcAft>
              <a:buSzPts val="2800"/>
              <a:buFont typeface="Arial"/>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0.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2.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1117600" y="487363"/>
            <a:ext cx="14020801" cy="176688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1117600" y="2433638"/>
            <a:ext cx="14020801" cy="58023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1117600" y="8475663"/>
            <a:ext cx="3657600" cy="48577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5384800" y="8475663"/>
            <a:ext cx="5486400" cy="48577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11480800" y="8475663"/>
            <a:ext cx="3657600" cy="4857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6255999" cy="914399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361294" y="4257040"/>
            <a:ext cx="11533411" cy="452120"/>
          </a:xfrm>
          <a:prstGeom prst="rect">
            <a:avLst/>
          </a:prstGeom>
        </p:spPr>
        <p:txBody>
          <a:bodyPr wrap="square" lIns="0" tIns="0" rIns="0" bIns="0">
            <a:spAutoFit/>
          </a:bodyPr>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a:xfrm>
            <a:off x="1239998" y="1807005"/>
            <a:ext cx="13776002" cy="5163820"/>
          </a:xfrm>
          <a:prstGeom prst="rect">
            <a:avLst/>
          </a:prstGeom>
        </p:spPr>
        <p:txBody>
          <a:bodyPr wrap="square" lIns="0" tIns="0" rIns="0" bIns="0">
            <a:spAutoFit/>
          </a:bodyPr>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a:xfrm>
            <a:off x="5527040" y="8503920"/>
            <a:ext cx="5201920"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12800" y="8503920"/>
            <a:ext cx="373888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a:xfrm>
            <a:off x="11704320" y="8503920"/>
            <a:ext cx="373888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848117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2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5.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9.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5.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4.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5.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6.xm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 name="object 3"/>
          <p:cNvSpPr/>
          <p:nvPr/>
        </p:nvSpPr>
        <p:spPr>
          <a:xfrm>
            <a:off x="0" y="0"/>
            <a:ext cx="14664321" cy="91440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p:nvPr/>
        </p:nvSpPr>
        <p:spPr>
          <a:xfrm>
            <a:off x="11053635" y="3027900"/>
            <a:ext cx="0" cy="236220"/>
          </a:xfrm>
          <a:custGeom>
            <a:avLst/>
            <a:gdLst/>
            <a:ahLst/>
            <a:cxnLst/>
            <a:rect l="l" t="t" r="r" b="b"/>
            <a:pathLst>
              <a:path h="236220">
                <a:moveTo>
                  <a:pt x="0" y="0"/>
                </a:moveTo>
                <a:lnTo>
                  <a:pt x="0" y="235829"/>
                </a:lnTo>
              </a:path>
            </a:pathLst>
          </a:custGeom>
          <a:ln w="36268">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object 5"/>
          <p:cNvSpPr/>
          <p:nvPr/>
        </p:nvSpPr>
        <p:spPr>
          <a:xfrm>
            <a:off x="11035503" y="2944993"/>
            <a:ext cx="34925" cy="38735"/>
          </a:xfrm>
          <a:custGeom>
            <a:avLst/>
            <a:gdLst/>
            <a:ahLst/>
            <a:cxnLst/>
            <a:rect l="l" t="t" r="r" b="b"/>
            <a:pathLst>
              <a:path w="34925" h="38735">
                <a:moveTo>
                  <a:pt x="0" y="0"/>
                </a:moveTo>
                <a:lnTo>
                  <a:pt x="34791" y="0"/>
                </a:lnTo>
                <a:lnTo>
                  <a:pt x="34791"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6" name="object 6"/>
          <p:cNvSpPr/>
          <p:nvPr/>
        </p:nvSpPr>
        <p:spPr>
          <a:xfrm>
            <a:off x="11135425" y="2779913"/>
            <a:ext cx="0" cy="332740"/>
          </a:xfrm>
          <a:custGeom>
            <a:avLst/>
            <a:gdLst/>
            <a:ahLst/>
            <a:cxnLst/>
            <a:rect l="l" t="t" r="r" b="b"/>
            <a:pathLst>
              <a:path h="332739">
                <a:moveTo>
                  <a:pt x="0" y="0"/>
                </a:moveTo>
                <a:lnTo>
                  <a:pt x="0" y="332371"/>
                </a:lnTo>
              </a:path>
            </a:pathLst>
          </a:custGeom>
          <a:ln w="34787">
            <a:solidFill>
              <a:srgbClr val="3B9CD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7" name="object 7"/>
          <p:cNvSpPr/>
          <p:nvPr/>
        </p:nvSpPr>
        <p:spPr>
          <a:xfrm>
            <a:off x="10970738" y="2779913"/>
            <a:ext cx="0" cy="332740"/>
          </a:xfrm>
          <a:custGeom>
            <a:avLst/>
            <a:gdLst/>
            <a:ahLst/>
            <a:cxnLst/>
            <a:rect l="l" t="t" r="r" b="b"/>
            <a:pathLst>
              <a:path h="332739">
                <a:moveTo>
                  <a:pt x="0" y="0"/>
                </a:moveTo>
                <a:lnTo>
                  <a:pt x="0" y="332371"/>
                </a:lnTo>
              </a:path>
            </a:pathLst>
          </a:custGeom>
          <a:ln w="34787">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8" name="object 8"/>
          <p:cNvSpPr/>
          <p:nvPr/>
        </p:nvSpPr>
        <p:spPr>
          <a:xfrm>
            <a:off x="10325688" y="2882720"/>
            <a:ext cx="0" cy="229870"/>
          </a:xfrm>
          <a:custGeom>
            <a:avLst/>
            <a:gdLst/>
            <a:ahLst/>
            <a:cxnLst/>
            <a:rect l="l" t="t" r="r" b="b"/>
            <a:pathLst>
              <a:path h="229869">
                <a:moveTo>
                  <a:pt x="0" y="0"/>
                </a:moveTo>
                <a:lnTo>
                  <a:pt x="0" y="229564"/>
                </a:lnTo>
              </a:path>
            </a:pathLst>
          </a:custGeom>
          <a:ln w="34791">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9" name="object 9"/>
          <p:cNvSpPr/>
          <p:nvPr/>
        </p:nvSpPr>
        <p:spPr>
          <a:xfrm>
            <a:off x="11180205" y="2882718"/>
            <a:ext cx="194663" cy="22956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0" name="object 10"/>
          <p:cNvSpPr/>
          <p:nvPr/>
        </p:nvSpPr>
        <p:spPr>
          <a:xfrm>
            <a:off x="11401885" y="2882718"/>
            <a:ext cx="179859" cy="229564"/>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1" name="object 11"/>
          <p:cNvSpPr/>
          <p:nvPr/>
        </p:nvSpPr>
        <p:spPr>
          <a:xfrm>
            <a:off x="10728336" y="2882349"/>
            <a:ext cx="199390" cy="334010"/>
          </a:xfrm>
          <a:custGeom>
            <a:avLst/>
            <a:gdLst/>
            <a:ahLst/>
            <a:cxnLst/>
            <a:rect l="l" t="t" r="r" b="b"/>
            <a:pathLst>
              <a:path w="199390" h="334010">
                <a:moveTo>
                  <a:pt x="34787" y="333476"/>
                </a:moveTo>
                <a:lnTo>
                  <a:pt x="0" y="333476"/>
                </a:lnTo>
                <a:lnTo>
                  <a:pt x="0" y="0"/>
                </a:lnTo>
                <a:lnTo>
                  <a:pt x="34787" y="0"/>
                </a:lnTo>
                <a:lnTo>
                  <a:pt x="34787" y="26162"/>
                </a:lnTo>
                <a:lnTo>
                  <a:pt x="166914" y="26162"/>
                </a:lnTo>
                <a:lnTo>
                  <a:pt x="171645" y="31367"/>
                </a:lnTo>
                <a:lnTo>
                  <a:pt x="100060" y="31367"/>
                </a:lnTo>
                <a:lnTo>
                  <a:pt x="91415" y="31637"/>
                </a:lnTo>
                <a:lnTo>
                  <a:pt x="46306" y="53383"/>
                </a:lnTo>
                <a:lnTo>
                  <a:pt x="34787" y="69643"/>
                </a:lnTo>
                <a:lnTo>
                  <a:pt x="34787" y="157710"/>
                </a:lnTo>
                <a:lnTo>
                  <a:pt x="47040" y="178587"/>
                </a:lnTo>
                <a:lnTo>
                  <a:pt x="57871" y="189308"/>
                </a:lnTo>
                <a:lnTo>
                  <a:pt x="73351" y="193257"/>
                </a:lnTo>
                <a:lnTo>
                  <a:pt x="99552" y="193821"/>
                </a:lnTo>
                <a:lnTo>
                  <a:pt x="175740" y="193821"/>
                </a:lnTo>
                <a:lnTo>
                  <a:pt x="172394" y="199101"/>
                </a:lnTo>
                <a:lnTo>
                  <a:pt x="164264" y="206350"/>
                </a:lnTo>
                <a:lnTo>
                  <a:pt x="34787" y="206350"/>
                </a:lnTo>
                <a:lnTo>
                  <a:pt x="34787" y="333476"/>
                </a:lnTo>
                <a:close/>
              </a:path>
              <a:path w="199390" h="334010">
                <a:moveTo>
                  <a:pt x="166914" y="26162"/>
                </a:moveTo>
                <a:lnTo>
                  <a:pt x="34787" y="26162"/>
                </a:lnTo>
                <a:lnTo>
                  <a:pt x="38147" y="22978"/>
                </a:lnTo>
                <a:lnTo>
                  <a:pt x="47786" y="15614"/>
                </a:lnTo>
                <a:lnTo>
                  <a:pt x="63046" y="7352"/>
                </a:lnTo>
                <a:lnTo>
                  <a:pt x="83268" y="1473"/>
                </a:lnTo>
                <a:lnTo>
                  <a:pt x="84378" y="368"/>
                </a:lnTo>
                <a:lnTo>
                  <a:pt x="101772" y="368"/>
                </a:lnTo>
                <a:lnTo>
                  <a:pt x="133744" y="5256"/>
                </a:lnTo>
                <a:lnTo>
                  <a:pt x="159921" y="18470"/>
                </a:lnTo>
                <a:lnTo>
                  <a:pt x="166914" y="26162"/>
                </a:lnTo>
                <a:close/>
              </a:path>
              <a:path w="199390" h="334010">
                <a:moveTo>
                  <a:pt x="175740" y="193821"/>
                </a:moveTo>
                <a:lnTo>
                  <a:pt x="105843" y="193821"/>
                </a:lnTo>
                <a:lnTo>
                  <a:pt x="111024" y="192348"/>
                </a:lnTo>
                <a:lnTo>
                  <a:pt x="115835" y="191242"/>
                </a:lnTo>
                <a:lnTo>
                  <a:pt x="133443" y="182623"/>
                </a:lnTo>
                <a:lnTo>
                  <a:pt x="145673" y="170377"/>
                </a:lnTo>
                <a:lnTo>
                  <a:pt x="153254" y="158338"/>
                </a:lnTo>
                <a:lnTo>
                  <a:pt x="156914" y="150341"/>
                </a:lnTo>
                <a:lnTo>
                  <a:pt x="158024" y="144076"/>
                </a:lnTo>
                <a:lnTo>
                  <a:pt x="160615" y="135601"/>
                </a:lnTo>
                <a:lnTo>
                  <a:pt x="161725" y="126758"/>
                </a:lnTo>
                <a:lnTo>
                  <a:pt x="161725" y="117177"/>
                </a:lnTo>
                <a:lnTo>
                  <a:pt x="162835" y="113492"/>
                </a:lnTo>
                <a:lnTo>
                  <a:pt x="162835" y="106860"/>
                </a:lnTo>
                <a:lnTo>
                  <a:pt x="158898" y="79989"/>
                </a:lnTo>
                <a:lnTo>
                  <a:pt x="150484" y="60200"/>
                </a:lnTo>
                <a:lnTo>
                  <a:pt x="140197" y="46699"/>
                </a:lnTo>
                <a:lnTo>
                  <a:pt x="130638" y="38690"/>
                </a:lnTo>
                <a:lnTo>
                  <a:pt x="128048" y="37585"/>
                </a:lnTo>
                <a:lnTo>
                  <a:pt x="125457" y="36111"/>
                </a:lnTo>
                <a:lnTo>
                  <a:pt x="122867" y="35005"/>
                </a:lnTo>
                <a:lnTo>
                  <a:pt x="121756" y="35005"/>
                </a:lnTo>
                <a:lnTo>
                  <a:pt x="110579" y="32271"/>
                </a:lnTo>
                <a:lnTo>
                  <a:pt x="100060" y="31367"/>
                </a:lnTo>
                <a:lnTo>
                  <a:pt x="171645" y="31367"/>
                </a:lnTo>
                <a:lnTo>
                  <a:pt x="179784" y="40320"/>
                </a:lnTo>
                <a:lnTo>
                  <a:pt x="192812" y="71117"/>
                </a:lnTo>
                <a:lnTo>
                  <a:pt x="198167" y="98125"/>
                </a:lnTo>
                <a:lnTo>
                  <a:pt x="199011" y="124961"/>
                </a:lnTo>
                <a:lnTo>
                  <a:pt x="194998" y="151590"/>
                </a:lnTo>
                <a:lnTo>
                  <a:pt x="185781" y="177977"/>
                </a:lnTo>
                <a:lnTo>
                  <a:pt x="175740" y="193821"/>
                </a:lnTo>
                <a:close/>
              </a:path>
              <a:path w="199390" h="334010">
                <a:moveTo>
                  <a:pt x="108433" y="229933"/>
                </a:moveTo>
                <a:lnTo>
                  <a:pt x="88449" y="229933"/>
                </a:lnTo>
                <a:lnTo>
                  <a:pt x="70124" y="228113"/>
                </a:lnTo>
                <a:lnTo>
                  <a:pt x="58426" y="225050"/>
                </a:lnTo>
                <a:lnTo>
                  <a:pt x="48324" y="218533"/>
                </a:lnTo>
                <a:lnTo>
                  <a:pt x="34787" y="206350"/>
                </a:lnTo>
                <a:lnTo>
                  <a:pt x="164264" y="206350"/>
                </a:lnTo>
                <a:lnTo>
                  <a:pt x="155018" y="214595"/>
                </a:lnTo>
                <a:lnTo>
                  <a:pt x="133686" y="224768"/>
                </a:lnTo>
                <a:lnTo>
                  <a:pt x="108433" y="22993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2" name="object 12"/>
          <p:cNvSpPr/>
          <p:nvPr/>
        </p:nvSpPr>
        <p:spPr>
          <a:xfrm>
            <a:off x="11607281" y="2882718"/>
            <a:ext cx="126197" cy="22956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3" name="object 13"/>
          <p:cNvSpPr/>
          <p:nvPr/>
        </p:nvSpPr>
        <p:spPr>
          <a:xfrm>
            <a:off x="10127694" y="2884227"/>
            <a:ext cx="153213" cy="22579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4" name="object 14"/>
          <p:cNvSpPr/>
          <p:nvPr/>
        </p:nvSpPr>
        <p:spPr>
          <a:xfrm>
            <a:off x="10308292" y="2813445"/>
            <a:ext cx="34925" cy="38735"/>
          </a:xfrm>
          <a:custGeom>
            <a:avLst/>
            <a:gdLst/>
            <a:ahLst/>
            <a:cxnLst/>
            <a:rect l="l" t="t" r="r" b="b"/>
            <a:pathLst>
              <a:path w="34925" h="38735">
                <a:moveTo>
                  <a:pt x="0" y="0"/>
                </a:moveTo>
                <a:lnTo>
                  <a:pt x="34787" y="0"/>
                </a:lnTo>
                <a:lnTo>
                  <a:pt x="34787"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5" name="object 15"/>
          <p:cNvSpPr/>
          <p:nvPr/>
        </p:nvSpPr>
        <p:spPr>
          <a:xfrm>
            <a:off x="11760865" y="2881981"/>
            <a:ext cx="188001" cy="228827"/>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6" name="object 16"/>
          <p:cNvSpPr/>
          <p:nvPr/>
        </p:nvSpPr>
        <p:spPr>
          <a:xfrm>
            <a:off x="10370837" y="2882350"/>
            <a:ext cx="329565" cy="228600"/>
          </a:xfrm>
          <a:custGeom>
            <a:avLst/>
            <a:gdLst/>
            <a:ahLst/>
            <a:cxnLst/>
            <a:rect l="l" t="t" r="r" b="b"/>
            <a:pathLst>
              <a:path w="329565" h="228600">
                <a:moveTo>
                  <a:pt x="34787" y="228090"/>
                </a:moveTo>
                <a:lnTo>
                  <a:pt x="0" y="228090"/>
                </a:lnTo>
                <a:lnTo>
                  <a:pt x="0" y="0"/>
                </a:lnTo>
                <a:lnTo>
                  <a:pt x="34787" y="0"/>
                </a:lnTo>
                <a:lnTo>
                  <a:pt x="34787" y="26162"/>
                </a:lnTo>
                <a:lnTo>
                  <a:pt x="161820" y="26162"/>
                </a:lnTo>
                <a:lnTo>
                  <a:pt x="164316" y="29110"/>
                </a:lnTo>
                <a:lnTo>
                  <a:pt x="164792" y="30215"/>
                </a:lnTo>
                <a:lnTo>
                  <a:pt x="91780" y="30215"/>
                </a:lnTo>
                <a:lnTo>
                  <a:pt x="73183" y="33307"/>
                </a:lnTo>
                <a:lnTo>
                  <a:pt x="37378" y="72222"/>
                </a:lnTo>
                <a:lnTo>
                  <a:pt x="34787" y="82171"/>
                </a:lnTo>
                <a:lnTo>
                  <a:pt x="34787" y="228090"/>
                </a:lnTo>
                <a:close/>
              </a:path>
              <a:path w="329565" h="228600">
                <a:moveTo>
                  <a:pt x="161820" y="26162"/>
                </a:moveTo>
                <a:lnTo>
                  <a:pt x="34787" y="26162"/>
                </a:lnTo>
                <a:lnTo>
                  <a:pt x="36412" y="24319"/>
                </a:lnTo>
                <a:lnTo>
                  <a:pt x="73091" y="3638"/>
                </a:lnTo>
                <a:lnTo>
                  <a:pt x="100662" y="368"/>
                </a:lnTo>
                <a:lnTo>
                  <a:pt x="102142" y="368"/>
                </a:lnTo>
                <a:lnTo>
                  <a:pt x="142614" y="9471"/>
                </a:lnTo>
                <a:lnTo>
                  <a:pt x="161820" y="26162"/>
                </a:lnTo>
                <a:close/>
              </a:path>
              <a:path w="329565" h="228600">
                <a:moveTo>
                  <a:pt x="214463" y="35005"/>
                </a:moveTo>
                <a:lnTo>
                  <a:pt x="166536" y="35005"/>
                </a:lnTo>
                <a:lnTo>
                  <a:pt x="169127" y="31321"/>
                </a:lnTo>
                <a:lnTo>
                  <a:pt x="176586" y="23064"/>
                </a:lnTo>
                <a:lnTo>
                  <a:pt x="190222" y="13081"/>
                </a:lnTo>
                <a:lnTo>
                  <a:pt x="211073" y="4479"/>
                </a:lnTo>
                <a:lnTo>
                  <a:pt x="240183" y="368"/>
                </a:lnTo>
                <a:lnTo>
                  <a:pt x="256356" y="1566"/>
                </a:lnTo>
                <a:lnTo>
                  <a:pt x="277700" y="7185"/>
                </a:lnTo>
                <a:lnTo>
                  <a:pt x="300084" y="20266"/>
                </a:lnTo>
                <a:lnTo>
                  <a:pt x="308224" y="30215"/>
                </a:lnTo>
                <a:lnTo>
                  <a:pt x="237222" y="30215"/>
                </a:lnTo>
                <a:lnTo>
                  <a:pt x="215376" y="34407"/>
                </a:lnTo>
                <a:lnTo>
                  <a:pt x="214463" y="35005"/>
                </a:lnTo>
                <a:close/>
              </a:path>
              <a:path w="329565" h="228600">
                <a:moveTo>
                  <a:pt x="181340" y="228090"/>
                </a:moveTo>
                <a:lnTo>
                  <a:pt x="146552" y="228090"/>
                </a:lnTo>
                <a:lnTo>
                  <a:pt x="146552" y="76275"/>
                </a:lnTo>
                <a:lnTo>
                  <a:pt x="145442" y="68906"/>
                </a:lnTo>
                <a:lnTo>
                  <a:pt x="108503" y="32484"/>
                </a:lnTo>
                <a:lnTo>
                  <a:pt x="91780" y="30215"/>
                </a:lnTo>
                <a:lnTo>
                  <a:pt x="164792" y="30215"/>
                </a:lnTo>
                <a:lnTo>
                  <a:pt x="165426" y="31689"/>
                </a:lnTo>
                <a:lnTo>
                  <a:pt x="166536" y="32794"/>
                </a:lnTo>
                <a:lnTo>
                  <a:pt x="166536" y="35005"/>
                </a:lnTo>
                <a:lnTo>
                  <a:pt x="214463" y="35005"/>
                </a:lnTo>
                <a:lnTo>
                  <a:pt x="197623" y="46060"/>
                </a:lnTo>
                <a:lnTo>
                  <a:pt x="185700" y="63793"/>
                </a:lnTo>
                <a:lnTo>
                  <a:pt x="181340" y="86224"/>
                </a:lnTo>
                <a:lnTo>
                  <a:pt x="181340" y="228090"/>
                </a:lnTo>
                <a:close/>
              </a:path>
              <a:path w="329565" h="228600">
                <a:moveTo>
                  <a:pt x="329372" y="227353"/>
                </a:moveTo>
                <a:lnTo>
                  <a:pt x="293104" y="227353"/>
                </a:lnTo>
                <a:lnTo>
                  <a:pt x="293104" y="84751"/>
                </a:lnTo>
                <a:lnTo>
                  <a:pt x="291312" y="70789"/>
                </a:lnTo>
                <a:lnTo>
                  <a:pt x="268309" y="40164"/>
                </a:lnTo>
                <a:lnTo>
                  <a:pt x="237222" y="30215"/>
                </a:lnTo>
                <a:lnTo>
                  <a:pt x="308224" y="30215"/>
                </a:lnTo>
                <a:lnTo>
                  <a:pt x="326735" y="64530"/>
                </a:lnTo>
                <a:lnTo>
                  <a:pt x="329372" y="89909"/>
                </a:lnTo>
                <a:lnTo>
                  <a:pt x="329372" y="22735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7" name="object 17"/>
          <p:cNvSpPr/>
          <p:nvPr/>
        </p:nvSpPr>
        <p:spPr>
          <a:xfrm>
            <a:off x="12186919" y="2639060"/>
            <a:ext cx="0" cy="784225"/>
          </a:xfrm>
          <a:custGeom>
            <a:avLst/>
            <a:gdLst/>
            <a:ahLst/>
            <a:cxnLst/>
            <a:rect l="l" t="t" r="r" b="b"/>
            <a:pathLst>
              <a:path h="784225">
                <a:moveTo>
                  <a:pt x="0" y="0"/>
                </a:moveTo>
                <a:lnTo>
                  <a:pt x="0" y="783653"/>
                </a:lnTo>
              </a:path>
            </a:pathLst>
          </a:custGeom>
          <a:ln w="9525">
            <a:solidFill>
              <a:srgbClr val="F1F1F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8" name="object 18"/>
          <p:cNvSpPr txBox="1">
            <a:spLocks noGrp="1"/>
          </p:cNvSpPr>
          <p:nvPr>
            <p:ph type="title"/>
          </p:nvPr>
        </p:nvSpPr>
        <p:spPr>
          <a:xfrm>
            <a:off x="8953109" y="4293728"/>
            <a:ext cx="5803511" cy="874598"/>
          </a:xfrm>
          <a:prstGeom prst="rect">
            <a:avLst/>
          </a:prstGeom>
        </p:spPr>
        <p:txBody>
          <a:bodyPr vert="horz" wrap="square" lIns="0" tIns="12700" rIns="0" bIns="0" rtlCol="0">
            <a:spAutoFit/>
          </a:bodyPr>
          <a:lstStyle/>
          <a:p>
            <a:pPr marL="12700" algn="ctr">
              <a:lnSpc>
                <a:spcPct val="100000"/>
              </a:lnSpc>
              <a:spcBef>
                <a:spcPts val="100"/>
              </a:spcBef>
            </a:pPr>
            <a:r>
              <a:rPr lang="en-US" spc="-45" dirty="0">
                <a:latin typeface="Open Sans" panose="020B0604020202020204" charset="0"/>
                <a:ea typeface="Open Sans" panose="020B0604020202020204" charset="0"/>
                <a:cs typeface="Open Sans" panose="020B0604020202020204" charset="0"/>
              </a:rPr>
              <a:t>Deep Learning with Keras with TensorFlow</a:t>
            </a:r>
            <a:endParaRPr dirty="0">
              <a:latin typeface="Open Sans" panose="020B0604020202020204" charset="0"/>
              <a:ea typeface="Open Sans" panose="020B0604020202020204" charset="0"/>
              <a:cs typeface="Open Sans" panose="020B0604020202020204" charset="0"/>
            </a:endParaRPr>
          </a:p>
        </p:txBody>
      </p:sp>
      <p:sp>
        <p:nvSpPr>
          <p:cNvPr id="19" name="object 19"/>
          <p:cNvSpPr/>
          <p:nvPr/>
        </p:nvSpPr>
        <p:spPr>
          <a:xfrm>
            <a:off x="12412151" y="2739915"/>
            <a:ext cx="2756414" cy="49322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Font typeface="Arial"/>
              <a:buNone/>
            </a:pPr>
            <a:r>
              <a:rPr lang="en-IN"/>
              <a:t>Loss Function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Google Shape;1797;p101"/>
          <p:cNvSpPr txBox="1">
            <a:spLocks noGrp="1"/>
          </p:cNvSpPr>
          <p:nvPr>
            <p:ph type="title"/>
          </p:nvPr>
        </p:nvSpPr>
        <p:spPr>
          <a:xfrm>
            <a:off x="0" y="167337"/>
            <a:ext cx="16257900" cy="66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Visualizing the Data</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798" name="Google Shape;1798;p101"/>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799" name="Google Shape;1799;p101"/>
          <p:cNvSpPr/>
          <p:nvPr/>
        </p:nvSpPr>
        <p:spPr>
          <a:xfrm>
            <a:off x="5662538" y="1420882"/>
            <a:ext cx="8839191"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42729"/>
              </a:buClr>
              <a:buSzPts val="2200"/>
              <a:buFont typeface="Arial"/>
              <a:buNone/>
            </a:pPr>
            <a:r>
              <a:rPr lang="en-IN" sz="2200" b="0" i="0" u="none" strike="noStrike" cap="none">
                <a:solidFill>
                  <a:srgbClr val="242729"/>
                </a:solidFill>
                <a:latin typeface="Open Sans"/>
                <a:ea typeface="Open Sans"/>
                <a:cs typeface="Open Sans"/>
                <a:sym typeface="Open Sans"/>
              </a:rPr>
              <a:t>The digit at the position 6 is printed using matplotlib library.</a:t>
            </a:r>
            <a:endParaRPr sz="2200" b="0" i="0" u="none" strike="noStrike" cap="none">
              <a:solidFill>
                <a:schemeClr val="dk1"/>
              </a:solidFill>
              <a:latin typeface="Open Sans"/>
              <a:ea typeface="Open Sans"/>
              <a:cs typeface="Open Sans"/>
              <a:sym typeface="Open Sans"/>
            </a:endParaRPr>
          </a:p>
        </p:txBody>
      </p:sp>
      <p:grpSp>
        <p:nvGrpSpPr>
          <p:cNvPr id="1800" name="Google Shape;1800;p101"/>
          <p:cNvGrpSpPr/>
          <p:nvPr/>
        </p:nvGrpSpPr>
        <p:grpSpPr>
          <a:xfrm>
            <a:off x="5756739" y="2073782"/>
            <a:ext cx="9883584" cy="2448187"/>
            <a:chOff x="3334977" y="3695502"/>
            <a:chExt cx="9576000" cy="1713900"/>
          </a:xfrm>
        </p:grpSpPr>
        <p:grpSp>
          <p:nvGrpSpPr>
            <p:cNvPr id="1801" name="Google Shape;1801;p101"/>
            <p:cNvGrpSpPr/>
            <p:nvPr/>
          </p:nvGrpSpPr>
          <p:grpSpPr>
            <a:xfrm>
              <a:off x="7545981" y="3695502"/>
              <a:ext cx="1194432" cy="562500"/>
              <a:chOff x="7530784" y="3918028"/>
              <a:chExt cx="1194432" cy="562500"/>
            </a:xfrm>
          </p:grpSpPr>
          <p:sp>
            <p:nvSpPr>
              <p:cNvPr id="1802" name="Google Shape;1802;p101"/>
              <p:cNvSpPr/>
              <p:nvPr/>
            </p:nvSpPr>
            <p:spPr>
              <a:xfrm>
                <a:off x="7530784" y="3918028"/>
                <a:ext cx="1194432" cy="5625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3" name="Google Shape;1803;p101"/>
              <p:cNvSpPr/>
              <p:nvPr/>
            </p:nvSpPr>
            <p:spPr>
              <a:xfrm>
                <a:off x="7612331" y="4003423"/>
                <a:ext cx="1031338" cy="402869"/>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804" name="Google Shape;1804;p101"/>
            <p:cNvGrpSpPr/>
            <p:nvPr/>
          </p:nvGrpSpPr>
          <p:grpSpPr>
            <a:xfrm>
              <a:off x="3334977" y="4258004"/>
              <a:ext cx="9576000" cy="1151398"/>
              <a:chOff x="3533641" y="4914900"/>
              <a:chExt cx="9576000" cy="5340349"/>
            </a:xfrm>
          </p:grpSpPr>
          <p:sp>
            <p:nvSpPr>
              <p:cNvPr id="1805" name="Google Shape;1805;p10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06" name="Google Shape;1806;p10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807" name="Google Shape;1807;p10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8" name="Google Shape;1808;p101"/>
              <p:cNvSpPr/>
              <p:nvPr/>
            </p:nvSpPr>
            <p:spPr>
              <a:xfrm>
                <a:off x="3617844" y="5615708"/>
                <a:ext cx="9407594" cy="463954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matplotlib.pyplot as plt</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plt.imshow(x_train[6],cmap=plt.cm.binary)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plt.show()</a:t>
                </a:r>
                <a:endParaRPr sz="1400" b="0" i="0" u="none" strike="noStrike" cap="none">
                  <a:solidFill>
                    <a:srgbClr val="000000"/>
                  </a:solidFill>
                  <a:latin typeface="Arial"/>
                  <a:ea typeface="Arial"/>
                  <a:cs typeface="Arial"/>
                  <a:sym typeface="Arial"/>
                </a:endParaRPr>
              </a:p>
            </p:txBody>
          </p:sp>
        </p:grpSp>
      </p:grpSp>
      <p:grpSp>
        <p:nvGrpSpPr>
          <p:cNvPr id="1809" name="Google Shape;1809;p101"/>
          <p:cNvGrpSpPr/>
          <p:nvPr/>
        </p:nvGrpSpPr>
        <p:grpSpPr>
          <a:xfrm>
            <a:off x="1160315" y="1732080"/>
            <a:ext cx="3054930" cy="4760311"/>
            <a:chOff x="1160315" y="1732080"/>
            <a:chExt cx="3054930" cy="4760311"/>
          </a:xfrm>
        </p:grpSpPr>
        <p:grpSp>
          <p:nvGrpSpPr>
            <p:cNvPr id="1810" name="Google Shape;1810;p101"/>
            <p:cNvGrpSpPr/>
            <p:nvPr/>
          </p:nvGrpSpPr>
          <p:grpSpPr>
            <a:xfrm>
              <a:off x="1160315" y="1732080"/>
              <a:ext cx="3054930" cy="3941361"/>
              <a:chOff x="893615" y="1621426"/>
              <a:chExt cx="3054930" cy="3941361"/>
            </a:xfrm>
          </p:grpSpPr>
          <p:sp>
            <p:nvSpPr>
              <p:cNvPr id="1811" name="Google Shape;1811;p101"/>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812" name="Google Shape;1812;p101"/>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813" name="Google Shape;1813;p101"/>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1400" b="0" i="0" u="none" strike="noStrike" cap="none">
                  <a:solidFill>
                    <a:srgbClr val="000000"/>
                  </a:solidFill>
                  <a:latin typeface="Arial"/>
                  <a:ea typeface="Arial"/>
                  <a:cs typeface="Arial"/>
                  <a:sym typeface="Arial"/>
                </a:endParaRPr>
              </a:p>
            </p:txBody>
          </p:sp>
          <p:sp>
            <p:nvSpPr>
              <p:cNvPr id="1814" name="Google Shape;1814;p101"/>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1815" name="Google Shape;1815;p101"/>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816" name="Google Shape;1816;p101"/>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817" name="Google Shape;1817;p101"/>
          <p:cNvPicPr preferRelativeResize="0"/>
          <p:nvPr/>
        </p:nvPicPr>
        <p:blipFill rotWithShape="1">
          <a:blip r:embed="rId3">
            <a:alphaModFix/>
          </a:blip>
          <a:srcRect/>
          <a:stretch/>
        </p:blipFill>
        <p:spPr>
          <a:xfrm>
            <a:off x="4836925" y="583025"/>
            <a:ext cx="6746725" cy="536050"/>
          </a:xfrm>
          <a:prstGeom prst="rect">
            <a:avLst/>
          </a:prstGeom>
          <a:noFill/>
          <a:ln>
            <a:noFill/>
          </a:ln>
        </p:spPr>
      </p:pic>
      <p:pic>
        <p:nvPicPr>
          <p:cNvPr id="1818" name="Google Shape;1818;p101"/>
          <p:cNvPicPr preferRelativeResize="0"/>
          <p:nvPr/>
        </p:nvPicPr>
        <p:blipFill rotWithShape="1">
          <a:blip r:embed="rId4">
            <a:alphaModFix/>
          </a:blip>
          <a:srcRect/>
          <a:stretch/>
        </p:blipFill>
        <p:spPr>
          <a:xfrm>
            <a:off x="5659618" y="4690194"/>
            <a:ext cx="2985457" cy="2939349"/>
          </a:xfrm>
          <a:prstGeom prst="rect">
            <a:avLst/>
          </a:prstGeom>
          <a:noFill/>
          <a:ln>
            <a:noFill/>
          </a:ln>
        </p:spPr>
      </p:pic>
      <p:grpSp>
        <p:nvGrpSpPr>
          <p:cNvPr id="1819" name="Google Shape;1819;p101"/>
          <p:cNvGrpSpPr/>
          <p:nvPr/>
        </p:nvGrpSpPr>
        <p:grpSpPr>
          <a:xfrm>
            <a:off x="5777609" y="7577010"/>
            <a:ext cx="9883584" cy="536212"/>
            <a:chOff x="3533641" y="5513437"/>
            <a:chExt cx="9576000" cy="4422892"/>
          </a:xfrm>
        </p:grpSpPr>
        <p:sp>
          <p:nvSpPr>
            <p:cNvPr id="1820" name="Google Shape;1820;p10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1" name="Google Shape;1821;p101"/>
            <p:cNvSpPr/>
            <p:nvPr/>
          </p:nvSpPr>
          <p:spPr>
            <a:xfrm>
              <a:off x="3617844" y="5615709"/>
              <a:ext cx="9407595" cy="432062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print(y_train[6])</a:t>
              </a:r>
              <a:endParaRPr sz="2200" b="0" i="0" u="none" strike="noStrike" cap="none">
                <a:solidFill>
                  <a:srgbClr val="262626"/>
                </a:solidFill>
                <a:latin typeface="Courier New"/>
                <a:ea typeface="Courier New"/>
                <a:cs typeface="Courier New"/>
                <a:sym typeface="Courier New"/>
              </a:endParaRPr>
            </a:p>
          </p:txBody>
        </p:sp>
      </p:grpSp>
      <p:pic>
        <p:nvPicPr>
          <p:cNvPr id="1822" name="Google Shape;1822;p101"/>
          <p:cNvPicPr preferRelativeResize="0"/>
          <p:nvPr/>
        </p:nvPicPr>
        <p:blipFill rotWithShape="1">
          <a:blip r:embed="rId5">
            <a:alphaModFix/>
          </a:blip>
          <a:srcRect/>
          <a:stretch/>
        </p:blipFill>
        <p:spPr>
          <a:xfrm>
            <a:off x="6032341" y="8296531"/>
            <a:ext cx="367568" cy="530936"/>
          </a:xfrm>
          <a:prstGeom prst="rect">
            <a:avLst/>
          </a:prstGeom>
          <a:noFill/>
          <a:ln>
            <a:noFill/>
          </a:ln>
        </p:spPr>
      </p:pic>
      <p:sp>
        <p:nvSpPr>
          <p:cNvPr id="1823" name="Google Shape;1823;p101"/>
          <p:cNvSpPr/>
          <p:nvPr/>
        </p:nvSpPr>
        <p:spPr>
          <a:xfrm>
            <a:off x="5931017" y="8296531"/>
            <a:ext cx="535392" cy="530936"/>
          </a:xfrm>
          <a:prstGeom prst="rect">
            <a:avLst/>
          </a:prstGeom>
          <a:no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102"/>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Normalizing the Data</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830" name="Google Shape;1830;p102"/>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831" name="Google Shape;1831;p102"/>
          <p:cNvSpPr/>
          <p:nvPr/>
        </p:nvSpPr>
        <p:spPr>
          <a:xfrm>
            <a:off x="5613798" y="1303856"/>
            <a:ext cx="10169100" cy="6771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Data normalization is achieved by tensorflow.keras.utils.normalize() function, and the pixel of the images is normalized from the range 0 to 255 to the range 0 to 1.</a:t>
            </a:r>
            <a:endParaRPr sz="2200" b="0" i="0" u="none" strike="noStrike" cap="none">
              <a:solidFill>
                <a:schemeClr val="dk1"/>
              </a:solidFill>
              <a:latin typeface="Open Sans"/>
              <a:ea typeface="Open Sans"/>
              <a:cs typeface="Open Sans"/>
              <a:sym typeface="Open Sans"/>
            </a:endParaRPr>
          </a:p>
        </p:txBody>
      </p:sp>
      <p:grpSp>
        <p:nvGrpSpPr>
          <p:cNvPr id="1832" name="Google Shape;1832;p102"/>
          <p:cNvGrpSpPr/>
          <p:nvPr/>
        </p:nvGrpSpPr>
        <p:grpSpPr>
          <a:xfrm>
            <a:off x="5756739" y="2240033"/>
            <a:ext cx="9883584" cy="2115662"/>
            <a:chOff x="3334977" y="3695502"/>
            <a:chExt cx="9576000" cy="1374582"/>
          </a:xfrm>
        </p:grpSpPr>
        <p:grpSp>
          <p:nvGrpSpPr>
            <p:cNvPr id="1833" name="Google Shape;1833;p102"/>
            <p:cNvGrpSpPr/>
            <p:nvPr/>
          </p:nvGrpSpPr>
          <p:grpSpPr>
            <a:xfrm>
              <a:off x="7545981" y="3695502"/>
              <a:ext cx="1194432" cy="562500"/>
              <a:chOff x="7530784" y="3918028"/>
              <a:chExt cx="1194432" cy="562500"/>
            </a:xfrm>
          </p:grpSpPr>
          <p:sp>
            <p:nvSpPr>
              <p:cNvPr id="1834" name="Google Shape;1834;p102"/>
              <p:cNvSpPr/>
              <p:nvPr/>
            </p:nvSpPr>
            <p:spPr>
              <a:xfrm>
                <a:off x="7530784" y="3918028"/>
                <a:ext cx="1194432" cy="5625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35" name="Google Shape;1835;p102"/>
              <p:cNvSpPr/>
              <p:nvPr/>
            </p:nvSpPr>
            <p:spPr>
              <a:xfrm>
                <a:off x="7612331" y="4003423"/>
                <a:ext cx="1031338" cy="402869"/>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836" name="Google Shape;1836;p102"/>
            <p:cNvGrpSpPr/>
            <p:nvPr/>
          </p:nvGrpSpPr>
          <p:grpSpPr>
            <a:xfrm>
              <a:off x="3334977" y="4258005"/>
              <a:ext cx="9576000" cy="812079"/>
              <a:chOff x="3533641" y="4914900"/>
              <a:chExt cx="9576000" cy="3766538"/>
            </a:xfrm>
          </p:grpSpPr>
          <p:sp>
            <p:nvSpPr>
              <p:cNvPr id="1837" name="Google Shape;1837;p102"/>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38" name="Google Shape;1838;p102"/>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839" name="Google Shape;1839;p102"/>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0" name="Google Shape;1840;p102"/>
              <p:cNvSpPr/>
              <p:nvPr/>
            </p:nvSpPr>
            <p:spPr>
              <a:xfrm>
                <a:off x="3617844" y="5615708"/>
                <a:ext cx="9407594" cy="306573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x_train = tf.keras.utils.normalize(x_train, axis=1)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x_test = tf.keras.utils.normalize(x_test, axis=1)</a:t>
                </a:r>
                <a:endParaRPr sz="1400" b="0" i="0" u="none" strike="noStrike" cap="none">
                  <a:solidFill>
                    <a:srgbClr val="000000"/>
                  </a:solidFill>
                  <a:latin typeface="Arial"/>
                  <a:ea typeface="Arial"/>
                  <a:cs typeface="Arial"/>
                  <a:sym typeface="Arial"/>
                </a:endParaRPr>
              </a:p>
            </p:txBody>
          </p:sp>
        </p:grpSp>
      </p:grpSp>
      <p:grpSp>
        <p:nvGrpSpPr>
          <p:cNvPr id="1841" name="Google Shape;1841;p102"/>
          <p:cNvGrpSpPr/>
          <p:nvPr/>
        </p:nvGrpSpPr>
        <p:grpSpPr>
          <a:xfrm>
            <a:off x="1160315" y="1732080"/>
            <a:ext cx="3054930" cy="4760311"/>
            <a:chOff x="1160315" y="1732080"/>
            <a:chExt cx="3054930" cy="4760311"/>
          </a:xfrm>
        </p:grpSpPr>
        <p:grpSp>
          <p:nvGrpSpPr>
            <p:cNvPr id="1842" name="Google Shape;1842;p102"/>
            <p:cNvGrpSpPr/>
            <p:nvPr/>
          </p:nvGrpSpPr>
          <p:grpSpPr>
            <a:xfrm>
              <a:off x="1160315" y="1732080"/>
              <a:ext cx="3054930" cy="3941361"/>
              <a:chOff x="893615" y="1621426"/>
              <a:chExt cx="3054930" cy="3941361"/>
            </a:xfrm>
          </p:grpSpPr>
          <p:sp>
            <p:nvSpPr>
              <p:cNvPr id="1843" name="Google Shape;1843;p102"/>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844" name="Google Shape;1844;p102"/>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845" name="Google Shape;1845;p102"/>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1400" b="0" i="0" u="none" strike="noStrike" cap="none">
                  <a:solidFill>
                    <a:srgbClr val="000000"/>
                  </a:solidFill>
                  <a:latin typeface="Arial"/>
                  <a:ea typeface="Arial"/>
                  <a:cs typeface="Arial"/>
                  <a:sym typeface="Arial"/>
                </a:endParaRPr>
              </a:p>
            </p:txBody>
          </p:sp>
          <p:sp>
            <p:nvSpPr>
              <p:cNvPr id="1846" name="Google Shape;1846;p102"/>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1847" name="Google Shape;1847;p102"/>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848" name="Google Shape;1848;p102"/>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849" name="Google Shape;1849;p102"/>
          <p:cNvPicPr preferRelativeResize="0"/>
          <p:nvPr/>
        </p:nvPicPr>
        <p:blipFill rotWithShape="1">
          <a:blip r:embed="rId3">
            <a:alphaModFix/>
          </a:blip>
          <a:srcRect/>
          <a:stretch/>
        </p:blipFill>
        <p:spPr>
          <a:xfrm>
            <a:off x="4797950" y="525450"/>
            <a:ext cx="6746749" cy="665050"/>
          </a:xfrm>
          <a:prstGeom prst="rect">
            <a:avLst/>
          </a:prstGeom>
          <a:noFill/>
          <a:ln>
            <a:noFill/>
          </a:ln>
        </p:spPr>
      </p:pic>
      <p:pic>
        <p:nvPicPr>
          <p:cNvPr id="1850" name="Google Shape;1850;p102"/>
          <p:cNvPicPr preferRelativeResize="0"/>
          <p:nvPr/>
        </p:nvPicPr>
        <p:blipFill rotWithShape="1">
          <a:blip r:embed="rId4">
            <a:alphaModFix/>
          </a:blip>
          <a:srcRect/>
          <a:stretch/>
        </p:blipFill>
        <p:spPr>
          <a:xfrm>
            <a:off x="5685209" y="4557855"/>
            <a:ext cx="2824081" cy="2870188"/>
          </a:xfrm>
          <a:prstGeom prst="rect">
            <a:avLst/>
          </a:prstGeom>
          <a:noFill/>
          <a:ln>
            <a:noFill/>
          </a:ln>
        </p:spPr>
      </p:pic>
      <p:sp>
        <p:nvSpPr>
          <p:cNvPr id="1851" name="Google Shape;1851;p102"/>
          <p:cNvSpPr/>
          <p:nvPr/>
        </p:nvSpPr>
        <p:spPr>
          <a:xfrm>
            <a:off x="5410208" y="7844989"/>
            <a:ext cx="10672474" cy="338554"/>
          </a:xfrm>
          <a:prstGeom prst="rect">
            <a:avLst/>
          </a:prstGeom>
          <a:noFill/>
          <a:ln>
            <a:noFill/>
          </a:ln>
        </p:spPr>
        <p:txBody>
          <a:bodyPr spcFirstLastPara="1" wrap="square" lIns="0" tIns="0" rIns="0" bIns="0" anchor="ctr" anchorCtr="0">
            <a:spAutoFit/>
          </a:bodyPr>
          <a:lstStyle/>
          <a:p>
            <a:pPr marL="342900" marR="0" lvl="0" indent="-342900" algn="l" rtl="0">
              <a:lnSpc>
                <a:spcPct val="100000"/>
              </a:lnSpc>
              <a:spcBef>
                <a:spcPts val="0"/>
              </a:spcBef>
              <a:spcAft>
                <a:spcPts val="0"/>
              </a:spcAft>
              <a:buClr>
                <a:schemeClr val="dk1"/>
              </a:buClr>
              <a:buSzPts val="2200"/>
              <a:buFont typeface="Noto Sans Symbols"/>
              <a:buChar char="⮚"/>
            </a:pPr>
            <a:r>
              <a:rPr lang="en-IN" sz="2200" b="0" i="0" u="none" strike="noStrike" cap="none">
                <a:solidFill>
                  <a:schemeClr val="dk1"/>
                </a:solidFill>
                <a:latin typeface="Open Sans"/>
                <a:ea typeface="Open Sans"/>
                <a:cs typeface="Open Sans"/>
                <a:sym typeface="Open Sans"/>
              </a:rPr>
              <a:t>The difference can be seen between original digit and normalized digit.</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103"/>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Define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858" name="Google Shape;1858;p103"/>
          <p:cNvCxnSpPr/>
          <p:nvPr/>
        </p:nvCxnSpPr>
        <p:spPr>
          <a:xfrm>
            <a:off x="4627623" y="1079317"/>
            <a:ext cx="0" cy="7593269"/>
          </a:xfrm>
          <a:prstGeom prst="straightConnector1">
            <a:avLst/>
          </a:prstGeom>
          <a:noFill/>
          <a:ln w="38100" cap="flat" cmpd="sng">
            <a:solidFill>
              <a:srgbClr val="00B0F0"/>
            </a:solidFill>
            <a:prstDash val="lgDash"/>
            <a:round/>
            <a:headEnd type="none" w="sm" len="sm"/>
            <a:tailEnd type="none" w="sm" len="sm"/>
          </a:ln>
        </p:spPr>
      </p:cxnSp>
      <p:sp>
        <p:nvSpPr>
          <p:cNvPr id="1859" name="Google Shape;1859;p103"/>
          <p:cNvSpPr/>
          <p:nvPr/>
        </p:nvSpPr>
        <p:spPr>
          <a:xfrm>
            <a:off x="5463038" y="1027057"/>
            <a:ext cx="9832386" cy="338554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A feed forward sequential model is defined: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Flattening the input layer from 28*28 to 1*128</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chemeClr val="dk1"/>
              </a:buClr>
              <a:buSzPts val="22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Applying two densely connected layer with rectified linear as activation    function</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chemeClr val="dk1"/>
              </a:buClr>
              <a:buSzPts val="22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In the final layer, there are 10 nodes, one node for each digit. The activation function is softmax, perfect when desired output is probability distribution of the event over ‘n’ different events</a:t>
            </a:r>
            <a:endParaRPr sz="2200" b="0" i="0" u="none" strike="noStrike" cap="none">
              <a:solidFill>
                <a:schemeClr val="dk1"/>
              </a:solidFill>
              <a:latin typeface="Open Sans"/>
              <a:ea typeface="Open Sans"/>
              <a:cs typeface="Open Sans"/>
              <a:sym typeface="Open Sans"/>
            </a:endParaRPr>
          </a:p>
        </p:txBody>
      </p:sp>
      <p:grpSp>
        <p:nvGrpSpPr>
          <p:cNvPr id="1860" name="Google Shape;1860;p103"/>
          <p:cNvGrpSpPr/>
          <p:nvPr/>
        </p:nvGrpSpPr>
        <p:grpSpPr>
          <a:xfrm>
            <a:off x="4754747" y="4674482"/>
            <a:ext cx="11354680" cy="3904945"/>
            <a:chOff x="2829520" y="3695502"/>
            <a:chExt cx="10792395" cy="2845133"/>
          </a:xfrm>
        </p:grpSpPr>
        <p:grpSp>
          <p:nvGrpSpPr>
            <p:cNvPr id="1861" name="Google Shape;1861;p103"/>
            <p:cNvGrpSpPr/>
            <p:nvPr/>
          </p:nvGrpSpPr>
          <p:grpSpPr>
            <a:xfrm>
              <a:off x="7545981" y="3695502"/>
              <a:ext cx="1194432" cy="562500"/>
              <a:chOff x="7530784" y="3918028"/>
              <a:chExt cx="1194432" cy="562500"/>
            </a:xfrm>
          </p:grpSpPr>
          <p:sp>
            <p:nvSpPr>
              <p:cNvPr id="1862" name="Google Shape;1862;p103"/>
              <p:cNvSpPr/>
              <p:nvPr/>
            </p:nvSpPr>
            <p:spPr>
              <a:xfrm>
                <a:off x="7530784" y="3918028"/>
                <a:ext cx="1194432" cy="5625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3" name="Google Shape;1863;p103"/>
              <p:cNvSpPr/>
              <p:nvPr/>
            </p:nvSpPr>
            <p:spPr>
              <a:xfrm>
                <a:off x="7612331" y="4003423"/>
                <a:ext cx="1031338" cy="402869"/>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864" name="Google Shape;1864;p103"/>
            <p:cNvGrpSpPr/>
            <p:nvPr/>
          </p:nvGrpSpPr>
          <p:grpSpPr>
            <a:xfrm>
              <a:off x="2829520" y="4258005"/>
              <a:ext cx="10792395" cy="2282630"/>
              <a:chOff x="3028184" y="4914900"/>
              <a:chExt cx="10792395" cy="10587168"/>
            </a:xfrm>
          </p:grpSpPr>
          <p:sp>
            <p:nvSpPr>
              <p:cNvPr id="1865" name="Google Shape;1865;p103"/>
              <p:cNvSpPr/>
              <p:nvPr/>
            </p:nvSpPr>
            <p:spPr>
              <a:xfrm rot="-5400000">
                <a:off x="7163241" y="1883839"/>
                <a:ext cx="2316801"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cxnSp>
            <p:nvCxnSpPr>
              <p:cNvPr id="1866" name="Google Shape;1866;p103"/>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867" name="Google Shape;1867;p103"/>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8" name="Google Shape;1868;p103"/>
              <p:cNvSpPr/>
              <p:nvPr/>
            </p:nvSpPr>
            <p:spPr>
              <a:xfrm>
                <a:off x="3028184" y="5615702"/>
                <a:ext cx="10792395" cy="988636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 = tf.keras.models.Sequential()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model.add(tf.keras.layers.Flatten())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model.add(tf.keras.layers.Dense(128, activation=tf.nn.relu))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model.add(tf.keras.layers.Dense(128, activation=tf.nn.relu))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model.add(tf.keras.layers.Dense(10,activation=tf.nn.softmax))</a:t>
                </a:r>
                <a:endParaRPr sz="1400" b="0" i="0" u="none" strike="noStrike" cap="none">
                  <a:solidFill>
                    <a:srgbClr val="000000"/>
                  </a:solidFill>
                  <a:latin typeface="Arial"/>
                  <a:ea typeface="Arial"/>
                  <a:cs typeface="Arial"/>
                  <a:sym typeface="Arial"/>
                </a:endParaRPr>
              </a:p>
            </p:txBody>
          </p:sp>
        </p:grpSp>
      </p:grpSp>
      <p:grpSp>
        <p:nvGrpSpPr>
          <p:cNvPr id="1869" name="Google Shape;1869;p103"/>
          <p:cNvGrpSpPr/>
          <p:nvPr/>
        </p:nvGrpSpPr>
        <p:grpSpPr>
          <a:xfrm>
            <a:off x="1160315" y="1732080"/>
            <a:ext cx="3054930" cy="4760311"/>
            <a:chOff x="1160315" y="1732080"/>
            <a:chExt cx="3054930" cy="4760311"/>
          </a:xfrm>
        </p:grpSpPr>
        <p:grpSp>
          <p:nvGrpSpPr>
            <p:cNvPr id="1870" name="Google Shape;1870;p103"/>
            <p:cNvGrpSpPr/>
            <p:nvPr/>
          </p:nvGrpSpPr>
          <p:grpSpPr>
            <a:xfrm>
              <a:off x="1160315" y="1732080"/>
              <a:ext cx="3054930" cy="3941361"/>
              <a:chOff x="893615" y="1621426"/>
              <a:chExt cx="3054930" cy="3941361"/>
            </a:xfrm>
          </p:grpSpPr>
          <p:sp>
            <p:nvSpPr>
              <p:cNvPr id="1871" name="Google Shape;1871;p103"/>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872" name="Google Shape;1872;p103"/>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873" name="Google Shape;1873;p103"/>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1400" b="0" i="0" u="none" strike="noStrike" cap="none">
                  <a:solidFill>
                    <a:srgbClr val="000000"/>
                  </a:solidFill>
                  <a:latin typeface="Arial"/>
                  <a:ea typeface="Arial"/>
                  <a:cs typeface="Arial"/>
                  <a:sym typeface="Arial"/>
                </a:endParaRPr>
              </a:p>
            </p:txBody>
          </p:sp>
          <p:sp>
            <p:nvSpPr>
              <p:cNvPr id="1874" name="Google Shape;1874;p103"/>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1875" name="Google Shape;1875;p103"/>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876" name="Google Shape;1876;p103"/>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877" name="Google Shape;1877;p103"/>
          <p:cNvPicPr preferRelativeResize="0"/>
          <p:nvPr/>
        </p:nvPicPr>
        <p:blipFill rotWithShape="1">
          <a:blip r:embed="rId3">
            <a:alphaModFix/>
          </a:blip>
          <a:srcRect/>
          <a:stretch/>
        </p:blipFill>
        <p:spPr>
          <a:xfrm>
            <a:off x="5353950" y="539825"/>
            <a:ext cx="5555851" cy="6650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104"/>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Compile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884" name="Google Shape;1884;p104"/>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885" name="Google Shape;1885;p104"/>
          <p:cNvSpPr/>
          <p:nvPr/>
        </p:nvSpPr>
        <p:spPr>
          <a:xfrm>
            <a:off x="5561136" y="1474703"/>
            <a:ext cx="9572907" cy="2369880"/>
          </a:xfrm>
          <a:prstGeom prst="rect">
            <a:avLst/>
          </a:prstGeom>
          <a:noFill/>
          <a:ln>
            <a:noFill/>
          </a:ln>
        </p:spPr>
        <p:txBody>
          <a:bodyPr spcFirstLastPara="1" wrap="square" lIns="0" tIns="0" rIns="0" bIns="0" anchor="ctr" anchorCtr="0">
            <a:spAutoFit/>
          </a:bodyPr>
          <a:lstStyle/>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Sparse Categorical Cross Entropy is set as loss function for this classification model.</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chemeClr val="dk1"/>
              </a:buClr>
              <a:buSzPts val="22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The optimizer is Adam algorithm, straightforward to implement, and gives efficient result.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200"/>
              <a:buFont typeface="Noto Sans Symbols"/>
              <a:buChar char="⮚"/>
            </a:pPr>
            <a:r>
              <a:rPr lang="en-IN" sz="2200" b="0" i="0" u="none" strike="noStrike" cap="none">
                <a:solidFill>
                  <a:srgbClr val="242729"/>
                </a:solidFill>
                <a:latin typeface="Open Sans"/>
                <a:ea typeface="Open Sans"/>
                <a:cs typeface="Open Sans"/>
                <a:sym typeface="Open Sans"/>
              </a:rPr>
              <a:t>The metrics is set to accuracy.</a:t>
            </a:r>
            <a:endParaRPr sz="2200" b="0" i="0" u="none" strike="noStrike" cap="none">
              <a:solidFill>
                <a:srgbClr val="242729"/>
              </a:solidFill>
              <a:latin typeface="Open Sans"/>
              <a:ea typeface="Open Sans"/>
              <a:cs typeface="Open Sans"/>
              <a:sym typeface="Open Sans"/>
            </a:endParaRPr>
          </a:p>
        </p:txBody>
      </p:sp>
      <p:grpSp>
        <p:nvGrpSpPr>
          <p:cNvPr id="1886" name="Google Shape;1886;p104"/>
          <p:cNvGrpSpPr/>
          <p:nvPr/>
        </p:nvGrpSpPr>
        <p:grpSpPr>
          <a:xfrm>
            <a:off x="5669832" y="4567384"/>
            <a:ext cx="9883584" cy="2165925"/>
            <a:chOff x="3334977" y="3572202"/>
            <a:chExt cx="9576000" cy="2152429"/>
          </a:xfrm>
        </p:grpSpPr>
        <p:grpSp>
          <p:nvGrpSpPr>
            <p:cNvPr id="1887" name="Google Shape;1887;p104"/>
            <p:cNvGrpSpPr/>
            <p:nvPr/>
          </p:nvGrpSpPr>
          <p:grpSpPr>
            <a:xfrm>
              <a:off x="7545981" y="3572202"/>
              <a:ext cx="1194432" cy="685800"/>
              <a:chOff x="7530784" y="3794728"/>
              <a:chExt cx="1194432" cy="685800"/>
            </a:xfrm>
          </p:grpSpPr>
          <p:sp>
            <p:nvSpPr>
              <p:cNvPr id="1888" name="Google Shape;1888;p104"/>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9" name="Google Shape;1889;p104"/>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890" name="Google Shape;1890;p104"/>
            <p:cNvGrpSpPr/>
            <p:nvPr/>
          </p:nvGrpSpPr>
          <p:grpSpPr>
            <a:xfrm>
              <a:off x="3334977" y="4258003"/>
              <a:ext cx="9576000" cy="1466628"/>
              <a:chOff x="3533641" y="4914900"/>
              <a:chExt cx="9576000" cy="6802437"/>
            </a:xfrm>
          </p:grpSpPr>
          <p:sp>
            <p:nvSpPr>
              <p:cNvPr id="1891" name="Google Shape;1891;p104"/>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92" name="Google Shape;1892;p104"/>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893" name="Google Shape;1893;p104"/>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94" name="Google Shape;1894;p104"/>
              <p:cNvSpPr/>
              <p:nvPr/>
            </p:nvSpPr>
            <p:spPr>
              <a:xfrm>
                <a:off x="3617844" y="5615713"/>
                <a:ext cx="9407594" cy="610162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model.compile(optimizer='adam',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loss='sparse_categorical_crossentropy',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metrics=['accuracy'])</a:t>
                </a:r>
                <a:endParaRPr sz="2200" b="0" i="0" u="none" strike="noStrike" cap="none">
                  <a:solidFill>
                    <a:srgbClr val="262626"/>
                  </a:solidFill>
                  <a:latin typeface="Courier New"/>
                  <a:ea typeface="Courier New"/>
                  <a:cs typeface="Courier New"/>
                  <a:sym typeface="Courier New"/>
                </a:endParaRPr>
              </a:p>
            </p:txBody>
          </p:sp>
        </p:grpSp>
      </p:grpSp>
      <p:grpSp>
        <p:nvGrpSpPr>
          <p:cNvPr id="1895" name="Google Shape;1895;p104"/>
          <p:cNvGrpSpPr/>
          <p:nvPr/>
        </p:nvGrpSpPr>
        <p:grpSpPr>
          <a:xfrm>
            <a:off x="1160315" y="1732080"/>
            <a:ext cx="3054930" cy="4760311"/>
            <a:chOff x="1160315" y="1732080"/>
            <a:chExt cx="3054930" cy="4760311"/>
          </a:xfrm>
        </p:grpSpPr>
        <p:grpSp>
          <p:nvGrpSpPr>
            <p:cNvPr id="1896" name="Google Shape;1896;p104"/>
            <p:cNvGrpSpPr/>
            <p:nvPr/>
          </p:nvGrpSpPr>
          <p:grpSpPr>
            <a:xfrm>
              <a:off x="1160315" y="1732080"/>
              <a:ext cx="3054930" cy="3941361"/>
              <a:chOff x="893615" y="1621426"/>
              <a:chExt cx="3054930" cy="3941361"/>
            </a:xfrm>
          </p:grpSpPr>
          <p:sp>
            <p:nvSpPr>
              <p:cNvPr id="1897" name="Google Shape;1897;p104"/>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898" name="Google Shape;1898;p104"/>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899" name="Google Shape;1899;p104"/>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900" name="Google Shape;1900;p104"/>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1901" name="Google Shape;1901;p104"/>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902" name="Google Shape;1902;p104"/>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1400" b="0" i="0" u="none" strike="noStrike" cap="none">
                <a:solidFill>
                  <a:srgbClr val="000000"/>
                </a:solidFill>
                <a:latin typeface="Arial"/>
                <a:ea typeface="Arial"/>
                <a:cs typeface="Arial"/>
                <a:sym typeface="Arial"/>
              </a:endParaRPr>
            </a:p>
          </p:txBody>
        </p:sp>
      </p:grpSp>
      <p:pic>
        <p:nvPicPr>
          <p:cNvPr id="1903" name="Google Shape;1903;p104"/>
          <p:cNvPicPr preferRelativeResize="0"/>
          <p:nvPr/>
        </p:nvPicPr>
        <p:blipFill rotWithShape="1">
          <a:blip r:embed="rId3">
            <a:alphaModFix/>
          </a:blip>
          <a:srcRect/>
          <a:stretch/>
        </p:blipFill>
        <p:spPr>
          <a:xfrm>
            <a:off x="4894707" y="754059"/>
            <a:ext cx="6209579" cy="311483"/>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05"/>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Fit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910" name="Google Shape;1910;p105"/>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911" name="Google Shape;1911;p105"/>
          <p:cNvSpPr/>
          <p:nvPr/>
        </p:nvSpPr>
        <p:spPr>
          <a:xfrm>
            <a:off x="5561136" y="2041490"/>
            <a:ext cx="9572907"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Training occurs over epochs and each epoch is split into batches.</a:t>
            </a:r>
            <a:endParaRPr sz="1400" b="0" i="0" u="none" strike="noStrike" cap="none">
              <a:solidFill>
                <a:srgbClr val="000000"/>
              </a:solidFill>
              <a:latin typeface="Arial"/>
              <a:ea typeface="Arial"/>
              <a:cs typeface="Arial"/>
              <a:sym typeface="Arial"/>
            </a:endParaRPr>
          </a:p>
        </p:txBody>
      </p:sp>
      <p:grpSp>
        <p:nvGrpSpPr>
          <p:cNvPr id="1912" name="Google Shape;1912;p105"/>
          <p:cNvGrpSpPr/>
          <p:nvPr/>
        </p:nvGrpSpPr>
        <p:grpSpPr>
          <a:xfrm>
            <a:off x="5561136" y="3500947"/>
            <a:ext cx="9883584" cy="1106056"/>
            <a:chOff x="3334977" y="3572202"/>
            <a:chExt cx="9576000" cy="2034544"/>
          </a:xfrm>
        </p:grpSpPr>
        <p:grpSp>
          <p:nvGrpSpPr>
            <p:cNvPr id="1913" name="Google Shape;1913;p105"/>
            <p:cNvGrpSpPr/>
            <p:nvPr/>
          </p:nvGrpSpPr>
          <p:grpSpPr>
            <a:xfrm>
              <a:off x="7545981" y="3572202"/>
              <a:ext cx="1194432" cy="685800"/>
              <a:chOff x="7530784" y="3794728"/>
              <a:chExt cx="1194432" cy="685800"/>
            </a:xfrm>
          </p:grpSpPr>
          <p:sp>
            <p:nvSpPr>
              <p:cNvPr id="1914" name="Google Shape;1914;p105"/>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15" name="Google Shape;1915;p105"/>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916" name="Google Shape;1916;p105"/>
            <p:cNvGrpSpPr/>
            <p:nvPr/>
          </p:nvGrpSpPr>
          <p:grpSpPr>
            <a:xfrm>
              <a:off x="3334977" y="4258003"/>
              <a:ext cx="9576000" cy="1348743"/>
              <a:chOff x="3533641" y="4914900"/>
              <a:chExt cx="9576000" cy="6255670"/>
            </a:xfrm>
          </p:grpSpPr>
          <p:sp>
            <p:nvSpPr>
              <p:cNvPr id="1917" name="Google Shape;1917;p105"/>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918" name="Google Shape;1918;p105"/>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919" name="Google Shape;1919;p105"/>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0" name="Google Shape;1920;p105"/>
              <p:cNvSpPr/>
              <p:nvPr/>
            </p:nvSpPr>
            <p:spPr>
              <a:xfrm>
                <a:off x="3617844" y="5615710"/>
                <a:ext cx="9407594" cy="555486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model.fit(x_train, y_train, epochs=3)</a:t>
                </a:r>
                <a:endParaRPr sz="1400" b="0" i="0" u="none" strike="noStrike" cap="none">
                  <a:solidFill>
                    <a:srgbClr val="000000"/>
                  </a:solidFill>
                  <a:latin typeface="Arial"/>
                  <a:ea typeface="Arial"/>
                  <a:cs typeface="Arial"/>
                  <a:sym typeface="Arial"/>
                </a:endParaRPr>
              </a:p>
            </p:txBody>
          </p:sp>
        </p:grpSp>
      </p:grpSp>
      <p:grpSp>
        <p:nvGrpSpPr>
          <p:cNvPr id="1921" name="Google Shape;1921;p105"/>
          <p:cNvGrpSpPr/>
          <p:nvPr/>
        </p:nvGrpSpPr>
        <p:grpSpPr>
          <a:xfrm>
            <a:off x="1160315" y="1732080"/>
            <a:ext cx="3054930" cy="4760311"/>
            <a:chOff x="1160315" y="1732080"/>
            <a:chExt cx="3054930" cy="4760311"/>
          </a:xfrm>
        </p:grpSpPr>
        <p:grpSp>
          <p:nvGrpSpPr>
            <p:cNvPr id="1922" name="Google Shape;1922;p105"/>
            <p:cNvGrpSpPr/>
            <p:nvPr/>
          </p:nvGrpSpPr>
          <p:grpSpPr>
            <a:xfrm>
              <a:off x="1160315" y="1732080"/>
              <a:ext cx="3054930" cy="3941361"/>
              <a:chOff x="893615" y="1621426"/>
              <a:chExt cx="3054930" cy="3941361"/>
            </a:xfrm>
          </p:grpSpPr>
          <p:sp>
            <p:nvSpPr>
              <p:cNvPr id="1923" name="Google Shape;1923;p105"/>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924" name="Google Shape;1924;p105"/>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925" name="Google Shape;1925;p105"/>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926" name="Google Shape;1926;p105"/>
              <p:cNvSpPr/>
              <p:nvPr/>
            </p:nvSpPr>
            <p:spPr>
              <a:xfrm>
                <a:off x="893616" y="4078791"/>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927" name="Google Shape;1927;p105"/>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928" name="Google Shape;1928;p105"/>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1400" b="0" i="0" u="none" strike="noStrike" cap="none">
                <a:solidFill>
                  <a:srgbClr val="000000"/>
                </a:solidFill>
                <a:latin typeface="Arial"/>
                <a:ea typeface="Arial"/>
                <a:cs typeface="Arial"/>
                <a:sym typeface="Arial"/>
              </a:endParaRPr>
            </a:p>
          </p:txBody>
        </p:sp>
      </p:grpSp>
      <p:pic>
        <p:nvPicPr>
          <p:cNvPr id="1929" name="Google Shape;1929;p105"/>
          <p:cNvPicPr preferRelativeResize="0"/>
          <p:nvPr/>
        </p:nvPicPr>
        <p:blipFill rotWithShape="1">
          <a:blip r:embed="rId3">
            <a:alphaModFix/>
          </a:blip>
          <a:srcRect/>
          <a:stretch/>
        </p:blipFill>
        <p:spPr>
          <a:xfrm>
            <a:off x="6028171" y="738485"/>
            <a:ext cx="4241226" cy="342631"/>
          </a:xfrm>
          <a:prstGeom prst="rect">
            <a:avLst/>
          </a:prstGeom>
          <a:noFill/>
          <a:ln>
            <a:noFill/>
          </a:ln>
        </p:spPr>
      </p:pic>
      <p:pic>
        <p:nvPicPr>
          <p:cNvPr id="1930" name="Google Shape;1930;p105"/>
          <p:cNvPicPr preferRelativeResize="0"/>
          <p:nvPr/>
        </p:nvPicPr>
        <p:blipFill rotWithShape="1">
          <a:blip r:embed="rId4">
            <a:alphaModFix/>
          </a:blip>
          <a:srcRect/>
          <a:stretch/>
        </p:blipFill>
        <p:spPr>
          <a:xfrm>
            <a:off x="5615389" y="4970824"/>
            <a:ext cx="9874832" cy="157606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106"/>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Evaluate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937" name="Google Shape;1937;p106"/>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938" name="Google Shape;1938;p106"/>
          <p:cNvSpPr/>
          <p:nvPr/>
        </p:nvSpPr>
        <p:spPr>
          <a:xfrm>
            <a:off x="5561136" y="1657950"/>
            <a:ext cx="9572907" cy="1015663"/>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evaluate() function returns a list with two values. The first is the loss of the model on the data set, and the second is the accuracy of the model on the dataset. </a:t>
            </a:r>
            <a:endParaRPr sz="2200" b="0" i="0" u="none" strike="noStrike" cap="none">
              <a:solidFill>
                <a:srgbClr val="242729"/>
              </a:solidFill>
              <a:latin typeface="Open Sans"/>
              <a:ea typeface="Open Sans"/>
              <a:cs typeface="Open Sans"/>
              <a:sym typeface="Open Sans"/>
            </a:endParaRPr>
          </a:p>
        </p:txBody>
      </p:sp>
      <p:grpSp>
        <p:nvGrpSpPr>
          <p:cNvPr id="1939" name="Google Shape;1939;p106"/>
          <p:cNvGrpSpPr/>
          <p:nvPr/>
        </p:nvGrpSpPr>
        <p:grpSpPr>
          <a:xfrm>
            <a:off x="5253644" y="3205507"/>
            <a:ext cx="10737185" cy="2014886"/>
            <a:chOff x="3062772" y="3572202"/>
            <a:chExt cx="10403035" cy="2034544"/>
          </a:xfrm>
        </p:grpSpPr>
        <p:grpSp>
          <p:nvGrpSpPr>
            <p:cNvPr id="1940" name="Google Shape;1940;p106"/>
            <p:cNvGrpSpPr/>
            <p:nvPr/>
          </p:nvGrpSpPr>
          <p:grpSpPr>
            <a:xfrm>
              <a:off x="7545981" y="3572202"/>
              <a:ext cx="1194432" cy="685800"/>
              <a:chOff x="7530784" y="3794728"/>
              <a:chExt cx="1194432" cy="685800"/>
            </a:xfrm>
          </p:grpSpPr>
          <p:sp>
            <p:nvSpPr>
              <p:cNvPr id="1941" name="Google Shape;1941;p106"/>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942" name="Google Shape;1942;p106"/>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943" name="Google Shape;1943;p106"/>
            <p:cNvGrpSpPr/>
            <p:nvPr/>
          </p:nvGrpSpPr>
          <p:grpSpPr>
            <a:xfrm>
              <a:off x="3062772" y="4258003"/>
              <a:ext cx="10403035" cy="1348743"/>
              <a:chOff x="3261436" y="4914900"/>
              <a:chExt cx="10403035" cy="6255670"/>
            </a:xfrm>
          </p:grpSpPr>
          <p:sp>
            <p:nvSpPr>
              <p:cNvPr id="1944" name="Google Shape;1944;p10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cxnSp>
            <p:nvCxnSpPr>
              <p:cNvPr id="1945" name="Google Shape;1945;p106"/>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946" name="Google Shape;1946;p106"/>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947" name="Google Shape;1947;p106"/>
              <p:cNvSpPr/>
              <p:nvPr/>
            </p:nvSpPr>
            <p:spPr>
              <a:xfrm>
                <a:off x="3261436" y="5615710"/>
                <a:ext cx="10403035" cy="555486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loss, accuracy = model.evaluate(x_test, y_test)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print(loss)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print(accuracy)</a:t>
                </a:r>
                <a:endParaRPr sz="2200" b="0" i="0" u="none" strike="noStrike" cap="none">
                  <a:solidFill>
                    <a:srgbClr val="262626"/>
                  </a:solidFill>
                  <a:latin typeface="Courier New"/>
                  <a:ea typeface="Courier New"/>
                  <a:cs typeface="Courier New"/>
                  <a:sym typeface="Courier New"/>
                </a:endParaRPr>
              </a:p>
            </p:txBody>
          </p:sp>
        </p:grpSp>
      </p:grpSp>
      <p:grpSp>
        <p:nvGrpSpPr>
          <p:cNvPr id="1948" name="Google Shape;1948;p106"/>
          <p:cNvGrpSpPr/>
          <p:nvPr/>
        </p:nvGrpSpPr>
        <p:grpSpPr>
          <a:xfrm>
            <a:off x="1160315" y="1732080"/>
            <a:ext cx="3054930" cy="4760311"/>
            <a:chOff x="1160315" y="1732080"/>
            <a:chExt cx="3054930" cy="4760311"/>
          </a:xfrm>
        </p:grpSpPr>
        <p:grpSp>
          <p:nvGrpSpPr>
            <p:cNvPr id="1949" name="Google Shape;1949;p106"/>
            <p:cNvGrpSpPr/>
            <p:nvPr/>
          </p:nvGrpSpPr>
          <p:grpSpPr>
            <a:xfrm>
              <a:off x="1160315" y="1732080"/>
              <a:ext cx="3054930" cy="3941361"/>
              <a:chOff x="893615" y="1621426"/>
              <a:chExt cx="3054930" cy="3941361"/>
            </a:xfrm>
          </p:grpSpPr>
          <p:sp>
            <p:nvSpPr>
              <p:cNvPr id="1950" name="Google Shape;1950;p106"/>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951" name="Google Shape;1951;p106"/>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952" name="Google Shape;1952;p106"/>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953" name="Google Shape;1953;p106"/>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954" name="Google Shape;1954;p106"/>
              <p:cNvSpPr/>
              <p:nvPr/>
            </p:nvSpPr>
            <p:spPr>
              <a:xfrm>
                <a:off x="893615" y="4897742"/>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955" name="Google Shape;1955;p106"/>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1400" b="0" i="0" u="none" strike="noStrike" cap="none">
                <a:solidFill>
                  <a:srgbClr val="000000"/>
                </a:solidFill>
                <a:latin typeface="Arial"/>
                <a:ea typeface="Arial"/>
                <a:cs typeface="Arial"/>
                <a:sym typeface="Arial"/>
              </a:endParaRPr>
            </a:p>
          </p:txBody>
        </p:sp>
      </p:grpSp>
      <p:pic>
        <p:nvPicPr>
          <p:cNvPr id="1956" name="Google Shape;1956;p106"/>
          <p:cNvPicPr preferRelativeResize="0"/>
          <p:nvPr/>
        </p:nvPicPr>
        <p:blipFill rotWithShape="1">
          <a:blip r:embed="rId3">
            <a:alphaModFix/>
          </a:blip>
          <a:srcRect/>
          <a:stretch/>
        </p:blipFill>
        <p:spPr>
          <a:xfrm>
            <a:off x="4894707" y="738485"/>
            <a:ext cx="6209579" cy="342631"/>
          </a:xfrm>
          <a:prstGeom prst="rect">
            <a:avLst/>
          </a:prstGeom>
          <a:noFill/>
          <a:ln>
            <a:noFill/>
          </a:ln>
        </p:spPr>
      </p:pic>
      <p:pic>
        <p:nvPicPr>
          <p:cNvPr id="1957" name="Google Shape;1957;p106"/>
          <p:cNvPicPr preferRelativeResize="0"/>
          <p:nvPr/>
        </p:nvPicPr>
        <p:blipFill rotWithShape="1">
          <a:blip r:embed="rId4">
            <a:alphaModFix/>
          </a:blip>
          <a:srcRect/>
          <a:stretch/>
        </p:blipFill>
        <p:spPr>
          <a:xfrm>
            <a:off x="5086338" y="5467375"/>
            <a:ext cx="10954368" cy="935878"/>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107"/>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Predict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964" name="Google Shape;1964;p107"/>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965" name="Google Shape;1965;p107"/>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predict() function predicts the digit for the input.</a:t>
            </a:r>
            <a:endParaRPr sz="2200" b="0" i="0" u="none" strike="noStrike" cap="none">
              <a:solidFill>
                <a:srgbClr val="242729"/>
              </a:solidFill>
              <a:latin typeface="Open Sans"/>
              <a:ea typeface="Open Sans"/>
              <a:cs typeface="Open Sans"/>
              <a:sym typeface="Open Sans"/>
            </a:endParaRPr>
          </a:p>
        </p:txBody>
      </p:sp>
      <p:grpSp>
        <p:nvGrpSpPr>
          <p:cNvPr id="1966" name="Google Shape;1966;p107"/>
          <p:cNvGrpSpPr/>
          <p:nvPr/>
        </p:nvGrpSpPr>
        <p:grpSpPr>
          <a:xfrm>
            <a:off x="5534592" y="1917897"/>
            <a:ext cx="9883584" cy="2271548"/>
            <a:chOff x="3334977" y="3572202"/>
            <a:chExt cx="9576000" cy="2566263"/>
          </a:xfrm>
        </p:grpSpPr>
        <p:grpSp>
          <p:nvGrpSpPr>
            <p:cNvPr id="1967" name="Google Shape;1967;p107"/>
            <p:cNvGrpSpPr/>
            <p:nvPr/>
          </p:nvGrpSpPr>
          <p:grpSpPr>
            <a:xfrm>
              <a:off x="7545981" y="3572202"/>
              <a:ext cx="1194432" cy="685800"/>
              <a:chOff x="7530784" y="3794728"/>
              <a:chExt cx="1194432" cy="685800"/>
            </a:xfrm>
          </p:grpSpPr>
          <p:sp>
            <p:nvSpPr>
              <p:cNvPr id="1968" name="Google Shape;1968;p107"/>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9" name="Google Shape;1969;p107"/>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970" name="Google Shape;1970;p107"/>
            <p:cNvGrpSpPr/>
            <p:nvPr/>
          </p:nvGrpSpPr>
          <p:grpSpPr>
            <a:xfrm>
              <a:off x="3334977" y="4258003"/>
              <a:ext cx="9576000" cy="1880462"/>
              <a:chOff x="3533641" y="4914900"/>
              <a:chExt cx="9576000" cy="8721861"/>
            </a:xfrm>
          </p:grpSpPr>
          <p:sp>
            <p:nvSpPr>
              <p:cNvPr id="1971" name="Google Shape;1971;p10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972" name="Google Shape;1972;p107"/>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973" name="Google Shape;1973;p107"/>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4" name="Google Shape;1974;p107"/>
              <p:cNvSpPr/>
              <p:nvPr/>
            </p:nvSpPr>
            <p:spPr>
              <a:xfrm>
                <a:off x="3617844" y="5615712"/>
                <a:ext cx="9407595" cy="802104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predictions = model.predict(x_test)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numpy as np</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print(np.argmax(predictions[1]))</a:t>
                </a:r>
                <a:endParaRPr sz="2200" b="0" i="0" u="none" strike="noStrike" cap="none">
                  <a:solidFill>
                    <a:srgbClr val="262626"/>
                  </a:solidFill>
                  <a:latin typeface="Courier New"/>
                  <a:ea typeface="Courier New"/>
                  <a:cs typeface="Courier New"/>
                  <a:sym typeface="Courier New"/>
                </a:endParaRPr>
              </a:p>
            </p:txBody>
          </p:sp>
        </p:grpSp>
      </p:grpSp>
      <p:grpSp>
        <p:nvGrpSpPr>
          <p:cNvPr id="1975" name="Google Shape;1975;p107"/>
          <p:cNvGrpSpPr/>
          <p:nvPr/>
        </p:nvGrpSpPr>
        <p:grpSpPr>
          <a:xfrm>
            <a:off x="1160315" y="1732080"/>
            <a:ext cx="3054930" cy="4760311"/>
            <a:chOff x="1160315" y="1732080"/>
            <a:chExt cx="3054930" cy="4760311"/>
          </a:xfrm>
        </p:grpSpPr>
        <p:grpSp>
          <p:nvGrpSpPr>
            <p:cNvPr id="1976" name="Google Shape;1976;p107"/>
            <p:cNvGrpSpPr/>
            <p:nvPr/>
          </p:nvGrpSpPr>
          <p:grpSpPr>
            <a:xfrm>
              <a:off x="1160315" y="1732080"/>
              <a:ext cx="3054930" cy="3941361"/>
              <a:chOff x="893615" y="1621426"/>
              <a:chExt cx="3054930" cy="3941361"/>
            </a:xfrm>
          </p:grpSpPr>
          <p:sp>
            <p:nvSpPr>
              <p:cNvPr id="1977" name="Google Shape;1977;p107"/>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978" name="Google Shape;1978;p107"/>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979" name="Google Shape;1979;p107"/>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980" name="Google Shape;1980;p107"/>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981" name="Google Shape;1981;p107"/>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982" name="Google Shape;1982;p107"/>
            <p:cNvSpPr/>
            <p:nvPr/>
          </p:nvSpPr>
          <p:spPr>
            <a:xfrm>
              <a:off x="1160315" y="5827346"/>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1400" b="0" i="0" u="none" strike="noStrike" cap="none">
                <a:solidFill>
                  <a:srgbClr val="000000"/>
                </a:solidFill>
                <a:latin typeface="Arial"/>
                <a:ea typeface="Arial"/>
                <a:cs typeface="Arial"/>
                <a:sym typeface="Arial"/>
              </a:endParaRPr>
            </a:p>
          </p:txBody>
        </p:sp>
      </p:grpSp>
      <p:pic>
        <p:nvPicPr>
          <p:cNvPr id="1983" name="Google Shape;1983;p107"/>
          <p:cNvPicPr preferRelativeResize="0"/>
          <p:nvPr/>
        </p:nvPicPr>
        <p:blipFill rotWithShape="1">
          <a:blip r:embed="rId3">
            <a:alphaModFix/>
          </a:blip>
          <a:srcRect/>
          <a:stretch/>
        </p:blipFill>
        <p:spPr>
          <a:xfrm>
            <a:off x="6681716" y="721860"/>
            <a:ext cx="2896814" cy="342631"/>
          </a:xfrm>
          <a:prstGeom prst="rect">
            <a:avLst/>
          </a:prstGeom>
          <a:noFill/>
          <a:ln>
            <a:noFill/>
          </a:ln>
        </p:spPr>
      </p:pic>
      <p:grpSp>
        <p:nvGrpSpPr>
          <p:cNvPr id="1984" name="Google Shape;1984;p107"/>
          <p:cNvGrpSpPr/>
          <p:nvPr/>
        </p:nvGrpSpPr>
        <p:grpSpPr>
          <a:xfrm>
            <a:off x="5571625" y="5221100"/>
            <a:ext cx="9883584" cy="813492"/>
            <a:chOff x="3533641" y="5513437"/>
            <a:chExt cx="9576000" cy="5657133"/>
          </a:xfrm>
        </p:grpSpPr>
        <p:sp>
          <p:nvSpPr>
            <p:cNvPr id="1985" name="Google Shape;1985;p10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6" name="Google Shape;1986;p107"/>
            <p:cNvSpPr/>
            <p:nvPr/>
          </p:nvSpPr>
          <p:spPr>
            <a:xfrm>
              <a:off x="3617844" y="5615712"/>
              <a:ext cx="9407595" cy="555485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plt.imshow(x_test[1],cmap=plt.cm.binary)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plt.show()</a:t>
              </a:r>
              <a:endParaRPr sz="2200" b="0" i="0" u="none" strike="noStrike" cap="none">
                <a:solidFill>
                  <a:srgbClr val="262626"/>
                </a:solidFill>
                <a:latin typeface="Courier New"/>
                <a:ea typeface="Courier New"/>
                <a:cs typeface="Courier New"/>
                <a:sym typeface="Courier New"/>
              </a:endParaRPr>
            </a:p>
          </p:txBody>
        </p:sp>
      </p:grpSp>
      <p:pic>
        <p:nvPicPr>
          <p:cNvPr id="1987" name="Google Shape;1987;p107"/>
          <p:cNvPicPr preferRelativeResize="0"/>
          <p:nvPr/>
        </p:nvPicPr>
        <p:blipFill rotWithShape="1">
          <a:blip r:embed="rId4">
            <a:alphaModFix/>
          </a:blip>
          <a:srcRect/>
          <a:stretch/>
        </p:blipFill>
        <p:spPr>
          <a:xfrm>
            <a:off x="5639670" y="4435982"/>
            <a:ext cx="388160" cy="405037"/>
          </a:xfrm>
          <a:prstGeom prst="rect">
            <a:avLst/>
          </a:prstGeom>
          <a:noFill/>
          <a:ln>
            <a:noFill/>
          </a:ln>
        </p:spPr>
      </p:pic>
      <p:pic>
        <p:nvPicPr>
          <p:cNvPr id="1988" name="Google Shape;1988;p107"/>
          <p:cNvPicPr preferRelativeResize="0"/>
          <p:nvPr/>
        </p:nvPicPr>
        <p:blipFill rotWithShape="1">
          <a:blip r:embed="rId5">
            <a:alphaModFix/>
          </a:blip>
          <a:srcRect/>
          <a:stretch/>
        </p:blipFill>
        <p:spPr>
          <a:xfrm>
            <a:off x="5219576" y="6161900"/>
            <a:ext cx="3123779" cy="2939349"/>
          </a:xfrm>
          <a:prstGeom prst="rect">
            <a:avLst/>
          </a:prstGeom>
          <a:noFill/>
          <a:ln>
            <a:noFill/>
          </a:ln>
        </p:spPr>
      </p:pic>
      <p:sp>
        <p:nvSpPr>
          <p:cNvPr id="1989" name="Google Shape;1989;p107"/>
          <p:cNvSpPr/>
          <p:nvPr/>
        </p:nvSpPr>
        <p:spPr>
          <a:xfrm>
            <a:off x="5638125" y="4435982"/>
            <a:ext cx="456205" cy="426194"/>
          </a:xfrm>
          <a:prstGeom prst="rect">
            <a:avLst/>
          </a:prstGeom>
          <a:noFill/>
          <a:ln w="25400" cap="flat" cmpd="sng">
            <a:solidFill>
              <a:srgbClr val="00B0F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90"/>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br>
              <a:rPr lang="en-IN" dirty="0"/>
            </a:br>
            <a:r>
              <a:rPr lang="en-IN" dirty="0"/>
              <a:t>Deep Learning Model with Keras</a:t>
            </a:r>
            <a:endParaRPr dirty="0"/>
          </a:p>
        </p:txBody>
      </p:sp>
      <p:sp>
        <p:nvSpPr>
          <p:cNvPr id="1995" name="Google Shape;1995;p90"/>
          <p:cNvSpPr/>
          <p:nvPr/>
        </p:nvSpPr>
        <p:spPr>
          <a:xfrm>
            <a:off x="951457" y="1828801"/>
            <a:ext cx="12378950" cy="4926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Problem Statement:</a:t>
            </a:r>
            <a:r>
              <a:rPr lang="en-IN" sz="2200" b="0" i="0" u="none" strike="noStrike" cap="none">
                <a:solidFill>
                  <a:srgbClr val="3F3F3F"/>
                </a:solidFill>
                <a:latin typeface="Open Sans"/>
                <a:ea typeface="Open Sans"/>
                <a:cs typeface="Open Sans"/>
                <a:sym typeface="Open Sans"/>
              </a:rPr>
              <a:t>  Build a deep learning model using Fashion-MNIST, dataset of fashion articles with 10 classes and each image is 28*28 pixel.</a:t>
            </a:r>
            <a:endParaRPr sz="2000" b="0" i="0" u="none" strike="noStrike" cap="none">
              <a:solidFill>
                <a:srgbClr val="59595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Access:</a:t>
            </a: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Labs tab on the left side of the LMS panel. Copy the username and password. </a:t>
            </a:r>
            <a:endParaRPr sz="2200" b="0" i="0" u="none" strike="noStrike" cap="none">
              <a:solidFill>
                <a:srgbClr val="595959"/>
              </a:solidFill>
              <a:latin typeface="Open Sans"/>
              <a:ea typeface="Open Sans"/>
              <a:cs typeface="Open Sans"/>
              <a:sym typeface="Open Sans"/>
            </a:endParaRPr>
          </a:p>
          <a:p>
            <a:pPr marL="342900" marR="0" lvl="0" indent="-215900" algn="l" rtl="0">
              <a:lnSpc>
                <a:spcPct val="100000"/>
              </a:lnSpc>
              <a:spcBef>
                <a:spcPts val="0"/>
              </a:spcBef>
              <a:spcAft>
                <a:spcPts val="0"/>
              </a:spcAft>
              <a:buClr>
                <a:srgbClr val="000000"/>
              </a:buClr>
              <a:buSzPts val="2000"/>
              <a:buFont typeface="Noto Sans Symbols"/>
              <a:buNone/>
            </a:pPr>
            <a:endParaRPr sz="2200" b="0" i="0" u="none" strike="noStrike" cap="none">
              <a:solidFill>
                <a:srgbClr val="59595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Launch Lab button. On the page that appears, enter the username and password, and click Login.</a:t>
            </a:r>
            <a:endParaRPr sz="2200" b="0" i="1" u="none" strike="noStrike" cap="none">
              <a:solidFill>
                <a:srgbClr val="595959"/>
              </a:solidFill>
              <a:latin typeface="Open Sans"/>
              <a:ea typeface="Open Sans"/>
              <a:cs typeface="Open Sans"/>
              <a:sym typeface="Open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91"/>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Importing the Library</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002" name="Google Shape;2002;p91"/>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003" name="Google Shape;2003;p91"/>
          <p:cNvGrpSpPr/>
          <p:nvPr/>
        </p:nvGrpSpPr>
        <p:grpSpPr>
          <a:xfrm>
            <a:off x="5336298" y="3736036"/>
            <a:ext cx="10424161" cy="2215878"/>
            <a:chOff x="3072484" y="3572202"/>
            <a:chExt cx="10287301" cy="2403177"/>
          </a:xfrm>
        </p:grpSpPr>
        <p:grpSp>
          <p:nvGrpSpPr>
            <p:cNvPr id="2004" name="Google Shape;2004;p91"/>
            <p:cNvGrpSpPr/>
            <p:nvPr/>
          </p:nvGrpSpPr>
          <p:grpSpPr>
            <a:xfrm>
              <a:off x="7545981" y="3572202"/>
              <a:ext cx="1194432" cy="685800"/>
              <a:chOff x="7530784" y="3794728"/>
              <a:chExt cx="1194432" cy="685800"/>
            </a:xfrm>
          </p:grpSpPr>
          <p:sp>
            <p:nvSpPr>
              <p:cNvPr id="2005" name="Google Shape;2005;p91"/>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06" name="Google Shape;2006;p91"/>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007" name="Google Shape;2007;p91"/>
            <p:cNvGrpSpPr/>
            <p:nvPr/>
          </p:nvGrpSpPr>
          <p:grpSpPr>
            <a:xfrm>
              <a:off x="3072484" y="4258003"/>
              <a:ext cx="10287301" cy="1717376"/>
              <a:chOff x="3271148" y="4914900"/>
              <a:chExt cx="10287301" cy="7965441"/>
            </a:xfrm>
          </p:grpSpPr>
          <p:sp>
            <p:nvSpPr>
              <p:cNvPr id="2008" name="Google Shape;2008;p9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09" name="Google Shape;2009;p9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010" name="Google Shape;2010;p9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11" name="Google Shape;2011;p91"/>
              <p:cNvSpPr/>
              <p:nvPr/>
            </p:nvSpPr>
            <p:spPr>
              <a:xfrm>
                <a:off x="3271148" y="5615705"/>
                <a:ext cx="10287301" cy="726463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torch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torchvision</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torchvision.transforms as transforms</a:t>
                </a:r>
                <a:endParaRPr sz="1400" b="0" i="0" u="none" strike="noStrike" cap="none">
                  <a:solidFill>
                    <a:srgbClr val="000000"/>
                  </a:solidFill>
                  <a:latin typeface="Arial"/>
                  <a:ea typeface="Arial"/>
                  <a:cs typeface="Arial"/>
                  <a:sym typeface="Arial"/>
                </a:endParaRPr>
              </a:p>
            </p:txBody>
          </p:sp>
        </p:grpSp>
      </p:grpSp>
      <p:pic>
        <p:nvPicPr>
          <p:cNvPr id="2012" name="Google Shape;2012;p91"/>
          <p:cNvPicPr preferRelativeResize="0"/>
          <p:nvPr/>
        </p:nvPicPr>
        <p:blipFill rotWithShape="1">
          <a:blip r:embed="rId3">
            <a:alphaModFix/>
          </a:blip>
          <a:srcRect/>
          <a:stretch/>
        </p:blipFill>
        <p:spPr>
          <a:xfrm>
            <a:off x="5028275" y="716825"/>
            <a:ext cx="6667100" cy="413592"/>
          </a:xfrm>
          <a:prstGeom prst="rect">
            <a:avLst/>
          </a:prstGeom>
          <a:noFill/>
          <a:ln>
            <a:noFill/>
          </a:ln>
        </p:spPr>
      </p:pic>
      <p:grpSp>
        <p:nvGrpSpPr>
          <p:cNvPr id="2013" name="Google Shape;2013;p91"/>
          <p:cNvGrpSpPr/>
          <p:nvPr/>
        </p:nvGrpSpPr>
        <p:grpSpPr>
          <a:xfrm>
            <a:off x="1160315" y="1732080"/>
            <a:ext cx="3054930" cy="3941361"/>
            <a:chOff x="893615" y="1621426"/>
            <a:chExt cx="3054930" cy="3941361"/>
          </a:xfrm>
        </p:grpSpPr>
        <p:sp>
          <p:nvSpPr>
            <p:cNvPr id="2014" name="Google Shape;2014;p91"/>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015" name="Google Shape;2015;p91"/>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016" name="Google Shape;2016;p91"/>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017" name="Google Shape;2017;p91"/>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018" name="Google Shape;2018;p91"/>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109"/>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Creating Image Normalizer</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025" name="Google Shape;2025;p109"/>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026" name="Google Shape;2026;p109"/>
          <p:cNvSpPr/>
          <p:nvPr/>
        </p:nvSpPr>
        <p:spPr>
          <a:xfrm>
            <a:off x="5848000" y="1443423"/>
            <a:ext cx="9457680" cy="67710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An object is created using Compose() function to normalize the image data.</a:t>
            </a:r>
            <a:endParaRPr sz="2200" b="0" i="0" u="none" strike="noStrike" cap="none">
              <a:solidFill>
                <a:schemeClr val="dk1"/>
              </a:solidFill>
              <a:latin typeface="Open Sans"/>
              <a:ea typeface="Open Sans"/>
              <a:cs typeface="Open Sans"/>
              <a:sym typeface="Open Sans"/>
            </a:endParaRPr>
          </a:p>
        </p:txBody>
      </p:sp>
      <p:grpSp>
        <p:nvGrpSpPr>
          <p:cNvPr id="2027" name="Google Shape;2027;p109"/>
          <p:cNvGrpSpPr/>
          <p:nvPr/>
        </p:nvGrpSpPr>
        <p:grpSpPr>
          <a:xfrm>
            <a:off x="5336298" y="3736036"/>
            <a:ext cx="10424161" cy="2215878"/>
            <a:chOff x="3072484" y="3572202"/>
            <a:chExt cx="10287301" cy="2403177"/>
          </a:xfrm>
        </p:grpSpPr>
        <p:grpSp>
          <p:nvGrpSpPr>
            <p:cNvPr id="2028" name="Google Shape;2028;p109"/>
            <p:cNvGrpSpPr/>
            <p:nvPr/>
          </p:nvGrpSpPr>
          <p:grpSpPr>
            <a:xfrm>
              <a:off x="7545981" y="3572202"/>
              <a:ext cx="1194432" cy="685800"/>
              <a:chOff x="7530784" y="3794728"/>
              <a:chExt cx="1194432" cy="685800"/>
            </a:xfrm>
          </p:grpSpPr>
          <p:sp>
            <p:nvSpPr>
              <p:cNvPr id="2029" name="Google Shape;2029;p109"/>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0" name="Google Shape;2030;p109"/>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031" name="Google Shape;2031;p109"/>
            <p:cNvGrpSpPr/>
            <p:nvPr/>
          </p:nvGrpSpPr>
          <p:grpSpPr>
            <a:xfrm>
              <a:off x="3072484" y="4258003"/>
              <a:ext cx="10287301" cy="1717376"/>
              <a:chOff x="3271148" y="4914900"/>
              <a:chExt cx="10287301" cy="7965441"/>
            </a:xfrm>
          </p:grpSpPr>
          <p:sp>
            <p:nvSpPr>
              <p:cNvPr id="2032" name="Google Shape;2032;p109"/>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33" name="Google Shape;2033;p109"/>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034" name="Google Shape;2034;p109"/>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5" name="Google Shape;2035;p109"/>
              <p:cNvSpPr/>
              <p:nvPr/>
            </p:nvSpPr>
            <p:spPr>
              <a:xfrm>
                <a:off x="3271148" y="5615705"/>
                <a:ext cx="10287301" cy="726463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transform = transforms.Compose([transforms.ToTensor(),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transforms.Normalize((0.5,), (0.5,))])</a:t>
                </a:r>
                <a:endParaRPr sz="1400" b="0" i="0" u="none" strike="noStrike" cap="none">
                  <a:solidFill>
                    <a:srgbClr val="000000"/>
                  </a:solidFill>
                  <a:latin typeface="Arial"/>
                  <a:ea typeface="Arial"/>
                  <a:cs typeface="Arial"/>
                  <a:sym typeface="Arial"/>
                </a:endParaRPr>
              </a:p>
            </p:txBody>
          </p:sp>
        </p:grpSp>
      </p:grpSp>
      <p:pic>
        <p:nvPicPr>
          <p:cNvPr id="2036" name="Google Shape;2036;p109"/>
          <p:cNvPicPr preferRelativeResize="0"/>
          <p:nvPr/>
        </p:nvPicPr>
        <p:blipFill rotWithShape="1">
          <a:blip r:embed="rId3">
            <a:alphaModFix/>
          </a:blip>
          <a:srcRect/>
          <a:stretch/>
        </p:blipFill>
        <p:spPr>
          <a:xfrm>
            <a:off x="4294980" y="620851"/>
            <a:ext cx="8067191" cy="605540"/>
          </a:xfrm>
          <a:prstGeom prst="rect">
            <a:avLst/>
          </a:prstGeom>
          <a:noFill/>
          <a:ln>
            <a:noFill/>
          </a:ln>
        </p:spPr>
      </p:pic>
      <p:grpSp>
        <p:nvGrpSpPr>
          <p:cNvPr id="2037" name="Google Shape;2037;p109"/>
          <p:cNvGrpSpPr/>
          <p:nvPr/>
        </p:nvGrpSpPr>
        <p:grpSpPr>
          <a:xfrm>
            <a:off x="1160315" y="1732080"/>
            <a:ext cx="3054930" cy="3941361"/>
            <a:chOff x="893615" y="1621426"/>
            <a:chExt cx="3054930" cy="3941361"/>
          </a:xfrm>
        </p:grpSpPr>
        <p:sp>
          <p:nvSpPr>
            <p:cNvPr id="2038" name="Google Shape;2038;p109"/>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039" name="Google Shape;2039;p109"/>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040" name="Google Shape;2040;p109"/>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041" name="Google Shape;2041;p109"/>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042" name="Google Shape;2042;p109"/>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Loss?</a:t>
            </a:r>
            <a:endParaRPr/>
          </a:p>
        </p:txBody>
      </p:sp>
      <p:sp>
        <p:nvSpPr>
          <p:cNvPr id="605" name="Google Shape;605;p11"/>
          <p:cNvSpPr txBox="1">
            <a:spLocks noGrp="1"/>
          </p:cNvSpPr>
          <p:nvPr>
            <p:ph type="body" idx="2"/>
          </p:nvPr>
        </p:nvSpPr>
        <p:spPr>
          <a:xfrm>
            <a:off x="455125" y="941025"/>
            <a:ext cx="15345600" cy="30402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In a deep learning model, while predicting, the output deviates from the actual value, the quantitative measure of this  difference is called loss. For example;</a:t>
            </a:r>
            <a:endParaRPr/>
          </a:p>
          <a:p>
            <a:pPr marL="76200" lvl="0" indent="0" algn="ctr" rtl="0">
              <a:lnSpc>
                <a:spcPct val="100000"/>
              </a:lnSpc>
              <a:spcBef>
                <a:spcPts val="1333"/>
              </a:spcBef>
              <a:spcAft>
                <a:spcPts val="0"/>
              </a:spcAft>
              <a:buSzPts val="2400"/>
              <a:buNone/>
            </a:pPr>
            <a:br>
              <a:rPr lang="en-IN" sz="2200">
                <a:solidFill>
                  <a:srgbClr val="3F3F3F"/>
                </a:solidFill>
              </a:rPr>
            </a:b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p:txBody>
      </p:sp>
      <p:pic>
        <p:nvPicPr>
          <p:cNvPr id="606" name="Google Shape;606;p11"/>
          <p:cNvPicPr preferRelativeResize="0"/>
          <p:nvPr/>
        </p:nvPicPr>
        <p:blipFill rotWithShape="1">
          <a:blip r:embed="rId3">
            <a:alphaModFix/>
          </a:blip>
          <a:srcRect/>
          <a:stretch/>
        </p:blipFill>
        <p:spPr>
          <a:xfrm>
            <a:off x="6134794" y="594032"/>
            <a:ext cx="4039984" cy="560951"/>
          </a:xfrm>
          <a:prstGeom prst="rect">
            <a:avLst/>
          </a:prstGeom>
          <a:noFill/>
          <a:ln>
            <a:noFill/>
          </a:ln>
        </p:spPr>
      </p:pic>
      <p:sp>
        <p:nvSpPr>
          <p:cNvPr id="607" name="Google Shape;607;p11"/>
          <p:cNvSpPr txBox="1"/>
          <p:nvPr/>
        </p:nvSpPr>
        <p:spPr>
          <a:xfrm>
            <a:off x="4119525" y="7781550"/>
            <a:ext cx="9577200" cy="949500"/>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3F3F3F"/>
              </a:buClr>
              <a:buSzPts val="2400"/>
              <a:buFont typeface="Arial"/>
              <a:buNone/>
            </a:pPr>
            <a:r>
              <a:rPr lang="en-IN" sz="2200" b="0" i="0" u="none" strike="noStrike" cap="none">
                <a:solidFill>
                  <a:srgbClr val="3F3F3F"/>
                </a:solidFill>
                <a:latin typeface="Open Sans"/>
                <a:ea typeface="Open Sans"/>
                <a:cs typeface="Open Sans"/>
                <a:sym typeface="Open Sans"/>
              </a:rPr>
              <a:t>Here our loss will be, Actual value – Predicted Value, i.e., 10 – 8 = 2.</a:t>
            </a:r>
            <a:endParaRPr sz="2200" b="0" i="0" u="none" strike="noStrike" cap="none">
              <a:solidFill>
                <a:srgbClr val="3F3F3F"/>
              </a:solidFill>
              <a:latin typeface="Open Sans"/>
              <a:ea typeface="Open Sans"/>
              <a:cs typeface="Open Sans"/>
              <a:sym typeface="Open Sans"/>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p:txBody>
      </p:sp>
      <p:sp>
        <p:nvSpPr>
          <p:cNvPr id="608" name="Google Shape;608;p11"/>
          <p:cNvSpPr txBox="1"/>
          <p:nvPr/>
        </p:nvSpPr>
        <p:spPr>
          <a:xfrm>
            <a:off x="9909681" y="6593475"/>
            <a:ext cx="3787044" cy="768742"/>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3F3F3F"/>
              </a:buClr>
              <a:buSzPts val="2400"/>
              <a:buFont typeface="Arial"/>
              <a:buNone/>
            </a:pPr>
            <a:r>
              <a:rPr lang="en-IN" sz="1800" b="1" i="0" u="none" strike="noStrike" cap="none">
                <a:solidFill>
                  <a:srgbClr val="3F3F3F"/>
                </a:solidFill>
                <a:latin typeface="Open Sans"/>
                <a:ea typeface="Open Sans"/>
                <a:cs typeface="Open Sans"/>
                <a:sym typeface="Open Sans"/>
              </a:rPr>
              <a:t> </a:t>
            </a:r>
            <a:r>
              <a:rPr lang="en-IN" sz="1800" b="0" i="0" u="none" strike="noStrike" cap="none">
                <a:solidFill>
                  <a:srgbClr val="3F3F3F"/>
                </a:solidFill>
                <a:latin typeface="Open Sans"/>
                <a:ea typeface="Open Sans"/>
                <a:cs typeface="Open Sans"/>
                <a:sym typeface="Open Sans"/>
              </a:rPr>
              <a:t>Arrow hit the circle with point 8</a:t>
            </a:r>
            <a:endParaRPr sz="1800" b="0" i="0" u="none" strike="noStrike" cap="none">
              <a:solidFill>
                <a:srgbClr val="3F3F3F"/>
              </a:solidFill>
              <a:latin typeface="Open Sans"/>
              <a:ea typeface="Open Sans"/>
              <a:cs typeface="Open Sans"/>
              <a:sym typeface="Open Sans"/>
            </a:endParaRPr>
          </a:p>
        </p:txBody>
      </p:sp>
      <p:sp>
        <p:nvSpPr>
          <p:cNvPr id="609" name="Google Shape;609;p11"/>
          <p:cNvSpPr txBox="1"/>
          <p:nvPr/>
        </p:nvSpPr>
        <p:spPr>
          <a:xfrm>
            <a:off x="3042458" y="6593480"/>
            <a:ext cx="3682785" cy="769441"/>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3F3F3F"/>
              </a:buClr>
              <a:buSzPts val="2400"/>
              <a:buFont typeface="Arial"/>
              <a:buNone/>
            </a:pPr>
            <a:r>
              <a:rPr lang="en-IN" sz="1800" b="0" i="0" u="none" strike="noStrike" cap="none">
                <a:solidFill>
                  <a:srgbClr val="3F3F3F"/>
                </a:solidFill>
                <a:latin typeface="Open Sans"/>
                <a:ea typeface="Open Sans"/>
                <a:cs typeface="Open Sans"/>
                <a:sym typeface="Open Sans"/>
              </a:rPr>
              <a:t> Here the actual value is 10</a:t>
            </a:r>
            <a:endParaRPr sz="1800" b="0" i="0" u="none" strike="noStrike" cap="none">
              <a:solidFill>
                <a:srgbClr val="3F3F3F"/>
              </a:solidFill>
              <a:latin typeface="Open Sans"/>
              <a:ea typeface="Open Sans"/>
              <a:cs typeface="Open Sans"/>
              <a:sym typeface="Open Sans"/>
            </a:endParaRPr>
          </a:p>
        </p:txBody>
      </p:sp>
      <p:pic>
        <p:nvPicPr>
          <p:cNvPr id="610" name="Google Shape;610;p11"/>
          <p:cNvPicPr preferRelativeResize="0"/>
          <p:nvPr/>
        </p:nvPicPr>
        <p:blipFill rotWithShape="1">
          <a:blip r:embed="rId4">
            <a:alphaModFix/>
          </a:blip>
          <a:srcRect/>
          <a:stretch/>
        </p:blipFill>
        <p:spPr>
          <a:xfrm>
            <a:off x="2309900" y="2461200"/>
            <a:ext cx="4760551" cy="4132275"/>
          </a:xfrm>
          <a:prstGeom prst="rect">
            <a:avLst/>
          </a:prstGeom>
          <a:noFill/>
          <a:ln>
            <a:noFill/>
          </a:ln>
        </p:spPr>
      </p:pic>
      <p:pic>
        <p:nvPicPr>
          <p:cNvPr id="611" name="Google Shape;611;p11"/>
          <p:cNvPicPr preferRelativeResize="0"/>
          <p:nvPr/>
        </p:nvPicPr>
        <p:blipFill rotWithShape="1">
          <a:blip r:embed="rId5">
            <a:alphaModFix/>
          </a:blip>
          <a:srcRect/>
          <a:stretch/>
        </p:blipFill>
        <p:spPr>
          <a:xfrm>
            <a:off x="9246300" y="2461200"/>
            <a:ext cx="5536349" cy="4132275"/>
          </a:xfrm>
          <a:prstGeom prst="rect">
            <a:avLst/>
          </a:prstGeom>
          <a:noFill/>
          <a:ln>
            <a:noFill/>
          </a:ln>
        </p:spPr>
      </p:pic>
      <p:sp>
        <p:nvSpPr>
          <p:cNvPr id="612" name="Google Shape;612;p11"/>
          <p:cNvSpPr/>
          <p:nvPr/>
        </p:nvSpPr>
        <p:spPr>
          <a:xfrm>
            <a:off x="680570" y="1053343"/>
            <a:ext cx="15192033" cy="1016998"/>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110"/>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Creating Data Loader</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049" name="Google Shape;2049;p110"/>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050" name="Google Shape;2050;p110"/>
          <p:cNvSpPr/>
          <p:nvPr/>
        </p:nvSpPr>
        <p:spPr>
          <a:xfrm>
            <a:off x="5848000" y="1612700"/>
            <a:ext cx="9457680"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Creating data loader object for training data:</a:t>
            </a:r>
            <a:endParaRPr sz="2200" b="0" i="0" u="none" strike="noStrike" cap="none">
              <a:solidFill>
                <a:schemeClr val="dk1"/>
              </a:solidFill>
              <a:latin typeface="Open Sans"/>
              <a:ea typeface="Open Sans"/>
              <a:cs typeface="Open Sans"/>
              <a:sym typeface="Open Sans"/>
            </a:endParaRPr>
          </a:p>
        </p:txBody>
      </p:sp>
      <p:grpSp>
        <p:nvGrpSpPr>
          <p:cNvPr id="2051" name="Google Shape;2051;p110"/>
          <p:cNvGrpSpPr/>
          <p:nvPr/>
        </p:nvGrpSpPr>
        <p:grpSpPr>
          <a:xfrm>
            <a:off x="5364786" y="2731568"/>
            <a:ext cx="10424121" cy="3538305"/>
            <a:chOff x="3072484" y="3796188"/>
            <a:chExt cx="10287300" cy="2179162"/>
          </a:xfrm>
        </p:grpSpPr>
        <p:grpSp>
          <p:nvGrpSpPr>
            <p:cNvPr id="2052" name="Google Shape;2052;p110"/>
            <p:cNvGrpSpPr/>
            <p:nvPr/>
          </p:nvGrpSpPr>
          <p:grpSpPr>
            <a:xfrm>
              <a:off x="7545981" y="3796188"/>
              <a:ext cx="1112885" cy="461813"/>
              <a:chOff x="7530784" y="4018714"/>
              <a:chExt cx="1112885" cy="461813"/>
            </a:xfrm>
          </p:grpSpPr>
          <p:sp>
            <p:nvSpPr>
              <p:cNvPr id="2053" name="Google Shape;2053;p110"/>
              <p:cNvSpPr/>
              <p:nvPr/>
            </p:nvSpPr>
            <p:spPr>
              <a:xfrm>
                <a:off x="7530784" y="4018714"/>
                <a:ext cx="1112885" cy="461813"/>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4" name="Google Shape;2054;p110"/>
              <p:cNvSpPr/>
              <p:nvPr/>
            </p:nvSpPr>
            <p:spPr>
              <a:xfrm>
                <a:off x="7565677" y="4055830"/>
                <a:ext cx="1048800" cy="387600"/>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055" name="Google Shape;2055;p110"/>
            <p:cNvGrpSpPr/>
            <p:nvPr/>
          </p:nvGrpSpPr>
          <p:grpSpPr>
            <a:xfrm>
              <a:off x="3072484" y="4258003"/>
              <a:ext cx="10287300" cy="1717347"/>
              <a:chOff x="3271148" y="4914900"/>
              <a:chExt cx="10287300" cy="7965305"/>
            </a:xfrm>
          </p:grpSpPr>
          <p:sp>
            <p:nvSpPr>
              <p:cNvPr id="2056" name="Google Shape;2056;p110"/>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57" name="Google Shape;2057;p110"/>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058" name="Google Shape;2058;p110"/>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59" name="Google Shape;2059;p110"/>
              <p:cNvSpPr/>
              <p:nvPr/>
            </p:nvSpPr>
            <p:spPr>
              <a:xfrm>
                <a:off x="3271148" y="5615705"/>
                <a:ext cx="10287300" cy="726450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traindata = torchvision.datasets.FashionMNIST(root='./data', train=True,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download=True, transform=transform)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trainloader = torch.utils.data.DataLoader(traindata, batch_size=4,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shuffle=True)</a:t>
                </a:r>
                <a:endParaRPr sz="1400" b="0" i="0" u="none" strike="noStrike" cap="none">
                  <a:solidFill>
                    <a:srgbClr val="000000"/>
                  </a:solidFill>
                  <a:latin typeface="Arial"/>
                  <a:ea typeface="Arial"/>
                  <a:cs typeface="Arial"/>
                  <a:sym typeface="Arial"/>
                </a:endParaRPr>
              </a:p>
            </p:txBody>
          </p:sp>
        </p:grpSp>
      </p:grpSp>
      <p:pic>
        <p:nvPicPr>
          <p:cNvPr id="2060" name="Google Shape;2060;p110"/>
          <p:cNvPicPr preferRelativeResize="0"/>
          <p:nvPr/>
        </p:nvPicPr>
        <p:blipFill rotWithShape="1">
          <a:blip r:embed="rId3">
            <a:alphaModFix/>
          </a:blip>
          <a:srcRect/>
          <a:stretch/>
        </p:blipFill>
        <p:spPr>
          <a:xfrm>
            <a:off x="4311605" y="620851"/>
            <a:ext cx="8067191" cy="605540"/>
          </a:xfrm>
          <a:prstGeom prst="rect">
            <a:avLst/>
          </a:prstGeom>
          <a:noFill/>
          <a:ln>
            <a:noFill/>
          </a:ln>
        </p:spPr>
      </p:pic>
      <p:grpSp>
        <p:nvGrpSpPr>
          <p:cNvPr id="2061" name="Google Shape;2061;p110"/>
          <p:cNvGrpSpPr/>
          <p:nvPr/>
        </p:nvGrpSpPr>
        <p:grpSpPr>
          <a:xfrm>
            <a:off x="1160315" y="1732080"/>
            <a:ext cx="3054930" cy="3941361"/>
            <a:chOff x="893615" y="1621426"/>
            <a:chExt cx="3054930" cy="3941361"/>
          </a:xfrm>
        </p:grpSpPr>
        <p:sp>
          <p:nvSpPr>
            <p:cNvPr id="2062" name="Google Shape;2062;p110"/>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063" name="Google Shape;2063;p110"/>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064" name="Google Shape;2064;p110"/>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065" name="Google Shape;2065;p110"/>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066" name="Google Shape;2066;p110"/>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111"/>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Creating Data Loader</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073" name="Google Shape;2073;p111"/>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074" name="Google Shape;2074;p111"/>
          <p:cNvSpPr/>
          <p:nvPr/>
        </p:nvSpPr>
        <p:spPr>
          <a:xfrm>
            <a:off x="5848000" y="1612700"/>
            <a:ext cx="9457680"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Creating data loader object for testing data:</a:t>
            </a:r>
            <a:endParaRPr sz="2200" b="0" i="0" u="none" strike="noStrike" cap="none">
              <a:solidFill>
                <a:schemeClr val="dk1"/>
              </a:solidFill>
              <a:latin typeface="Open Sans"/>
              <a:ea typeface="Open Sans"/>
              <a:cs typeface="Open Sans"/>
              <a:sym typeface="Open Sans"/>
            </a:endParaRPr>
          </a:p>
        </p:txBody>
      </p:sp>
      <p:grpSp>
        <p:nvGrpSpPr>
          <p:cNvPr id="2075" name="Google Shape;2075;p111"/>
          <p:cNvGrpSpPr/>
          <p:nvPr/>
        </p:nvGrpSpPr>
        <p:grpSpPr>
          <a:xfrm>
            <a:off x="5364786" y="2908918"/>
            <a:ext cx="10424121" cy="3538352"/>
            <a:chOff x="3072484" y="3796188"/>
            <a:chExt cx="10287301" cy="2179191"/>
          </a:xfrm>
        </p:grpSpPr>
        <p:grpSp>
          <p:nvGrpSpPr>
            <p:cNvPr id="2076" name="Google Shape;2076;p111"/>
            <p:cNvGrpSpPr/>
            <p:nvPr/>
          </p:nvGrpSpPr>
          <p:grpSpPr>
            <a:xfrm>
              <a:off x="7545981" y="3796188"/>
              <a:ext cx="1112885" cy="461813"/>
              <a:chOff x="7530784" y="4018714"/>
              <a:chExt cx="1112885" cy="461813"/>
            </a:xfrm>
          </p:grpSpPr>
          <p:sp>
            <p:nvSpPr>
              <p:cNvPr id="2077" name="Google Shape;2077;p111"/>
              <p:cNvSpPr/>
              <p:nvPr/>
            </p:nvSpPr>
            <p:spPr>
              <a:xfrm>
                <a:off x="7530784" y="4018714"/>
                <a:ext cx="1112885" cy="461813"/>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8" name="Google Shape;2078;p111"/>
              <p:cNvSpPr/>
              <p:nvPr/>
            </p:nvSpPr>
            <p:spPr>
              <a:xfrm>
                <a:off x="7586910" y="4080368"/>
                <a:ext cx="969179" cy="329910"/>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079" name="Google Shape;2079;p111"/>
            <p:cNvGrpSpPr/>
            <p:nvPr/>
          </p:nvGrpSpPr>
          <p:grpSpPr>
            <a:xfrm>
              <a:off x="3072484" y="4258003"/>
              <a:ext cx="10287301" cy="1717376"/>
              <a:chOff x="3271148" y="4914900"/>
              <a:chExt cx="10287301" cy="7965441"/>
            </a:xfrm>
          </p:grpSpPr>
          <p:sp>
            <p:nvSpPr>
              <p:cNvPr id="2080" name="Google Shape;2080;p11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081" name="Google Shape;2081;p11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082" name="Google Shape;2082;p11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3" name="Google Shape;2083;p111"/>
              <p:cNvSpPr/>
              <p:nvPr/>
            </p:nvSpPr>
            <p:spPr>
              <a:xfrm>
                <a:off x="3271148" y="5615705"/>
                <a:ext cx="10287301" cy="726463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testdata = torchvision.datasets.FashionMNIST(root='./data', train=False,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download=True, transform=transform)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testloader = torch.utils.data.DataLoader(testdata, batch_size=4,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shuffle=False)</a:t>
                </a:r>
                <a:endParaRPr sz="1400" b="0" i="0" u="none" strike="noStrike" cap="none">
                  <a:solidFill>
                    <a:srgbClr val="000000"/>
                  </a:solidFill>
                  <a:latin typeface="Arial"/>
                  <a:ea typeface="Arial"/>
                  <a:cs typeface="Arial"/>
                  <a:sym typeface="Arial"/>
                </a:endParaRPr>
              </a:p>
            </p:txBody>
          </p:sp>
        </p:grpSp>
      </p:grpSp>
      <p:pic>
        <p:nvPicPr>
          <p:cNvPr id="2084" name="Google Shape;2084;p111"/>
          <p:cNvPicPr preferRelativeResize="0"/>
          <p:nvPr/>
        </p:nvPicPr>
        <p:blipFill rotWithShape="1">
          <a:blip r:embed="rId3">
            <a:alphaModFix/>
          </a:blip>
          <a:srcRect/>
          <a:stretch/>
        </p:blipFill>
        <p:spPr>
          <a:xfrm>
            <a:off x="4311605" y="620851"/>
            <a:ext cx="8067191" cy="605540"/>
          </a:xfrm>
          <a:prstGeom prst="rect">
            <a:avLst/>
          </a:prstGeom>
          <a:noFill/>
          <a:ln>
            <a:noFill/>
          </a:ln>
        </p:spPr>
      </p:pic>
      <p:grpSp>
        <p:nvGrpSpPr>
          <p:cNvPr id="2085" name="Google Shape;2085;p111"/>
          <p:cNvGrpSpPr/>
          <p:nvPr/>
        </p:nvGrpSpPr>
        <p:grpSpPr>
          <a:xfrm>
            <a:off x="1160315" y="1732080"/>
            <a:ext cx="3054930" cy="3941361"/>
            <a:chOff x="893615" y="1621426"/>
            <a:chExt cx="3054930" cy="3941361"/>
          </a:xfrm>
        </p:grpSpPr>
        <p:sp>
          <p:nvSpPr>
            <p:cNvPr id="2086" name="Google Shape;2086;p111"/>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087" name="Google Shape;2087;p111"/>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088" name="Google Shape;2088;p111"/>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089" name="Google Shape;2089;p111"/>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090" name="Google Shape;2090;p111"/>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112"/>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Visualizing the Image Data </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097" name="Google Shape;2097;p112"/>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pic>
        <p:nvPicPr>
          <p:cNvPr id="2098" name="Google Shape;2098;p112"/>
          <p:cNvPicPr preferRelativeResize="0"/>
          <p:nvPr/>
        </p:nvPicPr>
        <p:blipFill rotWithShape="1">
          <a:blip r:embed="rId3">
            <a:alphaModFix/>
          </a:blip>
          <a:srcRect/>
          <a:stretch/>
        </p:blipFill>
        <p:spPr>
          <a:xfrm>
            <a:off x="3908245" y="620851"/>
            <a:ext cx="8873910" cy="605540"/>
          </a:xfrm>
          <a:prstGeom prst="rect">
            <a:avLst/>
          </a:prstGeom>
          <a:noFill/>
          <a:ln>
            <a:noFill/>
          </a:ln>
        </p:spPr>
      </p:pic>
      <p:grpSp>
        <p:nvGrpSpPr>
          <p:cNvPr id="2099" name="Google Shape;2099;p112"/>
          <p:cNvGrpSpPr/>
          <p:nvPr/>
        </p:nvGrpSpPr>
        <p:grpSpPr>
          <a:xfrm>
            <a:off x="5094225" y="2150814"/>
            <a:ext cx="10611524" cy="4009054"/>
            <a:chOff x="3072484" y="3572202"/>
            <a:chExt cx="10710571" cy="5102636"/>
          </a:xfrm>
        </p:grpSpPr>
        <p:grpSp>
          <p:nvGrpSpPr>
            <p:cNvPr id="2100" name="Google Shape;2100;p112"/>
            <p:cNvGrpSpPr/>
            <p:nvPr/>
          </p:nvGrpSpPr>
          <p:grpSpPr>
            <a:xfrm>
              <a:off x="7545981" y="3572202"/>
              <a:ext cx="1194432" cy="685800"/>
              <a:chOff x="7530784" y="3794728"/>
              <a:chExt cx="1194432" cy="685800"/>
            </a:xfrm>
          </p:grpSpPr>
          <p:sp>
            <p:nvSpPr>
              <p:cNvPr id="2101" name="Google Shape;2101;p112"/>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2" name="Google Shape;2102;p112"/>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103" name="Google Shape;2103;p112"/>
            <p:cNvGrpSpPr/>
            <p:nvPr/>
          </p:nvGrpSpPr>
          <p:grpSpPr>
            <a:xfrm>
              <a:off x="3072484" y="4258003"/>
              <a:ext cx="10710571" cy="4416835"/>
              <a:chOff x="3271148" y="4914900"/>
              <a:chExt cx="10710571" cy="20485922"/>
            </a:xfrm>
          </p:grpSpPr>
          <p:sp>
            <p:nvSpPr>
              <p:cNvPr id="2104" name="Google Shape;2104;p112"/>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05" name="Google Shape;2105;p112"/>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106" name="Google Shape;2106;p112"/>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07" name="Google Shape;2107;p112"/>
              <p:cNvSpPr/>
              <p:nvPr/>
            </p:nvSpPr>
            <p:spPr>
              <a:xfrm>
                <a:off x="3271148" y="5615712"/>
                <a:ext cx="10710571" cy="1978511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matplotlib.pyplot as plt</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numpy as np</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show_image(image):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image = image / 2 + 0.5 # unnormalize</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np_img = image.numpy()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plt.imshow(np.transpose(np_img, (1, 2,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p:txBody>
          </p:sp>
        </p:grpSp>
      </p:grpSp>
      <p:grpSp>
        <p:nvGrpSpPr>
          <p:cNvPr id="2108" name="Google Shape;2108;p112"/>
          <p:cNvGrpSpPr/>
          <p:nvPr/>
        </p:nvGrpSpPr>
        <p:grpSpPr>
          <a:xfrm>
            <a:off x="1160315" y="1732080"/>
            <a:ext cx="3054930" cy="3941361"/>
            <a:chOff x="893615" y="1621426"/>
            <a:chExt cx="3054930" cy="3941361"/>
          </a:xfrm>
        </p:grpSpPr>
        <p:sp>
          <p:nvSpPr>
            <p:cNvPr id="2109" name="Google Shape;2109;p112"/>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110" name="Google Shape;2110;p112"/>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111" name="Google Shape;2111;p112"/>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112" name="Google Shape;2112;p112"/>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113" name="Google Shape;2113;p112"/>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113"/>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Visualizing the Image Data </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2120" name="Google Shape;2120;p113"/>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pic>
        <p:nvPicPr>
          <p:cNvPr id="2121" name="Google Shape;2121;p113"/>
          <p:cNvPicPr preferRelativeResize="0"/>
          <p:nvPr/>
        </p:nvPicPr>
        <p:blipFill rotWithShape="1">
          <a:blip r:embed="rId3">
            <a:alphaModFix/>
          </a:blip>
          <a:srcRect/>
          <a:stretch/>
        </p:blipFill>
        <p:spPr>
          <a:xfrm>
            <a:off x="3908245" y="620851"/>
            <a:ext cx="8873910" cy="605540"/>
          </a:xfrm>
          <a:prstGeom prst="rect">
            <a:avLst/>
          </a:prstGeom>
          <a:noFill/>
          <a:ln>
            <a:noFill/>
          </a:ln>
        </p:spPr>
      </p:pic>
      <p:grpSp>
        <p:nvGrpSpPr>
          <p:cNvPr id="2122" name="Google Shape;2122;p113"/>
          <p:cNvGrpSpPr/>
          <p:nvPr/>
        </p:nvGrpSpPr>
        <p:grpSpPr>
          <a:xfrm>
            <a:off x="4832996" y="1154616"/>
            <a:ext cx="10611524" cy="3034829"/>
            <a:chOff x="3072484" y="3572202"/>
            <a:chExt cx="10710571" cy="3203608"/>
          </a:xfrm>
        </p:grpSpPr>
        <p:grpSp>
          <p:nvGrpSpPr>
            <p:cNvPr id="2123" name="Google Shape;2123;p113"/>
            <p:cNvGrpSpPr/>
            <p:nvPr/>
          </p:nvGrpSpPr>
          <p:grpSpPr>
            <a:xfrm>
              <a:off x="7545981" y="3572202"/>
              <a:ext cx="1194432" cy="685800"/>
              <a:chOff x="7530784" y="3794728"/>
              <a:chExt cx="1194432" cy="685800"/>
            </a:xfrm>
          </p:grpSpPr>
          <p:sp>
            <p:nvSpPr>
              <p:cNvPr id="2124" name="Google Shape;2124;p113"/>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5" name="Google Shape;2125;p113"/>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126" name="Google Shape;2126;p113"/>
            <p:cNvGrpSpPr/>
            <p:nvPr/>
          </p:nvGrpSpPr>
          <p:grpSpPr>
            <a:xfrm>
              <a:off x="3072484" y="4258003"/>
              <a:ext cx="10710571" cy="2517807"/>
              <a:chOff x="3271148" y="4914900"/>
              <a:chExt cx="10710571" cy="11677957"/>
            </a:xfrm>
          </p:grpSpPr>
          <p:sp>
            <p:nvSpPr>
              <p:cNvPr id="2127" name="Google Shape;2127;p113"/>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28" name="Google Shape;2128;p113"/>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129" name="Google Shape;2129;p113"/>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0" name="Google Shape;2130;p113"/>
              <p:cNvSpPr/>
              <p:nvPr/>
            </p:nvSpPr>
            <p:spPr>
              <a:xfrm>
                <a:off x="3271148" y="5615712"/>
                <a:ext cx="10710571" cy="1097714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dataiter = iter(trainloader)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images, labels = dataiter.next()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show_image(torchvision.utils.make_grid(images))</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 '.join('%5s' % classes[labels[j]] for j in range(4)))</a:t>
                </a:r>
                <a:endParaRPr sz="1400" b="0" i="0" u="none" strike="noStrike" cap="none">
                  <a:solidFill>
                    <a:srgbClr val="000000"/>
                  </a:solidFill>
                  <a:latin typeface="Arial"/>
                  <a:ea typeface="Arial"/>
                  <a:cs typeface="Arial"/>
                  <a:sym typeface="Arial"/>
                </a:endParaRPr>
              </a:p>
            </p:txBody>
          </p:sp>
        </p:grpSp>
      </p:grpSp>
      <p:pic>
        <p:nvPicPr>
          <p:cNvPr id="2131" name="Google Shape;2131;p113"/>
          <p:cNvPicPr preferRelativeResize="0"/>
          <p:nvPr/>
        </p:nvPicPr>
        <p:blipFill rotWithShape="1">
          <a:blip r:embed="rId4">
            <a:alphaModFix/>
          </a:blip>
          <a:srcRect/>
          <a:stretch/>
        </p:blipFill>
        <p:spPr>
          <a:xfrm>
            <a:off x="4832996" y="4677280"/>
            <a:ext cx="7184317" cy="2821745"/>
          </a:xfrm>
          <a:prstGeom prst="rect">
            <a:avLst/>
          </a:prstGeom>
          <a:noFill/>
          <a:ln>
            <a:noFill/>
          </a:ln>
        </p:spPr>
      </p:pic>
      <p:grpSp>
        <p:nvGrpSpPr>
          <p:cNvPr id="2132" name="Google Shape;2132;p113"/>
          <p:cNvGrpSpPr/>
          <p:nvPr/>
        </p:nvGrpSpPr>
        <p:grpSpPr>
          <a:xfrm>
            <a:off x="1160315" y="1732080"/>
            <a:ext cx="3054930" cy="3941361"/>
            <a:chOff x="893615" y="1621426"/>
            <a:chExt cx="3054930" cy="3941361"/>
          </a:xfrm>
        </p:grpSpPr>
        <p:sp>
          <p:nvSpPr>
            <p:cNvPr id="2133" name="Google Shape;2133;p113"/>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134" name="Google Shape;2134;p113"/>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135" name="Google Shape;2135;p113"/>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136" name="Google Shape;2136;p113"/>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137" name="Google Shape;2137;p113"/>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14"/>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Building the Network </a:t>
            </a:r>
            <a:endParaRPr/>
          </a:p>
        </p:txBody>
      </p:sp>
      <p:cxnSp>
        <p:nvCxnSpPr>
          <p:cNvPr id="2144" name="Google Shape;2144;p114"/>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pic>
        <p:nvPicPr>
          <p:cNvPr id="2145" name="Google Shape;2145;p114"/>
          <p:cNvPicPr preferRelativeResize="0"/>
          <p:nvPr/>
        </p:nvPicPr>
        <p:blipFill rotWithShape="1">
          <a:blip r:embed="rId3">
            <a:alphaModFix/>
          </a:blip>
          <a:srcRect/>
          <a:stretch/>
        </p:blipFill>
        <p:spPr>
          <a:xfrm>
            <a:off x="4606579" y="673398"/>
            <a:ext cx="7333810" cy="500446"/>
          </a:xfrm>
          <a:prstGeom prst="rect">
            <a:avLst/>
          </a:prstGeom>
          <a:noFill/>
          <a:ln>
            <a:noFill/>
          </a:ln>
        </p:spPr>
      </p:pic>
      <p:grpSp>
        <p:nvGrpSpPr>
          <p:cNvPr id="2146" name="Google Shape;2146;p114"/>
          <p:cNvGrpSpPr/>
          <p:nvPr/>
        </p:nvGrpSpPr>
        <p:grpSpPr>
          <a:xfrm>
            <a:off x="5045702" y="1120840"/>
            <a:ext cx="10611524" cy="7861791"/>
            <a:chOff x="3072484" y="3572202"/>
            <a:chExt cx="10710571" cy="9393756"/>
          </a:xfrm>
        </p:grpSpPr>
        <p:grpSp>
          <p:nvGrpSpPr>
            <p:cNvPr id="2147" name="Google Shape;2147;p114"/>
            <p:cNvGrpSpPr/>
            <p:nvPr/>
          </p:nvGrpSpPr>
          <p:grpSpPr>
            <a:xfrm>
              <a:off x="7545981" y="3572202"/>
              <a:ext cx="1194432" cy="685800"/>
              <a:chOff x="7530784" y="3794728"/>
              <a:chExt cx="1194432" cy="685800"/>
            </a:xfrm>
          </p:grpSpPr>
          <p:sp>
            <p:nvSpPr>
              <p:cNvPr id="2148" name="Google Shape;2148;p114"/>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9" name="Google Shape;2149;p114"/>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150" name="Google Shape;2150;p114"/>
            <p:cNvGrpSpPr/>
            <p:nvPr/>
          </p:nvGrpSpPr>
          <p:grpSpPr>
            <a:xfrm>
              <a:off x="3072484" y="4258003"/>
              <a:ext cx="10710571" cy="8707955"/>
              <a:chOff x="3271148" y="4914900"/>
              <a:chExt cx="10710571" cy="40388762"/>
            </a:xfrm>
          </p:grpSpPr>
          <p:sp>
            <p:nvSpPr>
              <p:cNvPr id="2151" name="Google Shape;2151;p114"/>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52" name="Google Shape;2152;p114"/>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153" name="Google Shape;2153;p114"/>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4" name="Google Shape;2154;p114"/>
              <p:cNvSpPr/>
              <p:nvPr/>
            </p:nvSpPr>
            <p:spPr>
              <a:xfrm>
                <a:off x="3271148" y="5814430"/>
                <a:ext cx="10710571" cy="39489232"/>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torch.nn as nn</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torch.nn.functional as 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class Network(nn.Module):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def __init__(self):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super().__init__()</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self.fc1 = nn.Linear(784, 128)</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self.fc2 = nn.Linear(128, 64)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self.fc3 = nn.Linear(64,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def forward(self, 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x.view(x.shape[0],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self.fc1(x)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F.relu(x)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self.fc2(x)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F.relu(x)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self.fc3(x)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 = F.softmax(x, dim=1)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x</a:t>
                </a:r>
                <a:endParaRPr sz="1400" b="0" i="0" u="none" strike="noStrike" cap="none">
                  <a:solidFill>
                    <a:srgbClr val="000000"/>
                  </a:solidFill>
                  <a:latin typeface="Arial"/>
                  <a:ea typeface="Arial"/>
                  <a:cs typeface="Arial"/>
                  <a:sym typeface="Arial"/>
                </a:endParaRPr>
              </a:p>
            </p:txBody>
          </p:sp>
        </p:grpSp>
      </p:grpSp>
      <p:grpSp>
        <p:nvGrpSpPr>
          <p:cNvPr id="2155" name="Google Shape;2155;p114"/>
          <p:cNvGrpSpPr/>
          <p:nvPr/>
        </p:nvGrpSpPr>
        <p:grpSpPr>
          <a:xfrm>
            <a:off x="1160315" y="1732080"/>
            <a:ext cx="3054930" cy="3941361"/>
            <a:chOff x="893615" y="1621426"/>
            <a:chExt cx="3054930" cy="3941361"/>
          </a:xfrm>
        </p:grpSpPr>
        <p:sp>
          <p:nvSpPr>
            <p:cNvPr id="2156" name="Google Shape;2156;p114"/>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157" name="Google Shape;2157;p114"/>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158" name="Google Shape;2158;p114"/>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159" name="Google Shape;2159;p114"/>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160" name="Google Shape;2160;p114"/>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15"/>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Define Loss Function and Optimizer</a:t>
            </a:r>
            <a:endParaRPr/>
          </a:p>
        </p:txBody>
      </p:sp>
      <p:cxnSp>
        <p:nvCxnSpPr>
          <p:cNvPr id="2167" name="Google Shape;2167;p115"/>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pic>
        <p:nvPicPr>
          <p:cNvPr id="2168" name="Google Shape;2168;p115"/>
          <p:cNvPicPr preferRelativeResize="0"/>
          <p:nvPr/>
        </p:nvPicPr>
        <p:blipFill rotWithShape="1">
          <a:blip r:embed="rId3">
            <a:alphaModFix/>
          </a:blip>
          <a:srcRect/>
          <a:stretch/>
        </p:blipFill>
        <p:spPr>
          <a:xfrm>
            <a:off x="2904769" y="620851"/>
            <a:ext cx="10737431" cy="605540"/>
          </a:xfrm>
          <a:prstGeom prst="rect">
            <a:avLst/>
          </a:prstGeom>
          <a:noFill/>
          <a:ln>
            <a:noFill/>
          </a:ln>
        </p:spPr>
      </p:pic>
      <p:grpSp>
        <p:nvGrpSpPr>
          <p:cNvPr id="2169" name="Google Shape;2169;p115"/>
          <p:cNvGrpSpPr/>
          <p:nvPr/>
        </p:nvGrpSpPr>
        <p:grpSpPr>
          <a:xfrm>
            <a:off x="4949970" y="3482090"/>
            <a:ext cx="10611524" cy="2744800"/>
            <a:chOff x="3023508" y="3572202"/>
            <a:chExt cx="10710571" cy="3279657"/>
          </a:xfrm>
        </p:grpSpPr>
        <p:grpSp>
          <p:nvGrpSpPr>
            <p:cNvPr id="2170" name="Google Shape;2170;p115"/>
            <p:cNvGrpSpPr/>
            <p:nvPr/>
          </p:nvGrpSpPr>
          <p:grpSpPr>
            <a:xfrm>
              <a:off x="7545981" y="3572202"/>
              <a:ext cx="1194432" cy="685800"/>
              <a:chOff x="7530784" y="3794728"/>
              <a:chExt cx="1194432" cy="685800"/>
            </a:xfrm>
          </p:grpSpPr>
          <p:sp>
            <p:nvSpPr>
              <p:cNvPr id="2171" name="Google Shape;2171;p115"/>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2" name="Google Shape;2172;p115"/>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173" name="Google Shape;2173;p115"/>
            <p:cNvGrpSpPr/>
            <p:nvPr/>
          </p:nvGrpSpPr>
          <p:grpSpPr>
            <a:xfrm>
              <a:off x="3023508" y="4258003"/>
              <a:ext cx="10710571" cy="2593856"/>
              <a:chOff x="3222172" y="4914900"/>
              <a:chExt cx="10710571" cy="12030686"/>
            </a:xfrm>
          </p:grpSpPr>
          <p:sp>
            <p:nvSpPr>
              <p:cNvPr id="2174" name="Google Shape;2174;p115"/>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175" name="Google Shape;2175;p115"/>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176" name="Google Shape;2176;p115"/>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77" name="Google Shape;2177;p115"/>
              <p:cNvSpPr/>
              <p:nvPr/>
            </p:nvSpPr>
            <p:spPr>
              <a:xfrm>
                <a:off x="3222172" y="5715074"/>
                <a:ext cx="10710571" cy="11230512"/>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from torch import optim</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 = Network()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criterion = nn.CrossEntropyLoss()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optimizer = optim.Adam(model.parameters(), lr=0.1)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2200" b="0" i="0" u="none" strike="noStrike" cap="none">
                  <a:solidFill>
                    <a:srgbClr val="262626"/>
                  </a:solidFill>
                  <a:latin typeface="Courier New"/>
                  <a:ea typeface="Courier New"/>
                  <a:cs typeface="Courier New"/>
                  <a:sym typeface="Courier New"/>
                </a:endParaRPr>
              </a:p>
            </p:txBody>
          </p:sp>
        </p:grpSp>
      </p:grpSp>
      <p:sp>
        <p:nvSpPr>
          <p:cNvPr id="2178" name="Google Shape;2178;p115"/>
          <p:cNvSpPr/>
          <p:nvPr/>
        </p:nvSpPr>
        <p:spPr>
          <a:xfrm>
            <a:off x="5258558" y="1837370"/>
            <a:ext cx="9572907" cy="1015663"/>
          </a:xfrm>
          <a:prstGeom prst="rect">
            <a:avLst/>
          </a:prstGeom>
          <a:noFill/>
          <a:ln>
            <a:noFill/>
          </a:ln>
        </p:spPr>
        <p:txBody>
          <a:bodyPr spcFirstLastPara="1" wrap="square" lIns="0" tIns="0" rIns="0" bIns="0" anchor="ctr" anchorCtr="0">
            <a:spAutoFit/>
          </a:bodyPr>
          <a:lstStyle/>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Cross entropy is set as loss function for this classification model.</a:t>
            </a:r>
            <a:endParaRPr sz="2200" b="0" i="0" u="none" strike="noStrike" cap="none">
              <a:solidFill>
                <a:srgbClr val="000000"/>
              </a:solidFill>
              <a:latin typeface="Open Sans"/>
              <a:ea typeface="Open Sans"/>
              <a:cs typeface="Open Sans"/>
              <a:sym typeface="Open Sans"/>
            </a:endParaRPr>
          </a:p>
          <a:p>
            <a:pPr marL="342900" marR="0" lvl="0" indent="-215900" algn="l" rtl="0">
              <a:lnSpc>
                <a:spcPct val="100000"/>
              </a:lnSpc>
              <a:spcBef>
                <a:spcPts val="0"/>
              </a:spcBef>
              <a:spcAft>
                <a:spcPts val="0"/>
              </a:spcAft>
              <a:buClr>
                <a:schemeClr val="dk1"/>
              </a:buClr>
              <a:buSzPts val="20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optimizer is Adam algorithm.</a:t>
            </a:r>
            <a:endParaRPr sz="1400" b="0" i="0" u="none" strike="noStrike" cap="none">
              <a:solidFill>
                <a:srgbClr val="000000"/>
              </a:solidFill>
              <a:latin typeface="Arial"/>
              <a:ea typeface="Arial"/>
              <a:cs typeface="Arial"/>
              <a:sym typeface="Arial"/>
            </a:endParaRPr>
          </a:p>
        </p:txBody>
      </p:sp>
      <p:grpSp>
        <p:nvGrpSpPr>
          <p:cNvPr id="2179" name="Google Shape;2179;p115"/>
          <p:cNvGrpSpPr/>
          <p:nvPr/>
        </p:nvGrpSpPr>
        <p:grpSpPr>
          <a:xfrm>
            <a:off x="1160315" y="1732080"/>
            <a:ext cx="3054930" cy="3941361"/>
            <a:chOff x="893615" y="1621426"/>
            <a:chExt cx="3054930" cy="3941361"/>
          </a:xfrm>
        </p:grpSpPr>
        <p:sp>
          <p:nvSpPr>
            <p:cNvPr id="2180" name="Google Shape;2180;p115"/>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181" name="Google Shape;2181;p115"/>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182" name="Google Shape;2182;p115"/>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183" name="Google Shape;2183;p115"/>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184" name="Google Shape;2184;p115"/>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116"/>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Train the Network</a:t>
            </a:r>
            <a:endParaRPr/>
          </a:p>
        </p:txBody>
      </p:sp>
      <p:cxnSp>
        <p:nvCxnSpPr>
          <p:cNvPr id="2191" name="Google Shape;2191;p116"/>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192" name="Google Shape;2192;p116"/>
          <p:cNvGrpSpPr/>
          <p:nvPr/>
        </p:nvGrpSpPr>
        <p:grpSpPr>
          <a:xfrm>
            <a:off x="1160315" y="1732080"/>
            <a:ext cx="3054930" cy="3941361"/>
            <a:chOff x="893615" y="1621426"/>
            <a:chExt cx="3054930" cy="3941361"/>
          </a:xfrm>
        </p:grpSpPr>
        <p:sp>
          <p:nvSpPr>
            <p:cNvPr id="2193" name="Google Shape;2193;p116"/>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194" name="Google Shape;2194;p116"/>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195" name="Google Shape;2195;p116"/>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196" name="Google Shape;2196;p116"/>
            <p:cNvSpPr/>
            <p:nvPr/>
          </p:nvSpPr>
          <p:spPr>
            <a:xfrm>
              <a:off x="893616" y="4078791"/>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197" name="Google Shape;2197;p116"/>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pic>
        <p:nvPicPr>
          <p:cNvPr id="2198" name="Google Shape;2198;p116"/>
          <p:cNvPicPr preferRelativeResize="0"/>
          <p:nvPr/>
        </p:nvPicPr>
        <p:blipFill rotWithShape="1">
          <a:blip r:embed="rId3">
            <a:alphaModFix/>
          </a:blip>
          <a:srcRect/>
          <a:stretch/>
        </p:blipFill>
        <p:spPr>
          <a:xfrm>
            <a:off x="5207126" y="696146"/>
            <a:ext cx="6061000" cy="454951"/>
          </a:xfrm>
          <a:prstGeom prst="rect">
            <a:avLst/>
          </a:prstGeom>
          <a:noFill/>
          <a:ln>
            <a:noFill/>
          </a:ln>
        </p:spPr>
      </p:pic>
      <p:grpSp>
        <p:nvGrpSpPr>
          <p:cNvPr id="2199" name="Google Shape;2199;p116"/>
          <p:cNvGrpSpPr/>
          <p:nvPr/>
        </p:nvGrpSpPr>
        <p:grpSpPr>
          <a:xfrm>
            <a:off x="4949970" y="1133391"/>
            <a:ext cx="10611524" cy="5877011"/>
            <a:chOff x="3023508" y="3572202"/>
            <a:chExt cx="10710571" cy="7022217"/>
          </a:xfrm>
        </p:grpSpPr>
        <p:grpSp>
          <p:nvGrpSpPr>
            <p:cNvPr id="2200" name="Google Shape;2200;p116"/>
            <p:cNvGrpSpPr/>
            <p:nvPr/>
          </p:nvGrpSpPr>
          <p:grpSpPr>
            <a:xfrm>
              <a:off x="7545981" y="3572202"/>
              <a:ext cx="1194432" cy="685800"/>
              <a:chOff x="7530784" y="3794728"/>
              <a:chExt cx="1194432" cy="685800"/>
            </a:xfrm>
          </p:grpSpPr>
          <p:sp>
            <p:nvSpPr>
              <p:cNvPr id="2201" name="Google Shape;2201;p116"/>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2" name="Google Shape;2202;p116"/>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203" name="Google Shape;2203;p116"/>
            <p:cNvGrpSpPr/>
            <p:nvPr/>
          </p:nvGrpSpPr>
          <p:grpSpPr>
            <a:xfrm>
              <a:off x="3023508" y="4258003"/>
              <a:ext cx="10710571" cy="6336416"/>
              <a:chOff x="3222172" y="4914900"/>
              <a:chExt cx="10710571" cy="29389237"/>
            </a:xfrm>
          </p:grpSpPr>
          <p:sp>
            <p:nvSpPr>
              <p:cNvPr id="2204" name="Google Shape;2204;p11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05" name="Google Shape;2205;p116"/>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206" name="Google Shape;2206;p116"/>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7" name="Google Shape;2207;p116"/>
              <p:cNvSpPr/>
              <p:nvPr/>
            </p:nvSpPr>
            <p:spPr>
              <a:xfrm>
                <a:off x="3222172" y="5715079"/>
                <a:ext cx="10710571" cy="2858905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for epoch in range(5):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running_loss = 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for inputs, labels in trainloader: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output = model(inputs)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loss = criterion(output, labels)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optimizer.zero_grad()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loss.backward()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optimizer.step()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running_loss += loss.item()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else: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print(f"loss: {running_loss/len(trainloader)}")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print('Finished Training')        </a:t>
                </a:r>
                <a:endParaRPr sz="1400" b="0" i="0" u="none" strike="noStrike" cap="none">
                  <a:solidFill>
                    <a:srgbClr val="000000"/>
                  </a:solidFill>
                  <a:latin typeface="Arial"/>
                  <a:ea typeface="Arial"/>
                  <a:cs typeface="Arial"/>
                  <a:sym typeface="Arial"/>
                </a:endParaRPr>
              </a:p>
            </p:txBody>
          </p:sp>
        </p:grpSp>
      </p:grpSp>
      <p:pic>
        <p:nvPicPr>
          <p:cNvPr id="2208" name="Google Shape;2208;p116"/>
          <p:cNvPicPr preferRelativeResize="0"/>
          <p:nvPr/>
        </p:nvPicPr>
        <p:blipFill rotWithShape="1">
          <a:blip r:embed="rId4">
            <a:alphaModFix/>
          </a:blip>
          <a:srcRect/>
          <a:stretch/>
        </p:blipFill>
        <p:spPr>
          <a:xfrm>
            <a:off x="4938416" y="7029271"/>
            <a:ext cx="3582875" cy="204205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213"/>
        <p:cNvGrpSpPr/>
        <p:nvPr/>
      </p:nvGrpSpPr>
      <p:grpSpPr>
        <a:xfrm>
          <a:off x="0" y="0"/>
          <a:ext cx="0" cy="0"/>
          <a:chOff x="0" y="0"/>
          <a:chExt cx="0" cy="0"/>
        </a:xfrm>
      </p:grpSpPr>
      <p:sp>
        <p:nvSpPr>
          <p:cNvPr id="2214" name="Google Shape;2214;p117"/>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Train the Network</a:t>
            </a:r>
            <a:endParaRPr/>
          </a:p>
        </p:txBody>
      </p:sp>
      <p:cxnSp>
        <p:nvCxnSpPr>
          <p:cNvPr id="2215" name="Google Shape;2215;p117"/>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216" name="Google Shape;2216;p117"/>
          <p:cNvGrpSpPr/>
          <p:nvPr/>
        </p:nvGrpSpPr>
        <p:grpSpPr>
          <a:xfrm>
            <a:off x="1160315" y="1732080"/>
            <a:ext cx="3054930" cy="3941361"/>
            <a:chOff x="893615" y="1621426"/>
            <a:chExt cx="3054930" cy="3941361"/>
          </a:xfrm>
        </p:grpSpPr>
        <p:sp>
          <p:nvSpPr>
            <p:cNvPr id="2217" name="Google Shape;2217;p117"/>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2218" name="Google Shape;2218;p117"/>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Building the Network </a:t>
              </a:r>
              <a:endParaRPr sz="2000" b="0" i="0" u="none" strike="noStrike" cap="none">
                <a:solidFill>
                  <a:schemeClr val="dk1"/>
                </a:solidFill>
                <a:latin typeface="Open Sans"/>
                <a:ea typeface="Open Sans"/>
                <a:cs typeface="Open Sans"/>
                <a:sym typeface="Open Sans"/>
              </a:endParaRPr>
            </a:p>
          </p:txBody>
        </p:sp>
        <p:sp>
          <p:nvSpPr>
            <p:cNvPr id="2219" name="Google Shape;2219;p117"/>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Loss Function and Optimizer</a:t>
              </a:r>
              <a:endParaRPr sz="1400" b="0" i="0" u="none" strike="noStrike" cap="none">
                <a:solidFill>
                  <a:srgbClr val="000000"/>
                </a:solidFill>
                <a:latin typeface="Arial"/>
                <a:ea typeface="Arial"/>
                <a:cs typeface="Arial"/>
                <a:sym typeface="Arial"/>
              </a:endParaRPr>
            </a:p>
          </p:txBody>
        </p:sp>
        <p:sp>
          <p:nvSpPr>
            <p:cNvPr id="2220" name="Google Shape;2220;p117"/>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 the Network</a:t>
              </a:r>
              <a:endParaRPr sz="1400" b="0" i="0" u="none" strike="noStrike" cap="none">
                <a:solidFill>
                  <a:srgbClr val="000000"/>
                </a:solidFill>
                <a:latin typeface="Arial"/>
                <a:ea typeface="Arial"/>
                <a:cs typeface="Arial"/>
                <a:sym typeface="Arial"/>
              </a:endParaRPr>
            </a:p>
          </p:txBody>
        </p:sp>
        <p:sp>
          <p:nvSpPr>
            <p:cNvPr id="2221" name="Google Shape;2221;p117"/>
            <p:cNvSpPr/>
            <p:nvPr/>
          </p:nvSpPr>
          <p:spPr>
            <a:xfrm>
              <a:off x="893615" y="4897742"/>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pic>
        <p:nvPicPr>
          <p:cNvPr id="2222" name="Google Shape;2222;p117"/>
          <p:cNvPicPr preferRelativeResize="0"/>
          <p:nvPr/>
        </p:nvPicPr>
        <p:blipFill rotWithShape="1">
          <a:blip r:embed="rId3">
            <a:alphaModFix/>
          </a:blip>
          <a:srcRect/>
          <a:stretch/>
        </p:blipFill>
        <p:spPr>
          <a:xfrm>
            <a:off x="5207126" y="696146"/>
            <a:ext cx="6061000" cy="454951"/>
          </a:xfrm>
          <a:prstGeom prst="rect">
            <a:avLst/>
          </a:prstGeom>
          <a:noFill/>
          <a:ln>
            <a:noFill/>
          </a:ln>
        </p:spPr>
      </p:pic>
      <p:grpSp>
        <p:nvGrpSpPr>
          <p:cNvPr id="2223" name="Google Shape;2223;p117"/>
          <p:cNvGrpSpPr/>
          <p:nvPr/>
        </p:nvGrpSpPr>
        <p:grpSpPr>
          <a:xfrm>
            <a:off x="4949970" y="1133391"/>
            <a:ext cx="10611524" cy="5359000"/>
            <a:chOff x="3023508" y="3572202"/>
            <a:chExt cx="10710571" cy="7022217"/>
          </a:xfrm>
        </p:grpSpPr>
        <p:grpSp>
          <p:nvGrpSpPr>
            <p:cNvPr id="2224" name="Google Shape;2224;p117"/>
            <p:cNvGrpSpPr/>
            <p:nvPr/>
          </p:nvGrpSpPr>
          <p:grpSpPr>
            <a:xfrm>
              <a:off x="7545981" y="3572202"/>
              <a:ext cx="1194432" cy="685800"/>
              <a:chOff x="7530784" y="3794728"/>
              <a:chExt cx="1194432" cy="685800"/>
            </a:xfrm>
          </p:grpSpPr>
          <p:sp>
            <p:nvSpPr>
              <p:cNvPr id="2225" name="Google Shape;2225;p117"/>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6" name="Google Shape;2226;p117"/>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227" name="Google Shape;2227;p117"/>
            <p:cNvGrpSpPr/>
            <p:nvPr/>
          </p:nvGrpSpPr>
          <p:grpSpPr>
            <a:xfrm>
              <a:off x="3023508" y="4258003"/>
              <a:ext cx="10710571" cy="6336416"/>
              <a:chOff x="3222172" y="4914900"/>
              <a:chExt cx="10710571" cy="29389237"/>
            </a:xfrm>
          </p:grpSpPr>
          <p:sp>
            <p:nvSpPr>
              <p:cNvPr id="2228" name="Google Shape;2228;p11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29" name="Google Shape;2229;p117"/>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230" name="Google Shape;2230;p117"/>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1" name="Google Shape;2231;p117"/>
              <p:cNvSpPr/>
              <p:nvPr/>
            </p:nvSpPr>
            <p:spPr>
              <a:xfrm>
                <a:off x="3222172" y="5715079"/>
                <a:ext cx="10710571" cy="2858905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correct =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total =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with torch.no_grad():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for data in testloader: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images, labels =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outputs = model(images)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_, predicted = torch.max(outputs.data,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total += labels.size(0)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correct += (predicted == labels).sum().item()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print('Accuracy of the network on the 10000 test images: %d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100 * correct / total))</a:t>
                </a:r>
                <a:endParaRPr sz="1400" b="0" i="0" u="none" strike="noStrike" cap="none">
                  <a:solidFill>
                    <a:srgbClr val="000000"/>
                  </a:solidFill>
                  <a:latin typeface="Arial"/>
                  <a:ea typeface="Arial"/>
                  <a:cs typeface="Arial"/>
                  <a:sym typeface="Arial"/>
                </a:endParaRPr>
              </a:p>
            </p:txBody>
          </p:sp>
        </p:grpSp>
      </p:grpSp>
      <p:pic>
        <p:nvPicPr>
          <p:cNvPr id="2232" name="Google Shape;2232;p117"/>
          <p:cNvPicPr preferRelativeResize="0"/>
          <p:nvPr/>
        </p:nvPicPr>
        <p:blipFill rotWithShape="1">
          <a:blip r:embed="rId4">
            <a:alphaModFix/>
          </a:blip>
          <a:srcRect/>
          <a:stretch/>
        </p:blipFill>
        <p:spPr>
          <a:xfrm>
            <a:off x="4957327" y="6775035"/>
            <a:ext cx="6413062" cy="3989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1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br>
              <a:rPr lang="en-IN"/>
            </a:br>
            <a:r>
              <a:rPr lang="en-IN"/>
              <a:t>Deep Learning Model with Caffe2</a:t>
            </a:r>
            <a:endParaRPr/>
          </a:p>
        </p:txBody>
      </p:sp>
      <p:sp>
        <p:nvSpPr>
          <p:cNvPr id="2238" name="Google Shape;2238;p118"/>
          <p:cNvSpPr/>
          <p:nvPr/>
        </p:nvSpPr>
        <p:spPr>
          <a:xfrm>
            <a:off x="951457" y="1828801"/>
            <a:ext cx="12378950" cy="4926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Problem Statement:</a:t>
            </a:r>
            <a:r>
              <a:rPr lang="en-IN" sz="2200" b="0" i="0" u="none" strike="noStrike" cap="none">
                <a:solidFill>
                  <a:srgbClr val="3F3F3F"/>
                </a:solidFill>
                <a:latin typeface="Open Sans"/>
                <a:ea typeface="Open Sans"/>
                <a:cs typeface="Open Sans"/>
                <a:sym typeface="Open Sans"/>
              </a:rPr>
              <a:t>  Make a deep learning model with MNIST data using Caffe2.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Access:</a:t>
            </a: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Labs tab on the left side of the LMS panel. Copy the username and password. </a:t>
            </a:r>
            <a:endParaRPr sz="2200" b="0" i="0" u="none" strike="noStrike" cap="none">
              <a:solidFill>
                <a:srgbClr val="595959"/>
              </a:solidFill>
              <a:latin typeface="Open Sans"/>
              <a:ea typeface="Open Sans"/>
              <a:cs typeface="Open Sans"/>
              <a:sym typeface="Open Sans"/>
            </a:endParaRPr>
          </a:p>
          <a:p>
            <a:pPr marL="342900" marR="0" lvl="0" indent="-215900" algn="l" rtl="0">
              <a:lnSpc>
                <a:spcPct val="100000"/>
              </a:lnSpc>
              <a:spcBef>
                <a:spcPts val="0"/>
              </a:spcBef>
              <a:spcAft>
                <a:spcPts val="0"/>
              </a:spcAft>
              <a:buClr>
                <a:srgbClr val="000000"/>
              </a:buClr>
              <a:buSzPts val="2000"/>
              <a:buFont typeface="Noto Sans Symbols"/>
              <a:buNone/>
            </a:pPr>
            <a:endParaRPr sz="2200" b="0" i="0" u="none" strike="noStrike" cap="none">
              <a:solidFill>
                <a:srgbClr val="59595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Launch Lab button. On the page that appears, enter the username and password, and click Login.</a:t>
            </a:r>
            <a:endParaRPr sz="2200" b="0" i="1" u="none" strike="noStrike" cap="none">
              <a:solidFill>
                <a:srgbClr val="595959"/>
              </a:solidFill>
              <a:latin typeface="Open Sans"/>
              <a:ea typeface="Open Sans"/>
              <a:cs typeface="Open Sans"/>
              <a:sym typeface="Open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119"/>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cxnSp>
        <p:nvCxnSpPr>
          <p:cNvPr id="2245" name="Google Shape;2245;p119"/>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246" name="Google Shape;2246;p119"/>
          <p:cNvGrpSpPr/>
          <p:nvPr/>
        </p:nvGrpSpPr>
        <p:grpSpPr>
          <a:xfrm>
            <a:off x="5028275" y="1185207"/>
            <a:ext cx="10424161" cy="3162506"/>
            <a:chOff x="3072484" y="3572202"/>
            <a:chExt cx="10287301" cy="3338997"/>
          </a:xfrm>
        </p:grpSpPr>
        <p:grpSp>
          <p:nvGrpSpPr>
            <p:cNvPr id="2247" name="Google Shape;2247;p119"/>
            <p:cNvGrpSpPr/>
            <p:nvPr/>
          </p:nvGrpSpPr>
          <p:grpSpPr>
            <a:xfrm>
              <a:off x="7545981" y="3572202"/>
              <a:ext cx="1194432" cy="685800"/>
              <a:chOff x="7530784" y="3794728"/>
              <a:chExt cx="1194432" cy="685800"/>
            </a:xfrm>
          </p:grpSpPr>
          <p:sp>
            <p:nvSpPr>
              <p:cNvPr id="2248" name="Google Shape;2248;p119"/>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49" name="Google Shape;2249;p119"/>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250" name="Google Shape;2250;p119"/>
            <p:cNvGrpSpPr/>
            <p:nvPr/>
          </p:nvGrpSpPr>
          <p:grpSpPr>
            <a:xfrm>
              <a:off x="3072484" y="4258003"/>
              <a:ext cx="10287301" cy="2653196"/>
              <a:chOff x="3271148" y="4914900"/>
              <a:chExt cx="10287301" cy="12305914"/>
            </a:xfrm>
          </p:grpSpPr>
          <p:sp>
            <p:nvSpPr>
              <p:cNvPr id="2251" name="Google Shape;2251;p119"/>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52" name="Google Shape;2252;p119"/>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253" name="Google Shape;2253;p119"/>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54" name="Google Shape;2254;p119"/>
              <p:cNvSpPr/>
              <p:nvPr/>
            </p:nvSpPr>
            <p:spPr>
              <a:xfrm>
                <a:off x="3271148" y="5615718"/>
                <a:ext cx="10287301" cy="1160509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from keras.datasets.mnist import load_data</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(trainX, trainy), (testX, testy) = load_data()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print('Train', trainX.shape, trainy.shape)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print('Test', testX.shape, testy.shape)</a:t>
                </a:r>
                <a:endParaRPr sz="1400" b="0" i="0" u="none" strike="noStrike" cap="none">
                  <a:solidFill>
                    <a:srgbClr val="000000"/>
                  </a:solidFill>
                  <a:latin typeface="Arial"/>
                  <a:ea typeface="Arial"/>
                  <a:cs typeface="Arial"/>
                  <a:sym typeface="Arial"/>
                </a:endParaRPr>
              </a:p>
            </p:txBody>
          </p:sp>
        </p:grpSp>
      </p:grpSp>
      <p:pic>
        <p:nvPicPr>
          <p:cNvPr id="2255" name="Google Shape;2255;p119"/>
          <p:cNvPicPr preferRelativeResize="0"/>
          <p:nvPr/>
        </p:nvPicPr>
        <p:blipFill rotWithShape="1">
          <a:blip r:embed="rId3">
            <a:alphaModFix/>
          </a:blip>
          <a:srcRect/>
          <a:stretch/>
        </p:blipFill>
        <p:spPr>
          <a:xfrm>
            <a:off x="5468801" y="647813"/>
            <a:ext cx="5510000" cy="413592"/>
          </a:xfrm>
          <a:prstGeom prst="rect">
            <a:avLst/>
          </a:prstGeom>
          <a:noFill/>
          <a:ln>
            <a:noFill/>
          </a:ln>
        </p:spPr>
      </p:pic>
      <p:grpSp>
        <p:nvGrpSpPr>
          <p:cNvPr id="2256" name="Google Shape;2256;p119"/>
          <p:cNvGrpSpPr/>
          <p:nvPr/>
        </p:nvGrpSpPr>
        <p:grpSpPr>
          <a:xfrm>
            <a:off x="1160318" y="1741556"/>
            <a:ext cx="3054929" cy="3940846"/>
            <a:chOff x="1160315" y="2551545"/>
            <a:chExt cx="3054929" cy="3940846"/>
          </a:xfrm>
        </p:grpSpPr>
        <p:grpSp>
          <p:nvGrpSpPr>
            <p:cNvPr id="2257" name="Google Shape;2257;p119"/>
            <p:cNvGrpSpPr/>
            <p:nvPr/>
          </p:nvGrpSpPr>
          <p:grpSpPr>
            <a:xfrm>
              <a:off x="1160315" y="2551545"/>
              <a:ext cx="3054929" cy="3121896"/>
              <a:chOff x="893615" y="2440891"/>
              <a:chExt cx="3054929" cy="3121896"/>
            </a:xfrm>
          </p:grpSpPr>
          <p:sp>
            <p:nvSpPr>
              <p:cNvPr id="2258" name="Google Shape;2258;p119"/>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259" name="Google Shape;2259;p119"/>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260" name="Google Shape;2260;p119"/>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rgbClr val="000000"/>
                  </a:solidFill>
                  <a:latin typeface="Arial"/>
                  <a:ea typeface="Arial"/>
                  <a:cs typeface="Arial"/>
                  <a:sym typeface="Arial"/>
                </a:endParaRPr>
              </a:p>
            </p:txBody>
          </p:sp>
          <p:sp>
            <p:nvSpPr>
              <p:cNvPr id="2261" name="Google Shape;2261;p119"/>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262" name="Google Shape;2262;p119"/>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263" name="Google Shape;2263;p119"/>
          <p:cNvSpPr/>
          <p:nvPr/>
        </p:nvSpPr>
        <p:spPr>
          <a:xfrm>
            <a:off x="1160347" y="5879078"/>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g63603676b2_0_4"/>
          <p:cNvSpPr txBox="1">
            <a:spLocks noGrp="1"/>
          </p:cNvSpPr>
          <p:nvPr>
            <p:ph type="title"/>
          </p:nvPr>
        </p:nvSpPr>
        <p:spPr>
          <a:xfrm>
            <a:off x="0" y="229878"/>
            <a:ext cx="16256101"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Loss Function and its Major Categories</a:t>
            </a:r>
            <a:endParaRPr/>
          </a:p>
        </p:txBody>
      </p:sp>
      <p:pic>
        <p:nvPicPr>
          <p:cNvPr id="619" name="Google Shape;619;g63603676b2_0_4"/>
          <p:cNvPicPr preferRelativeResize="0"/>
          <p:nvPr/>
        </p:nvPicPr>
        <p:blipFill rotWithShape="1">
          <a:blip r:embed="rId3">
            <a:alphaModFix/>
          </a:blip>
          <a:srcRect/>
          <a:stretch/>
        </p:blipFill>
        <p:spPr>
          <a:xfrm>
            <a:off x="2227811" y="498550"/>
            <a:ext cx="11587942" cy="854600"/>
          </a:xfrm>
          <a:prstGeom prst="rect">
            <a:avLst/>
          </a:prstGeom>
          <a:noFill/>
          <a:ln>
            <a:noFill/>
          </a:ln>
        </p:spPr>
      </p:pic>
      <p:grpSp>
        <p:nvGrpSpPr>
          <p:cNvPr id="620" name="Google Shape;620;g63603676b2_0_4"/>
          <p:cNvGrpSpPr/>
          <p:nvPr/>
        </p:nvGrpSpPr>
        <p:grpSpPr>
          <a:xfrm>
            <a:off x="1727473" y="2848554"/>
            <a:ext cx="12811901" cy="4051089"/>
            <a:chOff x="1728498" y="3095385"/>
            <a:chExt cx="12266061" cy="3325471"/>
          </a:xfrm>
        </p:grpSpPr>
        <p:cxnSp>
          <p:nvCxnSpPr>
            <p:cNvPr id="621" name="Google Shape;621;g63603676b2_0_4"/>
            <p:cNvCxnSpPr/>
            <p:nvPr/>
          </p:nvCxnSpPr>
          <p:spPr>
            <a:xfrm>
              <a:off x="12786829" y="4855028"/>
              <a:ext cx="0" cy="668700"/>
            </a:xfrm>
            <a:prstGeom prst="straightConnector1">
              <a:avLst/>
            </a:prstGeom>
            <a:noFill/>
            <a:ln w="28575" cap="flat" cmpd="sng">
              <a:solidFill>
                <a:srgbClr val="3A3838"/>
              </a:solidFill>
              <a:prstDash val="solid"/>
              <a:round/>
              <a:headEnd type="none" w="sm" len="sm"/>
              <a:tailEnd type="none" w="sm" len="sm"/>
            </a:ln>
          </p:spPr>
        </p:cxnSp>
        <p:cxnSp>
          <p:nvCxnSpPr>
            <p:cNvPr id="622" name="Google Shape;622;g63603676b2_0_4"/>
            <p:cNvCxnSpPr/>
            <p:nvPr/>
          </p:nvCxnSpPr>
          <p:spPr>
            <a:xfrm>
              <a:off x="3303037" y="4855028"/>
              <a:ext cx="0" cy="668700"/>
            </a:xfrm>
            <a:prstGeom prst="straightConnector1">
              <a:avLst/>
            </a:prstGeom>
            <a:noFill/>
            <a:ln w="28575" cap="flat" cmpd="sng">
              <a:solidFill>
                <a:srgbClr val="3A3838"/>
              </a:solidFill>
              <a:prstDash val="solid"/>
              <a:round/>
              <a:headEnd type="none" w="sm" len="sm"/>
              <a:tailEnd type="none" w="sm" len="sm"/>
            </a:ln>
          </p:spPr>
        </p:cxnSp>
        <p:cxnSp>
          <p:nvCxnSpPr>
            <p:cNvPr id="623" name="Google Shape;623;g63603676b2_0_4"/>
            <p:cNvCxnSpPr/>
            <p:nvPr/>
          </p:nvCxnSpPr>
          <p:spPr>
            <a:xfrm>
              <a:off x="7824613" y="3377681"/>
              <a:ext cx="18600" cy="1496100"/>
            </a:xfrm>
            <a:prstGeom prst="straightConnector1">
              <a:avLst/>
            </a:prstGeom>
            <a:noFill/>
            <a:ln w="28575" cap="flat" cmpd="sng">
              <a:solidFill>
                <a:srgbClr val="3A3838"/>
              </a:solidFill>
              <a:prstDash val="solid"/>
              <a:round/>
              <a:headEnd type="none" w="sm" len="sm"/>
              <a:tailEnd type="none" w="sm" len="sm"/>
            </a:ln>
          </p:spPr>
        </p:cxnSp>
        <p:sp>
          <p:nvSpPr>
            <p:cNvPr id="624" name="Google Shape;624;g63603676b2_0_4"/>
            <p:cNvSpPr/>
            <p:nvPr/>
          </p:nvSpPr>
          <p:spPr>
            <a:xfrm>
              <a:off x="6387328" y="3095385"/>
              <a:ext cx="2948400" cy="1268100"/>
            </a:xfrm>
            <a:prstGeom prst="rect">
              <a:avLst/>
            </a:prstGeom>
            <a:solidFill>
              <a:srgbClr val="01C3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Loss Function</a:t>
              </a:r>
              <a:endParaRPr sz="2800" b="0" i="0" u="none" strike="noStrike" cap="none">
                <a:solidFill>
                  <a:schemeClr val="lt1"/>
                </a:solidFill>
                <a:latin typeface="Open Sans"/>
                <a:ea typeface="Open Sans"/>
                <a:cs typeface="Open Sans"/>
                <a:sym typeface="Open Sans"/>
              </a:endParaRPr>
            </a:p>
          </p:txBody>
        </p:sp>
        <p:sp>
          <p:nvSpPr>
            <p:cNvPr id="625" name="Google Shape;625;g63603676b2_0_4"/>
            <p:cNvSpPr/>
            <p:nvPr/>
          </p:nvSpPr>
          <p:spPr>
            <a:xfrm>
              <a:off x="1728498" y="5267956"/>
              <a:ext cx="2948400" cy="1152900"/>
            </a:xfrm>
            <a:prstGeom prst="rect">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Regression Losses</a:t>
              </a:r>
              <a:endParaRPr sz="2800" b="0" i="0" u="none" strike="noStrike" cap="none">
                <a:solidFill>
                  <a:schemeClr val="lt1"/>
                </a:solidFill>
                <a:latin typeface="Open Sans"/>
                <a:ea typeface="Open Sans"/>
                <a:cs typeface="Open Sans"/>
                <a:sym typeface="Open Sans"/>
              </a:endParaRPr>
            </a:p>
          </p:txBody>
        </p:sp>
        <p:sp>
          <p:nvSpPr>
            <p:cNvPr id="626" name="Google Shape;626;g63603676b2_0_4"/>
            <p:cNvSpPr/>
            <p:nvPr/>
          </p:nvSpPr>
          <p:spPr>
            <a:xfrm>
              <a:off x="11046159" y="5267956"/>
              <a:ext cx="2948400" cy="11529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Classification Losses</a:t>
              </a:r>
              <a:endParaRPr sz="2800" b="0" i="0" u="none" strike="noStrike" cap="none">
                <a:solidFill>
                  <a:schemeClr val="lt1"/>
                </a:solidFill>
                <a:latin typeface="Open Sans"/>
                <a:ea typeface="Open Sans"/>
                <a:cs typeface="Open Sans"/>
                <a:sym typeface="Open Sans"/>
              </a:endParaRPr>
            </a:p>
          </p:txBody>
        </p:sp>
        <p:cxnSp>
          <p:nvCxnSpPr>
            <p:cNvPr id="627" name="Google Shape;627;g63603676b2_0_4"/>
            <p:cNvCxnSpPr/>
            <p:nvPr/>
          </p:nvCxnSpPr>
          <p:spPr>
            <a:xfrm rot="10800000">
              <a:off x="3302931" y="4873689"/>
              <a:ext cx="9483900" cy="0"/>
            </a:xfrm>
            <a:prstGeom prst="straightConnector1">
              <a:avLst/>
            </a:prstGeom>
            <a:noFill/>
            <a:ln w="12700" cap="flat" cmpd="sng">
              <a:solidFill>
                <a:srgbClr val="3A3838"/>
              </a:solidFill>
              <a:prstDash val="solid"/>
              <a:round/>
              <a:headEnd type="none" w="sm" len="sm"/>
              <a:tailEnd type="none" w="sm" len="sm"/>
            </a:ln>
          </p:spPr>
        </p:cxnSp>
      </p:grpSp>
      <p:sp>
        <p:nvSpPr>
          <p:cNvPr id="628" name="Google Shape;628;g63603676b2_0_4"/>
          <p:cNvSpPr txBox="1">
            <a:spLocks noGrp="1"/>
          </p:cNvSpPr>
          <p:nvPr>
            <p:ph type="body" idx="2"/>
          </p:nvPr>
        </p:nvSpPr>
        <p:spPr>
          <a:xfrm>
            <a:off x="489631" y="1070659"/>
            <a:ext cx="15345600" cy="2703531"/>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The losses of deep learning models can be evaluated very easily by using Loss Function. </a:t>
            </a:r>
            <a:br>
              <a:rPr lang="en-IN" sz="2200">
                <a:solidFill>
                  <a:srgbClr val="3F3F3F"/>
                </a:solidFill>
              </a:rPr>
            </a:b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p:txBody>
      </p:sp>
      <p:sp>
        <p:nvSpPr>
          <p:cNvPr id="629" name="Google Shape;629;g63603676b2_0_4"/>
          <p:cNvSpPr/>
          <p:nvPr/>
        </p:nvSpPr>
        <p:spPr>
          <a:xfrm>
            <a:off x="1076960" y="1053407"/>
            <a:ext cx="14102079"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120"/>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Importing Library</a:t>
            </a:r>
            <a:endParaRPr/>
          </a:p>
        </p:txBody>
      </p:sp>
      <p:cxnSp>
        <p:nvCxnSpPr>
          <p:cNvPr id="2270" name="Google Shape;2270;p120"/>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271" name="Google Shape;2271;p120"/>
          <p:cNvGrpSpPr/>
          <p:nvPr/>
        </p:nvGrpSpPr>
        <p:grpSpPr>
          <a:xfrm>
            <a:off x="5028275" y="1185207"/>
            <a:ext cx="10424161" cy="5932769"/>
            <a:chOff x="3072484" y="3572202"/>
            <a:chExt cx="10287301" cy="6415634"/>
          </a:xfrm>
        </p:grpSpPr>
        <p:grpSp>
          <p:nvGrpSpPr>
            <p:cNvPr id="2272" name="Google Shape;2272;p120"/>
            <p:cNvGrpSpPr/>
            <p:nvPr/>
          </p:nvGrpSpPr>
          <p:grpSpPr>
            <a:xfrm>
              <a:off x="7545981" y="3572202"/>
              <a:ext cx="1194432" cy="685800"/>
              <a:chOff x="7530784" y="3794728"/>
              <a:chExt cx="1194432" cy="685800"/>
            </a:xfrm>
          </p:grpSpPr>
          <p:sp>
            <p:nvSpPr>
              <p:cNvPr id="2273" name="Google Shape;2273;p120"/>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74" name="Google Shape;2274;p120"/>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275" name="Google Shape;2275;p120"/>
            <p:cNvGrpSpPr/>
            <p:nvPr/>
          </p:nvGrpSpPr>
          <p:grpSpPr>
            <a:xfrm>
              <a:off x="3072484" y="4258003"/>
              <a:ext cx="10287301" cy="5729833"/>
              <a:chOff x="3271148" y="4914900"/>
              <a:chExt cx="10287301" cy="26575809"/>
            </a:xfrm>
          </p:grpSpPr>
          <p:sp>
            <p:nvSpPr>
              <p:cNvPr id="2276" name="Google Shape;2276;p120"/>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77" name="Google Shape;2277;p120"/>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278" name="Google Shape;2278;p120"/>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79" name="Google Shape;2279;p120"/>
              <p:cNvSpPr/>
              <p:nvPr/>
            </p:nvSpPr>
            <p:spPr>
              <a:xfrm>
                <a:off x="3271148" y="5615717"/>
                <a:ext cx="10287301" cy="2587499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from caffe2.python import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brew,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core,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model_helper,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net_drawer,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optimizer,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visualize,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workspace,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core.GlobalInit(['caffe2', '--caffe2_log_level=0'])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print("Necessities imported!")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USE_LENET_MODEL = True</a:t>
                </a:r>
                <a:endParaRPr sz="1400" b="0" i="0" u="none" strike="noStrike" cap="none">
                  <a:solidFill>
                    <a:srgbClr val="000000"/>
                  </a:solidFill>
                  <a:latin typeface="Arial"/>
                  <a:ea typeface="Arial"/>
                  <a:cs typeface="Arial"/>
                  <a:sym typeface="Arial"/>
                </a:endParaRPr>
              </a:p>
            </p:txBody>
          </p:sp>
        </p:grpSp>
      </p:grpSp>
      <p:pic>
        <p:nvPicPr>
          <p:cNvPr id="2280" name="Google Shape;2280;p120"/>
          <p:cNvPicPr preferRelativeResize="0"/>
          <p:nvPr/>
        </p:nvPicPr>
        <p:blipFill rotWithShape="1">
          <a:blip r:embed="rId3">
            <a:alphaModFix/>
          </a:blip>
          <a:srcRect/>
          <a:stretch/>
        </p:blipFill>
        <p:spPr>
          <a:xfrm>
            <a:off x="5028275" y="716825"/>
            <a:ext cx="6667100" cy="413592"/>
          </a:xfrm>
          <a:prstGeom prst="rect">
            <a:avLst/>
          </a:prstGeom>
          <a:noFill/>
          <a:ln>
            <a:noFill/>
          </a:ln>
        </p:spPr>
      </p:pic>
      <p:grpSp>
        <p:nvGrpSpPr>
          <p:cNvPr id="2281" name="Google Shape;2281;p120"/>
          <p:cNvGrpSpPr/>
          <p:nvPr/>
        </p:nvGrpSpPr>
        <p:grpSpPr>
          <a:xfrm>
            <a:off x="1160315" y="1732080"/>
            <a:ext cx="3054930" cy="4760311"/>
            <a:chOff x="1160315" y="1732080"/>
            <a:chExt cx="3054930" cy="4760311"/>
          </a:xfrm>
        </p:grpSpPr>
        <p:grpSp>
          <p:nvGrpSpPr>
            <p:cNvPr id="2282" name="Google Shape;2282;p120"/>
            <p:cNvGrpSpPr/>
            <p:nvPr/>
          </p:nvGrpSpPr>
          <p:grpSpPr>
            <a:xfrm>
              <a:off x="1160315" y="1732080"/>
              <a:ext cx="3054930" cy="3941361"/>
              <a:chOff x="893615" y="1621426"/>
              <a:chExt cx="3054930" cy="3941361"/>
            </a:xfrm>
          </p:grpSpPr>
          <p:sp>
            <p:nvSpPr>
              <p:cNvPr id="2283" name="Google Shape;2283;p120"/>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284" name="Google Shape;2284;p120"/>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285" name="Google Shape;2285;p120"/>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286" name="Google Shape;2286;p120"/>
              <p:cNvSpPr/>
              <p:nvPr/>
            </p:nvSpPr>
            <p:spPr>
              <a:xfrm>
                <a:off x="893616" y="4078791"/>
                <a:ext cx="3054900" cy="665100"/>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287" name="Google Shape;2287;p120"/>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288" name="Google Shape;2288;p120"/>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289" name="Google Shape;2289;p120"/>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121"/>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cxnSp>
        <p:nvCxnSpPr>
          <p:cNvPr id="2296" name="Google Shape;2296;p121"/>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297" name="Google Shape;2297;p121"/>
          <p:cNvGrpSpPr/>
          <p:nvPr/>
        </p:nvGrpSpPr>
        <p:grpSpPr>
          <a:xfrm>
            <a:off x="5028275" y="1794793"/>
            <a:ext cx="10424161" cy="4301192"/>
            <a:chOff x="3072484" y="3572202"/>
            <a:chExt cx="10287301" cy="5019960"/>
          </a:xfrm>
        </p:grpSpPr>
        <p:grpSp>
          <p:nvGrpSpPr>
            <p:cNvPr id="2298" name="Google Shape;2298;p121"/>
            <p:cNvGrpSpPr/>
            <p:nvPr/>
          </p:nvGrpSpPr>
          <p:grpSpPr>
            <a:xfrm>
              <a:off x="7545981" y="3572202"/>
              <a:ext cx="1194432" cy="685800"/>
              <a:chOff x="7530784" y="3794728"/>
              <a:chExt cx="1194432" cy="685800"/>
            </a:xfrm>
          </p:grpSpPr>
          <p:sp>
            <p:nvSpPr>
              <p:cNvPr id="2299" name="Google Shape;2299;p121"/>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0" name="Google Shape;2300;p121"/>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301" name="Google Shape;2301;p121"/>
            <p:cNvGrpSpPr/>
            <p:nvPr/>
          </p:nvGrpSpPr>
          <p:grpSpPr>
            <a:xfrm>
              <a:off x="3072484" y="4258003"/>
              <a:ext cx="10287301" cy="4334159"/>
              <a:chOff x="3271148" y="4914900"/>
              <a:chExt cx="10287301" cy="20102469"/>
            </a:xfrm>
          </p:grpSpPr>
          <p:sp>
            <p:nvSpPr>
              <p:cNvPr id="2302" name="Google Shape;2302;p12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03" name="Google Shape;2303;p12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304" name="Google Shape;2304;p12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5" name="Google Shape;2305;p121"/>
              <p:cNvSpPr/>
              <p:nvPr/>
            </p:nvSpPr>
            <p:spPr>
              <a:xfrm>
                <a:off x="3271148" y="5615718"/>
                <a:ext cx="10287301" cy="1940165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DownloadResource(url, path):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'''Downloads resources from s3 by url and unzips them to the provided path'''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import requests, zipfile, StringIO</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print("Downloading... {} to {}".format(url, path))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 = requests.get(url, stream=True)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z = zipfile.ZipFile(StringIO.StringIO(r.content))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z.extractall(path)</a:t>
                </a:r>
                <a:endParaRPr sz="2200" b="0" i="0" u="none" strike="noStrike" cap="none">
                  <a:solidFill>
                    <a:srgbClr val="262626"/>
                  </a:solidFill>
                  <a:latin typeface="Courier New"/>
                  <a:ea typeface="Courier New"/>
                  <a:cs typeface="Courier New"/>
                  <a:sym typeface="Courier New"/>
                </a:endParaRPr>
              </a:p>
            </p:txBody>
          </p:sp>
        </p:grpSp>
      </p:grpSp>
      <p:pic>
        <p:nvPicPr>
          <p:cNvPr id="2306" name="Google Shape;2306;p121"/>
          <p:cNvPicPr preferRelativeResize="0"/>
          <p:nvPr/>
        </p:nvPicPr>
        <p:blipFill rotWithShape="1">
          <a:blip r:embed="rId3">
            <a:alphaModFix/>
          </a:blip>
          <a:srcRect/>
          <a:stretch/>
        </p:blipFill>
        <p:spPr>
          <a:xfrm>
            <a:off x="5028275" y="716825"/>
            <a:ext cx="6667100" cy="413592"/>
          </a:xfrm>
          <a:prstGeom prst="rect">
            <a:avLst/>
          </a:prstGeom>
          <a:noFill/>
          <a:ln>
            <a:noFill/>
          </a:ln>
        </p:spPr>
      </p:pic>
      <p:grpSp>
        <p:nvGrpSpPr>
          <p:cNvPr id="2307" name="Google Shape;2307;p121"/>
          <p:cNvGrpSpPr/>
          <p:nvPr/>
        </p:nvGrpSpPr>
        <p:grpSpPr>
          <a:xfrm>
            <a:off x="1160315" y="1732080"/>
            <a:ext cx="3054930" cy="4760311"/>
            <a:chOff x="1160315" y="1732080"/>
            <a:chExt cx="3054930" cy="4760311"/>
          </a:xfrm>
        </p:grpSpPr>
        <p:grpSp>
          <p:nvGrpSpPr>
            <p:cNvPr id="2308" name="Google Shape;2308;p121"/>
            <p:cNvGrpSpPr/>
            <p:nvPr/>
          </p:nvGrpSpPr>
          <p:grpSpPr>
            <a:xfrm>
              <a:off x="1160315" y="1732080"/>
              <a:ext cx="3054930" cy="3941361"/>
              <a:chOff x="893615" y="1621426"/>
              <a:chExt cx="3054930" cy="3941361"/>
            </a:xfrm>
          </p:grpSpPr>
          <p:sp>
            <p:nvSpPr>
              <p:cNvPr id="2309" name="Google Shape;2309;p121"/>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310" name="Google Shape;2310;p121"/>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311" name="Google Shape;2311;p121"/>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312" name="Google Shape;2312;p121"/>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313" name="Google Shape;2313;p121"/>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314" name="Google Shape;2314;p121"/>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315" name="Google Shape;2315;p121"/>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sp>
        <p:nvSpPr>
          <p:cNvPr id="2321" name="Google Shape;2321;p122"/>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cxnSp>
        <p:nvCxnSpPr>
          <p:cNvPr id="2322" name="Google Shape;2322;p122"/>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323" name="Google Shape;2323;p122"/>
          <p:cNvGrpSpPr/>
          <p:nvPr/>
        </p:nvGrpSpPr>
        <p:grpSpPr>
          <a:xfrm>
            <a:off x="5030936" y="2426143"/>
            <a:ext cx="10424161" cy="3745396"/>
            <a:chOff x="3072484" y="3572202"/>
            <a:chExt cx="10287301" cy="4371285"/>
          </a:xfrm>
        </p:grpSpPr>
        <p:grpSp>
          <p:nvGrpSpPr>
            <p:cNvPr id="2324" name="Google Shape;2324;p122"/>
            <p:cNvGrpSpPr/>
            <p:nvPr/>
          </p:nvGrpSpPr>
          <p:grpSpPr>
            <a:xfrm>
              <a:off x="7545981" y="3572202"/>
              <a:ext cx="1194432" cy="685800"/>
              <a:chOff x="7530784" y="3794728"/>
              <a:chExt cx="1194432" cy="685800"/>
            </a:xfrm>
          </p:grpSpPr>
          <p:sp>
            <p:nvSpPr>
              <p:cNvPr id="2325" name="Google Shape;2325;p122"/>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26" name="Google Shape;2326;p122"/>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327" name="Google Shape;2327;p122"/>
            <p:cNvGrpSpPr/>
            <p:nvPr/>
          </p:nvGrpSpPr>
          <p:grpSpPr>
            <a:xfrm>
              <a:off x="3072484" y="4258003"/>
              <a:ext cx="10287301" cy="3685484"/>
              <a:chOff x="3271148" y="4914900"/>
              <a:chExt cx="10287301" cy="17093821"/>
            </a:xfrm>
          </p:grpSpPr>
          <p:sp>
            <p:nvSpPr>
              <p:cNvPr id="2328" name="Google Shape;2328;p122"/>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29" name="Google Shape;2329;p122"/>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330" name="Google Shape;2330;p122"/>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31" name="Google Shape;2331;p122"/>
              <p:cNvSpPr/>
              <p:nvPr/>
            </p:nvSpPr>
            <p:spPr>
              <a:xfrm>
                <a:off x="3271148" y="5615723"/>
                <a:ext cx="10287301" cy="1639299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current_folder = os.path.join(os.path.expanduser('~'), 'caffe2_notebooks')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data_folder = os.path.join(current_folder, 'tutorial_data', 'mnist')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root_folder = os.path.join(current_folder, 'tutorial_files', 'tutorial_mnist')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db_missing = False</a:t>
                </a:r>
                <a:endParaRPr sz="1400" b="0" i="0" u="none" strike="noStrike" cap="none">
                  <a:solidFill>
                    <a:srgbClr val="000000"/>
                  </a:solidFill>
                  <a:latin typeface="Arial"/>
                  <a:ea typeface="Arial"/>
                  <a:cs typeface="Arial"/>
                  <a:sym typeface="Arial"/>
                </a:endParaRPr>
              </a:p>
            </p:txBody>
          </p:sp>
        </p:grpSp>
      </p:grpSp>
      <p:pic>
        <p:nvPicPr>
          <p:cNvPr id="2332" name="Google Shape;2332;p122"/>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333" name="Google Shape;2333;p122"/>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Set up the paths for the necessary directories. </a:t>
            </a:r>
            <a:endParaRPr sz="2200" b="0" i="0" u="none" strike="noStrike" cap="none">
              <a:solidFill>
                <a:srgbClr val="242729"/>
              </a:solidFill>
              <a:latin typeface="Open Sans"/>
              <a:ea typeface="Open Sans"/>
              <a:cs typeface="Open Sans"/>
              <a:sym typeface="Open Sans"/>
            </a:endParaRPr>
          </a:p>
        </p:txBody>
      </p:sp>
      <p:grpSp>
        <p:nvGrpSpPr>
          <p:cNvPr id="2334" name="Google Shape;2334;p122"/>
          <p:cNvGrpSpPr/>
          <p:nvPr/>
        </p:nvGrpSpPr>
        <p:grpSpPr>
          <a:xfrm>
            <a:off x="1160315" y="1732080"/>
            <a:ext cx="3054930" cy="4760311"/>
            <a:chOff x="1160315" y="1732080"/>
            <a:chExt cx="3054930" cy="4760311"/>
          </a:xfrm>
        </p:grpSpPr>
        <p:grpSp>
          <p:nvGrpSpPr>
            <p:cNvPr id="2335" name="Google Shape;2335;p122"/>
            <p:cNvGrpSpPr/>
            <p:nvPr/>
          </p:nvGrpSpPr>
          <p:grpSpPr>
            <a:xfrm>
              <a:off x="1160315" y="1732080"/>
              <a:ext cx="3054930" cy="3941361"/>
              <a:chOff x="893615" y="1621426"/>
              <a:chExt cx="3054930" cy="3941361"/>
            </a:xfrm>
          </p:grpSpPr>
          <p:sp>
            <p:nvSpPr>
              <p:cNvPr id="2336" name="Google Shape;2336;p122"/>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337" name="Google Shape;2337;p122"/>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338" name="Google Shape;2338;p122"/>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339" name="Google Shape;2339;p122"/>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340" name="Google Shape;2340;p122"/>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341" name="Google Shape;2341;p122"/>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342" name="Google Shape;2342;p122"/>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cxnSp>
        <p:nvCxnSpPr>
          <p:cNvPr id="2348" name="Google Shape;2348;p123"/>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349" name="Google Shape;2349;p123"/>
          <p:cNvGrpSpPr/>
          <p:nvPr/>
        </p:nvGrpSpPr>
        <p:grpSpPr>
          <a:xfrm>
            <a:off x="4954366" y="2946267"/>
            <a:ext cx="10424161" cy="2727174"/>
            <a:chOff x="3072484" y="3572202"/>
            <a:chExt cx="10287301" cy="3182909"/>
          </a:xfrm>
        </p:grpSpPr>
        <p:grpSp>
          <p:nvGrpSpPr>
            <p:cNvPr id="2350" name="Google Shape;2350;p123"/>
            <p:cNvGrpSpPr/>
            <p:nvPr/>
          </p:nvGrpSpPr>
          <p:grpSpPr>
            <a:xfrm>
              <a:off x="7545981" y="3572202"/>
              <a:ext cx="1194432" cy="685800"/>
              <a:chOff x="7530784" y="3794728"/>
              <a:chExt cx="1194432" cy="685800"/>
            </a:xfrm>
          </p:grpSpPr>
          <p:sp>
            <p:nvSpPr>
              <p:cNvPr id="2351" name="Google Shape;2351;p123"/>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52" name="Google Shape;2352;p123"/>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353" name="Google Shape;2353;p123"/>
            <p:cNvGrpSpPr/>
            <p:nvPr/>
          </p:nvGrpSpPr>
          <p:grpSpPr>
            <a:xfrm>
              <a:off x="3072484" y="4258003"/>
              <a:ext cx="10287301" cy="2497108"/>
              <a:chOff x="3271148" y="4914900"/>
              <a:chExt cx="10287301" cy="11581961"/>
            </a:xfrm>
          </p:grpSpPr>
          <p:sp>
            <p:nvSpPr>
              <p:cNvPr id="2354" name="Google Shape;2354;p123"/>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55" name="Google Shape;2355;p123"/>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356" name="Google Shape;2356;p123"/>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57" name="Google Shape;2357;p123"/>
              <p:cNvSpPr/>
              <p:nvPr/>
            </p:nvSpPr>
            <p:spPr>
              <a:xfrm>
                <a:off x="3271148" y="5615723"/>
                <a:ext cx="10287301" cy="1088113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if os.path.exists(os.path.join(data_folder,"mnist-train-nchw-lmdb")):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print("lmdb train db found!")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else: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db_missing = True</a:t>
                </a:r>
                <a:endParaRPr sz="1400" b="0" i="0" u="none" strike="noStrike" cap="none">
                  <a:solidFill>
                    <a:srgbClr val="000000"/>
                  </a:solidFill>
                  <a:latin typeface="Arial"/>
                  <a:ea typeface="Arial"/>
                  <a:cs typeface="Arial"/>
                  <a:sym typeface="Arial"/>
                </a:endParaRPr>
              </a:p>
            </p:txBody>
          </p:sp>
        </p:grpSp>
      </p:grpSp>
      <p:sp>
        <p:nvSpPr>
          <p:cNvPr id="2358" name="Google Shape;2358;p123"/>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359" name="Google Shape;2359;p123"/>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360" name="Google Shape;2360;p123"/>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Check if the data folder already exists.</a:t>
            </a:r>
            <a:endParaRPr sz="1400" b="0" i="0" u="none" strike="noStrike" cap="none">
              <a:solidFill>
                <a:srgbClr val="000000"/>
              </a:solidFill>
              <a:latin typeface="Arial"/>
              <a:ea typeface="Arial"/>
              <a:cs typeface="Arial"/>
              <a:sym typeface="Arial"/>
            </a:endParaRPr>
          </a:p>
        </p:txBody>
      </p:sp>
      <p:grpSp>
        <p:nvGrpSpPr>
          <p:cNvPr id="2361" name="Google Shape;2361;p123"/>
          <p:cNvGrpSpPr/>
          <p:nvPr/>
        </p:nvGrpSpPr>
        <p:grpSpPr>
          <a:xfrm>
            <a:off x="1160315" y="1732080"/>
            <a:ext cx="3054930" cy="4760311"/>
            <a:chOff x="1160315" y="1732080"/>
            <a:chExt cx="3054930" cy="4760311"/>
          </a:xfrm>
        </p:grpSpPr>
        <p:grpSp>
          <p:nvGrpSpPr>
            <p:cNvPr id="2362" name="Google Shape;2362;p123"/>
            <p:cNvGrpSpPr/>
            <p:nvPr/>
          </p:nvGrpSpPr>
          <p:grpSpPr>
            <a:xfrm>
              <a:off x="1160315" y="1732080"/>
              <a:ext cx="3054930" cy="3941361"/>
              <a:chOff x="893615" y="1621426"/>
              <a:chExt cx="3054930" cy="3941361"/>
            </a:xfrm>
          </p:grpSpPr>
          <p:sp>
            <p:nvSpPr>
              <p:cNvPr id="2363" name="Google Shape;2363;p123"/>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364" name="Google Shape;2364;p123"/>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365" name="Google Shape;2365;p123"/>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366" name="Google Shape;2366;p123"/>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367" name="Google Shape;2367;p123"/>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368" name="Google Shape;2368;p123"/>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369" name="Google Shape;2369;p123"/>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cxnSp>
        <p:nvCxnSpPr>
          <p:cNvPr id="2375" name="Google Shape;2375;p124"/>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376" name="Google Shape;2376;p124"/>
          <p:cNvGrpSpPr/>
          <p:nvPr/>
        </p:nvGrpSpPr>
        <p:grpSpPr>
          <a:xfrm>
            <a:off x="4933877" y="2903848"/>
            <a:ext cx="10424161" cy="3745396"/>
            <a:chOff x="3072484" y="3572202"/>
            <a:chExt cx="10287301" cy="4371285"/>
          </a:xfrm>
        </p:grpSpPr>
        <p:grpSp>
          <p:nvGrpSpPr>
            <p:cNvPr id="2377" name="Google Shape;2377;p124"/>
            <p:cNvGrpSpPr/>
            <p:nvPr/>
          </p:nvGrpSpPr>
          <p:grpSpPr>
            <a:xfrm>
              <a:off x="7545981" y="3572202"/>
              <a:ext cx="1194432" cy="685800"/>
              <a:chOff x="7530784" y="3794728"/>
              <a:chExt cx="1194432" cy="685800"/>
            </a:xfrm>
          </p:grpSpPr>
          <p:sp>
            <p:nvSpPr>
              <p:cNvPr id="2378" name="Google Shape;2378;p124"/>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79" name="Google Shape;2379;p124"/>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380" name="Google Shape;2380;p124"/>
            <p:cNvGrpSpPr/>
            <p:nvPr/>
          </p:nvGrpSpPr>
          <p:grpSpPr>
            <a:xfrm>
              <a:off x="3072484" y="4258003"/>
              <a:ext cx="10287301" cy="3685484"/>
              <a:chOff x="3271148" y="4914900"/>
              <a:chExt cx="10287301" cy="17093821"/>
            </a:xfrm>
          </p:grpSpPr>
          <p:sp>
            <p:nvSpPr>
              <p:cNvPr id="2381" name="Google Shape;2381;p124"/>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82" name="Google Shape;2382;p124"/>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383" name="Google Shape;2383;p124"/>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84" name="Google Shape;2384;p124"/>
              <p:cNvSpPr/>
              <p:nvPr/>
            </p:nvSpPr>
            <p:spPr>
              <a:xfrm>
                <a:off x="3271148" y="5615723"/>
                <a:ext cx="10287301" cy="1639299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current_folder = os.path.join(os.path.expanduser('~'), 'caffe2_notebooks')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data_folder = os.path.join(current_folder, 'tutorial_data', 'mnist')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root_folder = os.path.join(current_folder, 'tutorial_files', 'tutorial_mnist')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db_missing = False</a:t>
                </a:r>
                <a:endParaRPr sz="1400" b="0" i="0" u="none" strike="noStrike" cap="none">
                  <a:solidFill>
                    <a:srgbClr val="000000"/>
                  </a:solidFill>
                  <a:latin typeface="Arial"/>
                  <a:ea typeface="Arial"/>
                  <a:cs typeface="Arial"/>
                  <a:sym typeface="Arial"/>
                </a:endParaRPr>
              </a:p>
            </p:txBody>
          </p:sp>
        </p:grpSp>
      </p:grpSp>
      <p:sp>
        <p:nvSpPr>
          <p:cNvPr id="2385" name="Google Shape;2385;p124"/>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386" name="Google Shape;2386;p124"/>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387" name="Google Shape;2387;p124"/>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Check if the testing LMDB exists in the data folder. </a:t>
            </a:r>
            <a:endParaRPr sz="1400" b="0" i="0" u="none" strike="noStrike" cap="none">
              <a:solidFill>
                <a:srgbClr val="000000"/>
              </a:solidFill>
              <a:latin typeface="Arial"/>
              <a:ea typeface="Arial"/>
              <a:cs typeface="Arial"/>
              <a:sym typeface="Arial"/>
            </a:endParaRPr>
          </a:p>
        </p:txBody>
      </p:sp>
      <p:grpSp>
        <p:nvGrpSpPr>
          <p:cNvPr id="2388" name="Google Shape;2388;p124"/>
          <p:cNvGrpSpPr/>
          <p:nvPr/>
        </p:nvGrpSpPr>
        <p:grpSpPr>
          <a:xfrm>
            <a:off x="1160315" y="1732080"/>
            <a:ext cx="3054930" cy="4760311"/>
            <a:chOff x="1160315" y="1732080"/>
            <a:chExt cx="3054930" cy="4760311"/>
          </a:xfrm>
        </p:grpSpPr>
        <p:grpSp>
          <p:nvGrpSpPr>
            <p:cNvPr id="2389" name="Google Shape;2389;p124"/>
            <p:cNvGrpSpPr/>
            <p:nvPr/>
          </p:nvGrpSpPr>
          <p:grpSpPr>
            <a:xfrm>
              <a:off x="1160315" y="1732080"/>
              <a:ext cx="3054930" cy="3941361"/>
              <a:chOff x="893615" y="1621426"/>
              <a:chExt cx="3054930" cy="3941361"/>
            </a:xfrm>
          </p:grpSpPr>
          <p:sp>
            <p:nvSpPr>
              <p:cNvPr id="2390" name="Google Shape;2390;p124"/>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391" name="Google Shape;2391;p124"/>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392" name="Google Shape;2392;p124"/>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393" name="Google Shape;2393;p124"/>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394" name="Google Shape;2394;p124"/>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395" name="Google Shape;2395;p124"/>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396" name="Google Shape;2396;p124"/>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cxnSp>
        <p:nvCxnSpPr>
          <p:cNvPr id="2402" name="Google Shape;2402;p125"/>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403" name="Google Shape;2403;p125"/>
          <p:cNvGrpSpPr/>
          <p:nvPr/>
        </p:nvGrpSpPr>
        <p:grpSpPr>
          <a:xfrm>
            <a:off x="4933877" y="2903848"/>
            <a:ext cx="10424161" cy="4985093"/>
            <a:chOff x="3072484" y="3572202"/>
            <a:chExt cx="10287301" cy="5818146"/>
          </a:xfrm>
        </p:grpSpPr>
        <p:grpSp>
          <p:nvGrpSpPr>
            <p:cNvPr id="2404" name="Google Shape;2404;p125"/>
            <p:cNvGrpSpPr/>
            <p:nvPr/>
          </p:nvGrpSpPr>
          <p:grpSpPr>
            <a:xfrm>
              <a:off x="7545981" y="3572202"/>
              <a:ext cx="1194432" cy="685800"/>
              <a:chOff x="7530784" y="3794728"/>
              <a:chExt cx="1194432" cy="685800"/>
            </a:xfrm>
          </p:grpSpPr>
          <p:sp>
            <p:nvSpPr>
              <p:cNvPr id="2405" name="Google Shape;2405;p125"/>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06" name="Google Shape;2406;p125"/>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407" name="Google Shape;2407;p125"/>
            <p:cNvGrpSpPr/>
            <p:nvPr/>
          </p:nvGrpSpPr>
          <p:grpSpPr>
            <a:xfrm>
              <a:off x="3072484" y="4258003"/>
              <a:ext cx="10287301" cy="5132345"/>
              <a:chOff x="3271148" y="4914900"/>
              <a:chExt cx="10287301" cy="23804580"/>
            </a:xfrm>
          </p:grpSpPr>
          <p:sp>
            <p:nvSpPr>
              <p:cNvPr id="2408" name="Google Shape;2408;p125"/>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409" name="Google Shape;2409;p125"/>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410" name="Google Shape;2410;p125"/>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1" name="Google Shape;2411;p125"/>
              <p:cNvSpPr/>
              <p:nvPr/>
            </p:nvSpPr>
            <p:spPr>
              <a:xfrm>
                <a:off x="3271148" y="5615718"/>
                <a:ext cx="10287301" cy="23103762"/>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if db_missing: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print("one or both of the MNIST lmbd dbs not found!!")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db_url = "http://download.caffe2.ai/databases/mnist-lmdb.zip"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DownloadResource(db_url, data_folder)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except Exception as ex: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print("Failed to download dataset. Please download it manually from {}".format(db_url))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print("Unzip it and place the two database folders here: {}".format(data_folder))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raise ex</a:t>
                </a:r>
                <a:endParaRPr sz="2200" b="0" i="0" u="none" strike="noStrike" cap="none">
                  <a:solidFill>
                    <a:srgbClr val="262626"/>
                  </a:solidFill>
                  <a:latin typeface="Courier New"/>
                  <a:ea typeface="Courier New"/>
                  <a:cs typeface="Courier New"/>
                  <a:sym typeface="Courier New"/>
                </a:endParaRPr>
              </a:p>
            </p:txBody>
          </p:sp>
        </p:grpSp>
      </p:grpSp>
      <p:sp>
        <p:nvSpPr>
          <p:cNvPr id="2412" name="Google Shape;2412;p125"/>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413" name="Google Shape;2413;p125"/>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414" name="Google Shape;2414;p125"/>
          <p:cNvSpPr/>
          <p:nvPr/>
        </p:nvSpPr>
        <p:spPr>
          <a:xfrm>
            <a:off x="5561124" y="1246675"/>
            <a:ext cx="10170900" cy="3387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Attempt to download the database if it is missing from either of the folders.</a:t>
            </a:r>
            <a:endParaRPr sz="1400" b="0" i="0" u="none" strike="noStrike" cap="none">
              <a:solidFill>
                <a:srgbClr val="000000"/>
              </a:solidFill>
              <a:latin typeface="Arial"/>
              <a:ea typeface="Arial"/>
              <a:cs typeface="Arial"/>
              <a:sym typeface="Arial"/>
            </a:endParaRPr>
          </a:p>
        </p:txBody>
      </p:sp>
      <p:grpSp>
        <p:nvGrpSpPr>
          <p:cNvPr id="2415" name="Google Shape;2415;p125"/>
          <p:cNvGrpSpPr/>
          <p:nvPr/>
        </p:nvGrpSpPr>
        <p:grpSpPr>
          <a:xfrm>
            <a:off x="1160315" y="1732080"/>
            <a:ext cx="3054930" cy="4760311"/>
            <a:chOff x="1160315" y="1732080"/>
            <a:chExt cx="3054930" cy="4760311"/>
          </a:xfrm>
        </p:grpSpPr>
        <p:grpSp>
          <p:nvGrpSpPr>
            <p:cNvPr id="2416" name="Google Shape;2416;p125"/>
            <p:cNvGrpSpPr/>
            <p:nvPr/>
          </p:nvGrpSpPr>
          <p:grpSpPr>
            <a:xfrm>
              <a:off x="1160315" y="1732080"/>
              <a:ext cx="3054930" cy="3941361"/>
              <a:chOff x="893615" y="1621426"/>
              <a:chExt cx="3054930" cy="3941361"/>
            </a:xfrm>
          </p:grpSpPr>
          <p:sp>
            <p:nvSpPr>
              <p:cNvPr id="2417" name="Google Shape;2417;p125"/>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418" name="Google Shape;2418;p125"/>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419" name="Google Shape;2419;p125"/>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420" name="Google Shape;2420;p125"/>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421" name="Google Shape;2421;p125"/>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422" name="Google Shape;2422;p125"/>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423" name="Google Shape;2423;p125"/>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cxnSp>
        <p:nvCxnSpPr>
          <p:cNvPr id="2429" name="Google Shape;2429;p126"/>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430" name="Google Shape;2430;p126"/>
          <p:cNvGrpSpPr/>
          <p:nvPr/>
        </p:nvGrpSpPr>
        <p:grpSpPr>
          <a:xfrm>
            <a:off x="4933877" y="2903848"/>
            <a:ext cx="10424161" cy="3588543"/>
            <a:chOff x="3072484" y="3572202"/>
            <a:chExt cx="10287301" cy="4188220"/>
          </a:xfrm>
        </p:grpSpPr>
        <p:grpSp>
          <p:nvGrpSpPr>
            <p:cNvPr id="2431" name="Google Shape;2431;p126"/>
            <p:cNvGrpSpPr/>
            <p:nvPr/>
          </p:nvGrpSpPr>
          <p:grpSpPr>
            <a:xfrm>
              <a:off x="7545981" y="3572202"/>
              <a:ext cx="1194432" cy="685800"/>
              <a:chOff x="7530784" y="3794728"/>
              <a:chExt cx="1194432" cy="685800"/>
            </a:xfrm>
          </p:grpSpPr>
          <p:sp>
            <p:nvSpPr>
              <p:cNvPr id="2432" name="Google Shape;2432;p126"/>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3" name="Google Shape;2433;p126"/>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434" name="Google Shape;2434;p126"/>
            <p:cNvGrpSpPr/>
            <p:nvPr/>
          </p:nvGrpSpPr>
          <p:grpSpPr>
            <a:xfrm>
              <a:off x="3072484" y="4258003"/>
              <a:ext cx="10287301" cy="3502419"/>
              <a:chOff x="3271148" y="4914900"/>
              <a:chExt cx="10287301" cy="16244736"/>
            </a:xfrm>
          </p:grpSpPr>
          <p:sp>
            <p:nvSpPr>
              <p:cNvPr id="2435" name="Google Shape;2435;p12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436" name="Google Shape;2436;p126"/>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437" name="Google Shape;2437;p126"/>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38" name="Google Shape;2438;p126"/>
              <p:cNvSpPr/>
              <p:nvPr/>
            </p:nvSpPr>
            <p:spPr>
              <a:xfrm>
                <a:off x="3271148" y="5615723"/>
                <a:ext cx="10287301" cy="1554391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if os.path.exists(root_folder):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print("Looks like you ran this before, so we need to cleanup those old files...")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shutil.rmtree(root_folder)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os.makedirs(root_folder)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workspace.ResetWorkspace(root_folder)</a:t>
                </a:r>
                <a:endParaRPr sz="1400" b="0" i="0" u="none" strike="noStrike" cap="none">
                  <a:solidFill>
                    <a:srgbClr val="000000"/>
                  </a:solidFill>
                  <a:latin typeface="Arial"/>
                  <a:ea typeface="Arial"/>
                  <a:cs typeface="Arial"/>
                  <a:sym typeface="Arial"/>
                </a:endParaRPr>
              </a:p>
            </p:txBody>
          </p:sp>
        </p:grpSp>
      </p:grpSp>
      <p:sp>
        <p:nvSpPr>
          <p:cNvPr id="2439" name="Google Shape;2439;p126"/>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440" name="Google Shape;2440;p126"/>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441" name="Google Shape;2441;p126"/>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Clean up the statistics from any of the old runs.</a:t>
            </a:r>
            <a:endParaRPr sz="1400" b="0" i="0" u="none" strike="noStrike" cap="none">
              <a:solidFill>
                <a:srgbClr val="000000"/>
              </a:solidFill>
              <a:latin typeface="Arial"/>
              <a:ea typeface="Arial"/>
              <a:cs typeface="Arial"/>
              <a:sym typeface="Arial"/>
            </a:endParaRPr>
          </a:p>
        </p:txBody>
      </p:sp>
      <p:grpSp>
        <p:nvGrpSpPr>
          <p:cNvPr id="2442" name="Google Shape;2442;p126"/>
          <p:cNvGrpSpPr/>
          <p:nvPr/>
        </p:nvGrpSpPr>
        <p:grpSpPr>
          <a:xfrm>
            <a:off x="1160315" y="1732080"/>
            <a:ext cx="3054903" cy="4760366"/>
            <a:chOff x="1160315" y="1732080"/>
            <a:chExt cx="3054903" cy="4760366"/>
          </a:xfrm>
        </p:grpSpPr>
        <p:grpSp>
          <p:nvGrpSpPr>
            <p:cNvPr id="2443" name="Google Shape;2443;p126"/>
            <p:cNvGrpSpPr/>
            <p:nvPr/>
          </p:nvGrpSpPr>
          <p:grpSpPr>
            <a:xfrm>
              <a:off x="1160315" y="1732080"/>
              <a:ext cx="3054903" cy="3941416"/>
              <a:chOff x="893615" y="1621426"/>
              <a:chExt cx="3054903" cy="3941416"/>
            </a:xfrm>
          </p:grpSpPr>
          <p:sp>
            <p:nvSpPr>
              <p:cNvPr id="2444" name="Google Shape;2444;p126"/>
              <p:cNvSpPr/>
              <p:nvPr/>
            </p:nvSpPr>
            <p:spPr>
              <a:xfrm>
                <a:off x="893618" y="1621426"/>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445" name="Google Shape;2445;p126"/>
              <p:cNvSpPr/>
              <p:nvPr/>
            </p:nvSpPr>
            <p:spPr>
              <a:xfrm>
                <a:off x="893617" y="2440891"/>
                <a:ext cx="3054900" cy="665100"/>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446" name="Google Shape;2446;p126"/>
              <p:cNvSpPr/>
              <p:nvPr/>
            </p:nvSpPr>
            <p:spPr>
              <a:xfrm>
                <a:off x="893616" y="3259841"/>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447" name="Google Shape;2447;p126"/>
              <p:cNvSpPr/>
              <p:nvPr/>
            </p:nvSpPr>
            <p:spPr>
              <a:xfrm>
                <a:off x="893616" y="4078791"/>
                <a:ext cx="3054900" cy="665100"/>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448" name="Google Shape;2448;p126"/>
              <p:cNvSpPr/>
              <p:nvPr/>
            </p:nvSpPr>
            <p:spPr>
              <a:xfrm>
                <a:off x="893615" y="4897742"/>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449" name="Google Shape;2449;p126"/>
            <p:cNvSpPr/>
            <p:nvPr/>
          </p:nvSpPr>
          <p:spPr>
            <a:xfrm>
              <a:off x="1160315" y="5827346"/>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450" name="Google Shape;2450;p126"/>
          <p:cNvSpPr/>
          <p:nvPr/>
        </p:nvSpPr>
        <p:spPr>
          <a:xfrm>
            <a:off x="1160318" y="6768640"/>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cxnSp>
        <p:nvCxnSpPr>
          <p:cNvPr id="2456" name="Google Shape;2456;p127"/>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457" name="Google Shape;2457;p127"/>
          <p:cNvGrpSpPr/>
          <p:nvPr/>
        </p:nvGrpSpPr>
        <p:grpSpPr>
          <a:xfrm>
            <a:off x="4933877" y="2903848"/>
            <a:ext cx="10424161" cy="3588543"/>
            <a:chOff x="3072484" y="3572202"/>
            <a:chExt cx="10287301" cy="4188220"/>
          </a:xfrm>
        </p:grpSpPr>
        <p:grpSp>
          <p:nvGrpSpPr>
            <p:cNvPr id="2458" name="Google Shape;2458;p127"/>
            <p:cNvGrpSpPr/>
            <p:nvPr/>
          </p:nvGrpSpPr>
          <p:grpSpPr>
            <a:xfrm>
              <a:off x="7545981" y="3572202"/>
              <a:ext cx="1194432" cy="685800"/>
              <a:chOff x="7530784" y="3794728"/>
              <a:chExt cx="1194432" cy="685800"/>
            </a:xfrm>
          </p:grpSpPr>
          <p:sp>
            <p:nvSpPr>
              <p:cNvPr id="2459" name="Google Shape;2459;p127"/>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0" name="Google Shape;2460;p127"/>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461" name="Google Shape;2461;p127"/>
            <p:cNvGrpSpPr/>
            <p:nvPr/>
          </p:nvGrpSpPr>
          <p:grpSpPr>
            <a:xfrm>
              <a:off x="3072484" y="4258003"/>
              <a:ext cx="10287301" cy="3502419"/>
              <a:chOff x="3271148" y="4914900"/>
              <a:chExt cx="10287301" cy="16244736"/>
            </a:xfrm>
          </p:grpSpPr>
          <p:sp>
            <p:nvSpPr>
              <p:cNvPr id="2462" name="Google Shape;2462;p12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463" name="Google Shape;2463;p127"/>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464" name="Google Shape;2464;p127"/>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5" name="Google Shape;2465;p127"/>
              <p:cNvSpPr/>
              <p:nvPr/>
            </p:nvSpPr>
            <p:spPr>
              <a:xfrm>
                <a:off x="3271148" y="5615723"/>
                <a:ext cx="10287301" cy="1554391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if os.path.exists(root_folder):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print("Looks like you ran this before, so we need to cleanup those old files...")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shutil.rmtree(root_folder)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os.makedirs(root_folder)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workspace.ResetWorkspace(root_folder)</a:t>
                </a:r>
                <a:endParaRPr sz="1400" b="0" i="0" u="none" strike="noStrike" cap="none">
                  <a:solidFill>
                    <a:srgbClr val="000000"/>
                  </a:solidFill>
                  <a:latin typeface="Arial"/>
                  <a:ea typeface="Arial"/>
                  <a:cs typeface="Arial"/>
                  <a:sym typeface="Arial"/>
                </a:endParaRPr>
              </a:p>
            </p:txBody>
          </p:sp>
        </p:grpSp>
      </p:grpSp>
      <p:grpSp>
        <p:nvGrpSpPr>
          <p:cNvPr id="2466" name="Google Shape;2466;p127"/>
          <p:cNvGrpSpPr/>
          <p:nvPr/>
        </p:nvGrpSpPr>
        <p:grpSpPr>
          <a:xfrm>
            <a:off x="1160315" y="1732080"/>
            <a:ext cx="3054930" cy="4760311"/>
            <a:chOff x="1160315" y="1732080"/>
            <a:chExt cx="3054930" cy="4760311"/>
          </a:xfrm>
        </p:grpSpPr>
        <p:grpSp>
          <p:nvGrpSpPr>
            <p:cNvPr id="2467" name="Google Shape;2467;p127"/>
            <p:cNvGrpSpPr/>
            <p:nvPr/>
          </p:nvGrpSpPr>
          <p:grpSpPr>
            <a:xfrm>
              <a:off x="1160315" y="1732080"/>
              <a:ext cx="3054930" cy="3941361"/>
              <a:chOff x="893615" y="1621426"/>
              <a:chExt cx="3054930" cy="3941361"/>
            </a:xfrm>
          </p:grpSpPr>
          <p:sp>
            <p:nvSpPr>
              <p:cNvPr id="2468" name="Google Shape;2468;p127"/>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Importing Library</a:t>
                </a:r>
                <a:endParaRPr sz="2000" b="0" i="0" u="none" strike="noStrike" cap="none">
                  <a:solidFill>
                    <a:schemeClr val="dk1"/>
                  </a:solidFill>
                  <a:latin typeface="Open Sans"/>
                  <a:ea typeface="Open Sans"/>
                  <a:cs typeface="Open Sans"/>
                  <a:sym typeface="Open Sans"/>
                </a:endParaRPr>
              </a:p>
            </p:txBody>
          </p:sp>
          <p:sp>
            <p:nvSpPr>
              <p:cNvPr id="2469" name="Google Shape;2469;p127"/>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470" name="Google Shape;2470;p127"/>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1400" b="0" i="0" u="none" strike="noStrike" cap="none">
                  <a:solidFill>
                    <a:srgbClr val="000000"/>
                  </a:solidFill>
                  <a:latin typeface="Arial"/>
                  <a:ea typeface="Arial"/>
                  <a:cs typeface="Arial"/>
                  <a:sym typeface="Arial"/>
                </a:endParaRPr>
              </a:p>
            </p:txBody>
          </p:sp>
          <p:sp>
            <p:nvSpPr>
              <p:cNvPr id="2471" name="Google Shape;2471;p127"/>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2472" name="Google Shape;2472;p127"/>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2473" name="Google Shape;2473;p127"/>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sp>
        <p:nvSpPr>
          <p:cNvPr id="2474" name="Google Shape;2474;p127"/>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475" name="Google Shape;2475;p127"/>
          <p:cNvPicPr preferRelativeResize="0"/>
          <p:nvPr/>
        </p:nvPicPr>
        <p:blipFill rotWithShape="1">
          <a:blip r:embed="rId3">
            <a:alphaModFix/>
          </a:blip>
          <a:srcRect/>
          <a:stretch/>
        </p:blipFill>
        <p:spPr>
          <a:xfrm>
            <a:off x="5337890" y="735625"/>
            <a:ext cx="5510000" cy="375993"/>
          </a:xfrm>
          <a:prstGeom prst="rect">
            <a:avLst/>
          </a:prstGeom>
          <a:noFill/>
          <a:ln>
            <a:noFill/>
          </a:ln>
        </p:spPr>
      </p:pic>
      <p:grpSp>
        <p:nvGrpSpPr>
          <p:cNvPr id="2476" name="Google Shape;2476;p127"/>
          <p:cNvGrpSpPr/>
          <p:nvPr/>
        </p:nvGrpSpPr>
        <p:grpSpPr>
          <a:xfrm>
            <a:off x="1160315" y="1732080"/>
            <a:ext cx="3054930" cy="4760311"/>
            <a:chOff x="1160315" y="1732080"/>
            <a:chExt cx="3054930" cy="4760311"/>
          </a:xfrm>
        </p:grpSpPr>
        <p:grpSp>
          <p:nvGrpSpPr>
            <p:cNvPr id="2477" name="Google Shape;2477;p127"/>
            <p:cNvGrpSpPr/>
            <p:nvPr/>
          </p:nvGrpSpPr>
          <p:grpSpPr>
            <a:xfrm>
              <a:off x="1160315" y="1732080"/>
              <a:ext cx="3054930" cy="3941361"/>
              <a:chOff x="893615" y="1621426"/>
              <a:chExt cx="3054930" cy="3941361"/>
            </a:xfrm>
          </p:grpSpPr>
          <p:sp>
            <p:nvSpPr>
              <p:cNvPr id="2478" name="Google Shape;2478;p127"/>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479" name="Google Shape;2479;p127"/>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480" name="Google Shape;2480;p127"/>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481" name="Google Shape;2481;p127"/>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482" name="Google Shape;2482;p127"/>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483" name="Google Shape;2483;p127"/>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484" name="Google Shape;2484;p127"/>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cxnSp>
        <p:nvCxnSpPr>
          <p:cNvPr id="2490" name="Google Shape;2490;p128"/>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491" name="Google Shape;2491;p128"/>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Loading the Data</a:t>
            </a:r>
            <a:endParaRPr/>
          </a:p>
        </p:txBody>
      </p:sp>
      <p:pic>
        <p:nvPicPr>
          <p:cNvPr id="2492" name="Google Shape;2492;p128"/>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493" name="Google Shape;2493;p128"/>
          <p:cNvSpPr/>
          <p:nvPr/>
        </p:nvSpPr>
        <p:spPr>
          <a:xfrm>
            <a:off x="5514345" y="1393751"/>
            <a:ext cx="9572907" cy="4062651"/>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For the sake of modularity, we will separate the construction of the model into different parts: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242729"/>
                </a:solidFill>
                <a:latin typeface="Open Sans"/>
                <a:ea typeface="Open Sans"/>
                <a:cs typeface="Open Sans"/>
                <a:sym typeface="Open Sans"/>
              </a:rPr>
              <a:t> The data input part (AddInput function)</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242729"/>
                </a:solidFill>
                <a:latin typeface="Open Sans"/>
                <a:ea typeface="Open Sans"/>
                <a:cs typeface="Open Sans"/>
                <a:sym typeface="Open Sans"/>
              </a:rPr>
              <a:t>The main computation part (AddModel function)</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242729"/>
                </a:solidFill>
                <a:latin typeface="Open Sans"/>
                <a:ea typeface="Open Sans"/>
                <a:cs typeface="Open Sans"/>
                <a:sym typeface="Open Sans"/>
              </a:rPr>
              <a:t>The training part is where gradient operators, optimization algorithm, etc. are added (AddTrainingOperators function)</a:t>
            </a:r>
            <a:endParaRPr sz="2200" b="0" i="0" u="none" strike="noStrike" cap="none">
              <a:solidFill>
                <a:srgbClr val="242729"/>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242729"/>
                </a:solidFill>
                <a:latin typeface="Open Sans"/>
                <a:ea typeface="Open Sans"/>
                <a:cs typeface="Open Sans"/>
                <a:sym typeface="Open Sans"/>
              </a:rPr>
              <a:t>The bookkeeping part where you just print the statistics for inspection (AddBookkeepingOperators function)</a:t>
            </a:r>
            <a:endParaRPr sz="1400" b="0" i="0" u="none" strike="noStrike" cap="none">
              <a:solidFill>
                <a:srgbClr val="000000"/>
              </a:solidFill>
              <a:latin typeface="Arial"/>
              <a:ea typeface="Arial"/>
              <a:cs typeface="Arial"/>
              <a:sym typeface="Arial"/>
            </a:endParaRPr>
          </a:p>
        </p:txBody>
      </p:sp>
      <p:grpSp>
        <p:nvGrpSpPr>
          <p:cNvPr id="2494" name="Google Shape;2494;p128"/>
          <p:cNvGrpSpPr/>
          <p:nvPr/>
        </p:nvGrpSpPr>
        <p:grpSpPr>
          <a:xfrm>
            <a:off x="1160315" y="1732080"/>
            <a:ext cx="3054903" cy="4760366"/>
            <a:chOff x="1160315" y="1732080"/>
            <a:chExt cx="3054903" cy="4760366"/>
          </a:xfrm>
        </p:grpSpPr>
        <p:grpSp>
          <p:nvGrpSpPr>
            <p:cNvPr id="2495" name="Google Shape;2495;p128"/>
            <p:cNvGrpSpPr/>
            <p:nvPr/>
          </p:nvGrpSpPr>
          <p:grpSpPr>
            <a:xfrm>
              <a:off x="1160315" y="1732080"/>
              <a:ext cx="3054903" cy="3941416"/>
              <a:chOff x="893615" y="1621426"/>
              <a:chExt cx="3054903" cy="3941416"/>
            </a:xfrm>
          </p:grpSpPr>
          <p:sp>
            <p:nvSpPr>
              <p:cNvPr id="2496" name="Google Shape;2496;p128"/>
              <p:cNvSpPr/>
              <p:nvPr/>
            </p:nvSpPr>
            <p:spPr>
              <a:xfrm>
                <a:off x="893618" y="1621426"/>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497" name="Google Shape;2497;p128"/>
              <p:cNvSpPr/>
              <p:nvPr/>
            </p:nvSpPr>
            <p:spPr>
              <a:xfrm>
                <a:off x="893617" y="2440891"/>
                <a:ext cx="3054900" cy="665100"/>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498" name="Google Shape;2498;p128"/>
              <p:cNvSpPr/>
              <p:nvPr/>
            </p:nvSpPr>
            <p:spPr>
              <a:xfrm>
                <a:off x="893616" y="3259841"/>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499" name="Google Shape;2499;p128"/>
              <p:cNvSpPr/>
              <p:nvPr/>
            </p:nvSpPr>
            <p:spPr>
              <a:xfrm>
                <a:off x="893616" y="4078791"/>
                <a:ext cx="3054900" cy="665100"/>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500" name="Google Shape;2500;p128"/>
              <p:cNvSpPr/>
              <p:nvPr/>
            </p:nvSpPr>
            <p:spPr>
              <a:xfrm>
                <a:off x="893615" y="4897742"/>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501" name="Google Shape;2501;p128"/>
            <p:cNvSpPr/>
            <p:nvPr/>
          </p:nvSpPr>
          <p:spPr>
            <a:xfrm>
              <a:off x="1160315" y="5827346"/>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502" name="Google Shape;2502;p128"/>
          <p:cNvSpPr/>
          <p:nvPr/>
        </p:nvSpPr>
        <p:spPr>
          <a:xfrm>
            <a:off x="1160318" y="6768640"/>
            <a:ext cx="3054900" cy="665100"/>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cxnSp>
        <p:nvCxnSpPr>
          <p:cNvPr id="2508" name="Google Shape;2508;p129"/>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509" name="Google Shape;2509;p129"/>
          <p:cNvGrpSpPr/>
          <p:nvPr/>
        </p:nvGrpSpPr>
        <p:grpSpPr>
          <a:xfrm>
            <a:off x="4933877" y="2903848"/>
            <a:ext cx="10424161" cy="4267917"/>
            <a:chOff x="3072484" y="3572202"/>
            <a:chExt cx="10287301" cy="4981123"/>
          </a:xfrm>
        </p:grpSpPr>
        <p:grpSp>
          <p:nvGrpSpPr>
            <p:cNvPr id="2510" name="Google Shape;2510;p129"/>
            <p:cNvGrpSpPr/>
            <p:nvPr/>
          </p:nvGrpSpPr>
          <p:grpSpPr>
            <a:xfrm>
              <a:off x="7545981" y="3572202"/>
              <a:ext cx="1194432" cy="685800"/>
              <a:chOff x="7530784" y="3794728"/>
              <a:chExt cx="1194432" cy="685800"/>
            </a:xfrm>
          </p:grpSpPr>
          <p:sp>
            <p:nvSpPr>
              <p:cNvPr id="2511" name="Google Shape;2511;p129"/>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2" name="Google Shape;2512;p129"/>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513" name="Google Shape;2513;p129"/>
            <p:cNvGrpSpPr/>
            <p:nvPr/>
          </p:nvGrpSpPr>
          <p:grpSpPr>
            <a:xfrm>
              <a:off x="3072484" y="4258003"/>
              <a:ext cx="10287301" cy="4295322"/>
              <a:chOff x="3271148" y="4914900"/>
              <a:chExt cx="10287301" cy="19922340"/>
            </a:xfrm>
          </p:grpSpPr>
          <p:sp>
            <p:nvSpPr>
              <p:cNvPr id="2514" name="Google Shape;2514;p129"/>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15" name="Google Shape;2515;p129"/>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516" name="Google Shape;2516;p129"/>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7" name="Google Shape;2517;p129"/>
              <p:cNvSpPr/>
              <p:nvPr/>
            </p:nvSpPr>
            <p:spPr>
              <a:xfrm>
                <a:off x="3271148" y="5615723"/>
                <a:ext cx="10287301" cy="19221517"/>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AddInput(model, batch_size, db, db_type):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data_uint8, label = model.TensorProtosDBInput(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 ["data_uint8", "label"], batch_size=batch_size,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db=db, db_type=db_type)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data = model.Cast(data_uint8, "data", to=core.DataType.FLOAT)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data = model.Scale(data, data, scale=float(1./256))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data = model.StopGradient(data,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data, label</a:t>
                </a:r>
                <a:endParaRPr sz="2200" b="0" i="0" u="none" strike="noStrike" cap="none">
                  <a:solidFill>
                    <a:srgbClr val="262626"/>
                  </a:solidFill>
                  <a:latin typeface="Courier New"/>
                  <a:ea typeface="Courier New"/>
                  <a:cs typeface="Courier New"/>
                  <a:sym typeface="Courier New"/>
                </a:endParaRPr>
              </a:p>
            </p:txBody>
          </p:sp>
        </p:grpSp>
      </p:grpSp>
      <p:sp>
        <p:nvSpPr>
          <p:cNvPr id="2518" name="Google Shape;2518;p129"/>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519" name="Google Shape;2519;p129"/>
          <p:cNvPicPr preferRelativeResize="0"/>
          <p:nvPr/>
        </p:nvPicPr>
        <p:blipFill rotWithShape="1">
          <a:blip r:embed="rId3">
            <a:alphaModFix/>
          </a:blip>
          <a:srcRect/>
          <a:stretch/>
        </p:blipFill>
        <p:spPr>
          <a:xfrm>
            <a:off x="4803350" y="735625"/>
            <a:ext cx="7116899" cy="376000"/>
          </a:xfrm>
          <a:prstGeom prst="rect">
            <a:avLst/>
          </a:prstGeom>
          <a:noFill/>
          <a:ln>
            <a:noFill/>
          </a:ln>
        </p:spPr>
      </p:pic>
      <p:sp>
        <p:nvSpPr>
          <p:cNvPr id="2520" name="Google Shape;2520;p129"/>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AddInput function loads the data from a database.</a:t>
            </a:r>
            <a:endParaRPr sz="1400" b="0" i="0" u="none" strike="noStrike" cap="none">
              <a:solidFill>
                <a:srgbClr val="000000"/>
              </a:solidFill>
              <a:latin typeface="Arial"/>
              <a:ea typeface="Arial"/>
              <a:cs typeface="Arial"/>
              <a:sym typeface="Arial"/>
            </a:endParaRPr>
          </a:p>
        </p:txBody>
      </p:sp>
      <p:grpSp>
        <p:nvGrpSpPr>
          <p:cNvPr id="2521" name="Google Shape;2521;p129"/>
          <p:cNvGrpSpPr/>
          <p:nvPr/>
        </p:nvGrpSpPr>
        <p:grpSpPr>
          <a:xfrm>
            <a:off x="1160315" y="1732080"/>
            <a:ext cx="3054930" cy="4760311"/>
            <a:chOff x="1160315" y="1732080"/>
            <a:chExt cx="3054930" cy="4760311"/>
          </a:xfrm>
        </p:grpSpPr>
        <p:grpSp>
          <p:nvGrpSpPr>
            <p:cNvPr id="2522" name="Google Shape;2522;p129"/>
            <p:cNvGrpSpPr/>
            <p:nvPr/>
          </p:nvGrpSpPr>
          <p:grpSpPr>
            <a:xfrm>
              <a:off x="1160315" y="1732080"/>
              <a:ext cx="3054930" cy="3941361"/>
              <a:chOff x="893615" y="1621426"/>
              <a:chExt cx="3054930" cy="3941361"/>
            </a:xfrm>
          </p:grpSpPr>
          <p:sp>
            <p:nvSpPr>
              <p:cNvPr id="2523" name="Google Shape;2523;p129"/>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524" name="Google Shape;2524;p129"/>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525" name="Google Shape;2525;p129"/>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526" name="Google Shape;2526;p129"/>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527" name="Google Shape;2527;p129"/>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528" name="Google Shape;2528;p129"/>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529" name="Google Shape;2529;p129"/>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13"/>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Types of Regression Losses</a:t>
            </a:r>
            <a:endParaRPr/>
          </a:p>
        </p:txBody>
      </p:sp>
      <p:pic>
        <p:nvPicPr>
          <p:cNvPr id="636" name="Google Shape;636;p13"/>
          <p:cNvPicPr preferRelativeResize="0"/>
          <p:nvPr/>
        </p:nvPicPr>
        <p:blipFill rotWithShape="1">
          <a:blip r:embed="rId3">
            <a:alphaModFix/>
          </a:blip>
          <a:srcRect/>
          <a:stretch/>
        </p:blipFill>
        <p:spPr>
          <a:xfrm>
            <a:off x="3949358" y="735292"/>
            <a:ext cx="8296102" cy="528188"/>
          </a:xfrm>
          <a:prstGeom prst="rect">
            <a:avLst/>
          </a:prstGeom>
          <a:noFill/>
          <a:ln>
            <a:noFill/>
          </a:ln>
        </p:spPr>
      </p:pic>
      <p:grpSp>
        <p:nvGrpSpPr>
          <p:cNvPr id="637" name="Google Shape;637;p13"/>
          <p:cNvGrpSpPr/>
          <p:nvPr/>
        </p:nvGrpSpPr>
        <p:grpSpPr>
          <a:xfrm>
            <a:off x="1727430" y="2848486"/>
            <a:ext cx="12811714" cy="4051078"/>
            <a:chOff x="1728484" y="3095385"/>
            <a:chExt cx="12266134" cy="3325522"/>
          </a:xfrm>
        </p:grpSpPr>
        <p:cxnSp>
          <p:nvCxnSpPr>
            <p:cNvPr id="638" name="Google Shape;638;p13"/>
            <p:cNvCxnSpPr/>
            <p:nvPr/>
          </p:nvCxnSpPr>
          <p:spPr>
            <a:xfrm>
              <a:off x="12520381"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639" name="Google Shape;639;p13"/>
            <p:cNvCxnSpPr/>
            <p:nvPr/>
          </p:nvCxnSpPr>
          <p:spPr>
            <a:xfrm>
              <a:off x="3036598"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640" name="Google Shape;640;p13"/>
            <p:cNvCxnSpPr/>
            <p:nvPr/>
          </p:nvCxnSpPr>
          <p:spPr>
            <a:xfrm>
              <a:off x="7824599" y="3377681"/>
              <a:ext cx="18475" cy="1496008"/>
            </a:xfrm>
            <a:prstGeom prst="straightConnector1">
              <a:avLst/>
            </a:prstGeom>
            <a:noFill/>
            <a:ln w="28575" cap="flat" cmpd="sng">
              <a:solidFill>
                <a:srgbClr val="3A3838"/>
              </a:solidFill>
              <a:prstDash val="solid"/>
              <a:round/>
              <a:headEnd type="none" w="sm" len="sm"/>
              <a:tailEnd type="none" w="sm" len="sm"/>
            </a:ln>
          </p:spPr>
        </p:cxnSp>
        <p:sp>
          <p:nvSpPr>
            <p:cNvPr id="641" name="Google Shape;641;p13"/>
            <p:cNvSpPr/>
            <p:nvPr/>
          </p:nvSpPr>
          <p:spPr>
            <a:xfrm>
              <a:off x="6055781" y="3095385"/>
              <a:ext cx="3462048" cy="1268246"/>
            </a:xfrm>
            <a:prstGeom prst="rect">
              <a:avLst/>
            </a:prstGeom>
            <a:solidFill>
              <a:srgbClr val="01C3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 Regression Losses</a:t>
              </a:r>
              <a:endParaRPr sz="2800" b="0" i="0" u="none" strike="noStrike" cap="none">
                <a:solidFill>
                  <a:schemeClr val="lt1"/>
                </a:solidFill>
                <a:latin typeface="Open Sans"/>
                <a:ea typeface="Open Sans"/>
                <a:cs typeface="Open Sans"/>
                <a:sym typeface="Open Sans"/>
              </a:endParaRPr>
            </a:p>
          </p:txBody>
        </p:sp>
        <p:sp>
          <p:nvSpPr>
            <p:cNvPr id="642" name="Google Shape;642;p13"/>
            <p:cNvSpPr/>
            <p:nvPr/>
          </p:nvSpPr>
          <p:spPr>
            <a:xfrm>
              <a:off x="1728484" y="5267956"/>
              <a:ext cx="2948472" cy="1152951"/>
            </a:xfrm>
            <a:prstGeom prst="rect">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Mean Squared Error (MSE)</a:t>
              </a:r>
              <a:endParaRPr sz="2800" b="0" i="0" u="none" strike="noStrike" cap="none">
                <a:solidFill>
                  <a:schemeClr val="lt1"/>
                </a:solidFill>
                <a:latin typeface="Open Sans"/>
                <a:ea typeface="Open Sans"/>
                <a:cs typeface="Open Sans"/>
                <a:sym typeface="Open Sans"/>
              </a:endParaRPr>
            </a:p>
          </p:txBody>
        </p:sp>
        <p:sp>
          <p:nvSpPr>
            <p:cNvPr id="643" name="Google Shape;643;p13"/>
            <p:cNvSpPr/>
            <p:nvPr/>
          </p:nvSpPr>
          <p:spPr>
            <a:xfrm>
              <a:off x="11046145" y="5267956"/>
              <a:ext cx="2948473" cy="115295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Mean Absolute Error (MAE)</a:t>
              </a:r>
              <a:endParaRPr sz="2800" b="0" i="0" u="none" strike="noStrike" cap="none">
                <a:solidFill>
                  <a:schemeClr val="lt1"/>
                </a:solidFill>
                <a:latin typeface="Open Sans"/>
                <a:ea typeface="Open Sans"/>
                <a:cs typeface="Open Sans"/>
                <a:sym typeface="Open Sans"/>
              </a:endParaRPr>
            </a:p>
          </p:txBody>
        </p:sp>
        <p:cxnSp>
          <p:nvCxnSpPr>
            <p:cNvPr id="644" name="Google Shape;644;p13"/>
            <p:cNvCxnSpPr/>
            <p:nvPr/>
          </p:nvCxnSpPr>
          <p:spPr>
            <a:xfrm rot="10800000">
              <a:off x="3036598" y="4873689"/>
              <a:ext cx="9483792" cy="0"/>
            </a:xfrm>
            <a:prstGeom prst="straightConnector1">
              <a:avLst/>
            </a:prstGeom>
            <a:noFill/>
            <a:ln w="28575" cap="flat" cmpd="sng">
              <a:solidFill>
                <a:srgbClr val="3A3838"/>
              </a:solidFill>
              <a:prstDash val="solid"/>
              <a:round/>
              <a:headEnd type="none" w="sm" len="sm"/>
              <a:tailEnd type="none" w="sm" len="sm"/>
            </a:ln>
          </p:spPr>
        </p:cxn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cxnSp>
        <p:nvCxnSpPr>
          <p:cNvPr id="2535" name="Google Shape;2535;p130"/>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grpSp>
        <p:nvGrpSpPr>
          <p:cNvPr id="2536" name="Google Shape;2536;p130"/>
          <p:cNvGrpSpPr/>
          <p:nvPr/>
        </p:nvGrpSpPr>
        <p:grpSpPr>
          <a:xfrm>
            <a:off x="4933877" y="2903848"/>
            <a:ext cx="10424161" cy="4267917"/>
            <a:chOff x="3072484" y="3572202"/>
            <a:chExt cx="10287301" cy="4981123"/>
          </a:xfrm>
        </p:grpSpPr>
        <p:grpSp>
          <p:nvGrpSpPr>
            <p:cNvPr id="2537" name="Google Shape;2537;p130"/>
            <p:cNvGrpSpPr/>
            <p:nvPr/>
          </p:nvGrpSpPr>
          <p:grpSpPr>
            <a:xfrm>
              <a:off x="7545981" y="3572202"/>
              <a:ext cx="1194432" cy="685800"/>
              <a:chOff x="7530784" y="3794728"/>
              <a:chExt cx="1194432" cy="685800"/>
            </a:xfrm>
          </p:grpSpPr>
          <p:sp>
            <p:nvSpPr>
              <p:cNvPr id="2538" name="Google Shape;2538;p130"/>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39" name="Google Shape;2539;p130"/>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540" name="Google Shape;2540;p130"/>
            <p:cNvGrpSpPr/>
            <p:nvPr/>
          </p:nvGrpSpPr>
          <p:grpSpPr>
            <a:xfrm>
              <a:off x="3072484" y="4258003"/>
              <a:ext cx="10287301" cy="4295322"/>
              <a:chOff x="3271148" y="4914900"/>
              <a:chExt cx="10287301" cy="19922340"/>
            </a:xfrm>
          </p:grpSpPr>
          <p:sp>
            <p:nvSpPr>
              <p:cNvPr id="2541" name="Google Shape;2541;p130"/>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42" name="Google Shape;2542;p130"/>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543" name="Google Shape;2543;p130"/>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44" name="Google Shape;2544;p130"/>
              <p:cNvSpPr/>
              <p:nvPr/>
            </p:nvSpPr>
            <p:spPr>
              <a:xfrm>
                <a:off x="3271148" y="5615723"/>
                <a:ext cx="10287301" cy="19221517"/>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AddMLPModel(model,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size = 28 * 28 *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sizes = [size, size * 2, size * 2,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layer =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for i in range(len(sizes) - 1):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layer = brew.fc(model, layer, 'dense_{}'.format(i), dim_in=sizes[i], dim_out=sizes[i + 1])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layer = brew.relu(model, layer, 'relu_{}'.format(i))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softmax = brew.softmax(model, layer, 'softmax')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softmax</a:t>
                </a:r>
                <a:endParaRPr sz="2200" b="0" i="0" u="none" strike="noStrike" cap="none">
                  <a:solidFill>
                    <a:srgbClr val="262626"/>
                  </a:solidFill>
                  <a:latin typeface="Courier New"/>
                  <a:ea typeface="Courier New"/>
                  <a:cs typeface="Courier New"/>
                  <a:sym typeface="Courier New"/>
                </a:endParaRPr>
              </a:p>
            </p:txBody>
          </p:sp>
        </p:grpSp>
      </p:grpSp>
      <p:sp>
        <p:nvSpPr>
          <p:cNvPr id="2545" name="Google Shape;2545;p130"/>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546" name="Google Shape;2546;p130"/>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547" name="Google Shape;2547;p130"/>
          <p:cNvSpPr/>
          <p:nvPr/>
        </p:nvSpPr>
        <p:spPr>
          <a:xfrm>
            <a:off x="4933878" y="1246666"/>
            <a:ext cx="11059158"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When the flag USE_LENET_MODEL is false, MLP model definition is used.</a:t>
            </a:r>
            <a:endParaRPr sz="1400" b="0" i="0" u="none" strike="noStrike" cap="none">
              <a:solidFill>
                <a:srgbClr val="000000"/>
              </a:solidFill>
              <a:latin typeface="Arial"/>
              <a:ea typeface="Arial"/>
              <a:cs typeface="Arial"/>
              <a:sym typeface="Arial"/>
            </a:endParaRPr>
          </a:p>
        </p:txBody>
      </p:sp>
      <p:grpSp>
        <p:nvGrpSpPr>
          <p:cNvPr id="2548" name="Google Shape;2548;p130"/>
          <p:cNvGrpSpPr/>
          <p:nvPr/>
        </p:nvGrpSpPr>
        <p:grpSpPr>
          <a:xfrm>
            <a:off x="1160315" y="1732080"/>
            <a:ext cx="3054930" cy="4760311"/>
            <a:chOff x="1160315" y="1732080"/>
            <a:chExt cx="3054930" cy="4760311"/>
          </a:xfrm>
        </p:grpSpPr>
        <p:grpSp>
          <p:nvGrpSpPr>
            <p:cNvPr id="2549" name="Google Shape;2549;p130"/>
            <p:cNvGrpSpPr/>
            <p:nvPr/>
          </p:nvGrpSpPr>
          <p:grpSpPr>
            <a:xfrm>
              <a:off x="1160315" y="1732080"/>
              <a:ext cx="3054930" cy="3941361"/>
              <a:chOff x="893615" y="1621426"/>
              <a:chExt cx="3054930" cy="3941361"/>
            </a:xfrm>
          </p:grpSpPr>
          <p:sp>
            <p:nvSpPr>
              <p:cNvPr id="2550" name="Google Shape;2550;p130"/>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551" name="Google Shape;2551;p130"/>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552" name="Google Shape;2552;p130"/>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553" name="Google Shape;2553;p130"/>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554" name="Google Shape;2554;p130"/>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555" name="Google Shape;2555;p130"/>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556" name="Google Shape;2556;p130"/>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cxnSp>
        <p:nvCxnSpPr>
          <p:cNvPr id="2562" name="Google Shape;2562;p131"/>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563" name="Google Shape;2563;p131"/>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564" name="Google Shape;2564;p131"/>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565" name="Google Shape;2565;p131"/>
          <p:cNvSpPr/>
          <p:nvPr/>
        </p:nvSpPr>
        <p:spPr>
          <a:xfrm>
            <a:off x="4826304" y="1246666"/>
            <a:ext cx="11597040" cy="338554"/>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When the flag USE_LENET_MODEL is true, MLP model definition is used.</a:t>
            </a:r>
            <a:endParaRPr sz="1400" b="0" i="0" u="none" strike="noStrike" cap="none">
              <a:solidFill>
                <a:srgbClr val="000000"/>
              </a:solidFill>
              <a:latin typeface="Arial"/>
              <a:ea typeface="Arial"/>
              <a:cs typeface="Arial"/>
              <a:sym typeface="Arial"/>
            </a:endParaRPr>
          </a:p>
        </p:txBody>
      </p:sp>
      <p:grpSp>
        <p:nvGrpSpPr>
          <p:cNvPr id="2566" name="Google Shape;2566;p131"/>
          <p:cNvGrpSpPr/>
          <p:nvPr/>
        </p:nvGrpSpPr>
        <p:grpSpPr>
          <a:xfrm>
            <a:off x="4755956" y="1732079"/>
            <a:ext cx="10424161" cy="6926731"/>
            <a:chOff x="3072484" y="3572201"/>
            <a:chExt cx="10287301" cy="6716670"/>
          </a:xfrm>
        </p:grpSpPr>
        <p:grpSp>
          <p:nvGrpSpPr>
            <p:cNvPr id="2567" name="Google Shape;2567;p131"/>
            <p:cNvGrpSpPr/>
            <p:nvPr/>
          </p:nvGrpSpPr>
          <p:grpSpPr>
            <a:xfrm>
              <a:off x="7545980" y="3572201"/>
              <a:ext cx="1194432" cy="685800"/>
              <a:chOff x="7530783" y="3794727"/>
              <a:chExt cx="1194432" cy="685800"/>
            </a:xfrm>
          </p:grpSpPr>
          <p:sp>
            <p:nvSpPr>
              <p:cNvPr id="2568" name="Google Shape;2568;p131"/>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9" name="Google Shape;2569;p131"/>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570" name="Google Shape;2570;p131"/>
            <p:cNvGrpSpPr/>
            <p:nvPr/>
          </p:nvGrpSpPr>
          <p:grpSpPr>
            <a:xfrm>
              <a:off x="3072484" y="4258003"/>
              <a:ext cx="10287301" cy="6030868"/>
              <a:chOff x="3271148" y="4914900"/>
              <a:chExt cx="10287301" cy="27972058"/>
            </a:xfrm>
          </p:grpSpPr>
          <p:sp>
            <p:nvSpPr>
              <p:cNvPr id="2571" name="Google Shape;2571;p13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72" name="Google Shape;2572;p13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573" name="Google Shape;2573;p13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4" name="Google Shape;2574;p131"/>
              <p:cNvSpPr/>
              <p:nvPr/>
            </p:nvSpPr>
            <p:spPr>
              <a:xfrm>
                <a:off x="3271148" y="5513434"/>
                <a:ext cx="10287301" cy="2737352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AddLeNetModel(model,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conv1 = brew.conv(model, data, 'conv1', dim_in=1, dim_out=20, kernel=5)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pool1 = brew.max_pool(model, conv1, 'pool1', kernel=2, stride=2)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conv2 = brew.conv(model, pool1, 'conv2', dim_in=20, dim_out=50, kernel=5)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pool2 = brew.max_pool(model, conv2, 'pool2', kernel=2, stride=2)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fc3 = brew.fc(model, pool2, 'fc3', dim_in=50 * 4 * 4, dim_out=500)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relu3 = brew.relu(model, fc3, 'relu3')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pred = brew.fc(model, relu3, 'pred', dim_in=500, dim_out=10)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softmax = brew.softmax(model, pred, 'softmax')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softmax</a:t>
                </a:r>
                <a:endParaRPr sz="2200" b="0" i="0" u="none" strike="noStrike" cap="none">
                  <a:solidFill>
                    <a:srgbClr val="262626"/>
                  </a:solidFill>
                  <a:latin typeface="Courier New"/>
                  <a:ea typeface="Courier New"/>
                  <a:cs typeface="Courier New"/>
                  <a:sym typeface="Courier New"/>
                </a:endParaRPr>
              </a:p>
            </p:txBody>
          </p:sp>
        </p:grpSp>
      </p:grpSp>
      <p:grpSp>
        <p:nvGrpSpPr>
          <p:cNvPr id="2575" name="Google Shape;2575;p131"/>
          <p:cNvGrpSpPr/>
          <p:nvPr/>
        </p:nvGrpSpPr>
        <p:grpSpPr>
          <a:xfrm>
            <a:off x="1160315" y="1732080"/>
            <a:ext cx="3054930" cy="4760311"/>
            <a:chOff x="1160315" y="1732080"/>
            <a:chExt cx="3054930" cy="4760311"/>
          </a:xfrm>
        </p:grpSpPr>
        <p:grpSp>
          <p:nvGrpSpPr>
            <p:cNvPr id="2576" name="Google Shape;2576;p131"/>
            <p:cNvGrpSpPr/>
            <p:nvPr/>
          </p:nvGrpSpPr>
          <p:grpSpPr>
            <a:xfrm>
              <a:off x="1160315" y="1732080"/>
              <a:ext cx="3054930" cy="3941361"/>
              <a:chOff x="893615" y="1621426"/>
              <a:chExt cx="3054930" cy="3941361"/>
            </a:xfrm>
          </p:grpSpPr>
          <p:sp>
            <p:nvSpPr>
              <p:cNvPr id="2577" name="Google Shape;2577;p131"/>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578" name="Google Shape;2578;p131"/>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579" name="Google Shape;2579;p131"/>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580" name="Google Shape;2580;p131"/>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581" name="Google Shape;2581;p131"/>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582" name="Google Shape;2582;p131"/>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583" name="Google Shape;2583;p131"/>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cxnSp>
        <p:nvCxnSpPr>
          <p:cNvPr id="2589" name="Google Shape;2589;p132"/>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590" name="Google Shape;2590;p132"/>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591" name="Google Shape;2591;p132"/>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592" name="Google Shape;2592;p132"/>
          <p:cNvSpPr/>
          <p:nvPr/>
        </p:nvSpPr>
        <p:spPr>
          <a:xfrm>
            <a:off x="4826304" y="1224248"/>
            <a:ext cx="10808143" cy="101566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AddModel function allows you to switch easily from MLP to LeNet model. Change USE_LENET_MODEL at the very top of the notebook and rerun the whole code.</a:t>
            </a:r>
            <a:endParaRPr sz="1400" b="0" i="0" u="none" strike="noStrike" cap="none">
              <a:solidFill>
                <a:srgbClr val="000000"/>
              </a:solidFill>
              <a:latin typeface="Arial"/>
              <a:ea typeface="Arial"/>
              <a:cs typeface="Arial"/>
              <a:sym typeface="Arial"/>
            </a:endParaRPr>
          </a:p>
        </p:txBody>
      </p:sp>
      <p:grpSp>
        <p:nvGrpSpPr>
          <p:cNvPr id="2593" name="Google Shape;2593;p132"/>
          <p:cNvGrpSpPr/>
          <p:nvPr/>
        </p:nvGrpSpPr>
        <p:grpSpPr>
          <a:xfrm>
            <a:off x="4826304" y="2979645"/>
            <a:ext cx="10424161" cy="2847701"/>
            <a:chOff x="3072484" y="3572201"/>
            <a:chExt cx="10287301" cy="3101032"/>
          </a:xfrm>
        </p:grpSpPr>
        <p:grpSp>
          <p:nvGrpSpPr>
            <p:cNvPr id="2594" name="Google Shape;2594;p132"/>
            <p:cNvGrpSpPr/>
            <p:nvPr/>
          </p:nvGrpSpPr>
          <p:grpSpPr>
            <a:xfrm>
              <a:off x="7545980" y="3572201"/>
              <a:ext cx="1194432" cy="685800"/>
              <a:chOff x="7530783" y="3794727"/>
              <a:chExt cx="1194432" cy="685800"/>
            </a:xfrm>
          </p:grpSpPr>
          <p:sp>
            <p:nvSpPr>
              <p:cNvPr id="2595" name="Google Shape;2595;p132"/>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6" name="Google Shape;2596;p132"/>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597" name="Google Shape;2597;p132"/>
            <p:cNvGrpSpPr/>
            <p:nvPr/>
          </p:nvGrpSpPr>
          <p:grpSpPr>
            <a:xfrm>
              <a:off x="3072484" y="4258003"/>
              <a:ext cx="10287301" cy="2415230"/>
              <a:chOff x="3271148" y="4914900"/>
              <a:chExt cx="10287301" cy="11202194"/>
            </a:xfrm>
          </p:grpSpPr>
          <p:sp>
            <p:nvSpPr>
              <p:cNvPr id="2598" name="Google Shape;2598;p132"/>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599" name="Google Shape;2599;p132"/>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600" name="Google Shape;2600;p132"/>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01" name="Google Shape;2601;p132"/>
              <p:cNvSpPr/>
              <p:nvPr/>
            </p:nvSpPr>
            <p:spPr>
              <a:xfrm>
                <a:off x="3271148" y="5513440"/>
                <a:ext cx="10287301" cy="1060365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AddModel(model,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if USE_LENET_MODEL: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AddLeNetModel(model,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else: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AddMLPModel(model, data)</a:t>
                </a:r>
                <a:endParaRPr sz="2200" b="0" i="0" u="none" strike="noStrike" cap="none">
                  <a:solidFill>
                    <a:srgbClr val="262626"/>
                  </a:solidFill>
                  <a:latin typeface="Courier New"/>
                  <a:ea typeface="Courier New"/>
                  <a:cs typeface="Courier New"/>
                  <a:sym typeface="Courier New"/>
                </a:endParaRPr>
              </a:p>
            </p:txBody>
          </p:sp>
        </p:grpSp>
      </p:grpSp>
      <p:grpSp>
        <p:nvGrpSpPr>
          <p:cNvPr id="2602" name="Google Shape;2602;p132"/>
          <p:cNvGrpSpPr/>
          <p:nvPr/>
        </p:nvGrpSpPr>
        <p:grpSpPr>
          <a:xfrm>
            <a:off x="1160315" y="1732080"/>
            <a:ext cx="3054930" cy="4760311"/>
            <a:chOff x="1160315" y="1732080"/>
            <a:chExt cx="3054930" cy="4760311"/>
          </a:xfrm>
        </p:grpSpPr>
        <p:grpSp>
          <p:nvGrpSpPr>
            <p:cNvPr id="2603" name="Google Shape;2603;p132"/>
            <p:cNvGrpSpPr/>
            <p:nvPr/>
          </p:nvGrpSpPr>
          <p:grpSpPr>
            <a:xfrm>
              <a:off x="1160315" y="1732080"/>
              <a:ext cx="3054930" cy="3941361"/>
              <a:chOff x="893615" y="1621426"/>
              <a:chExt cx="3054930" cy="3941361"/>
            </a:xfrm>
          </p:grpSpPr>
          <p:sp>
            <p:nvSpPr>
              <p:cNvPr id="2604" name="Google Shape;2604;p132"/>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605" name="Google Shape;2605;p132"/>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606" name="Google Shape;2606;p132"/>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607" name="Google Shape;2607;p132"/>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608" name="Google Shape;2608;p132"/>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609" name="Google Shape;2609;p132"/>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610" name="Google Shape;2610;p132"/>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615"/>
        <p:cNvGrpSpPr/>
        <p:nvPr/>
      </p:nvGrpSpPr>
      <p:grpSpPr>
        <a:xfrm>
          <a:off x="0" y="0"/>
          <a:ext cx="0" cy="0"/>
          <a:chOff x="0" y="0"/>
          <a:chExt cx="0" cy="0"/>
        </a:xfrm>
      </p:grpSpPr>
      <p:cxnSp>
        <p:nvCxnSpPr>
          <p:cNvPr id="2616" name="Google Shape;2616;p134"/>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617" name="Google Shape;2617;p134"/>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618" name="Google Shape;2618;p134"/>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619" name="Google Shape;2619;p134"/>
          <p:cNvSpPr/>
          <p:nvPr/>
        </p:nvSpPr>
        <p:spPr>
          <a:xfrm>
            <a:off x="4826304" y="1224248"/>
            <a:ext cx="10808143" cy="101566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AddAccuracy function acts as an accuracy operator to the model.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It uses the softmax scores and the input training labels.</a:t>
            </a:r>
            <a:endParaRPr sz="1400" b="0" i="0" u="none" strike="noStrike" cap="none">
              <a:solidFill>
                <a:srgbClr val="000000"/>
              </a:solidFill>
              <a:latin typeface="Arial"/>
              <a:ea typeface="Arial"/>
              <a:cs typeface="Arial"/>
              <a:sym typeface="Arial"/>
            </a:endParaRPr>
          </a:p>
        </p:txBody>
      </p:sp>
      <p:grpSp>
        <p:nvGrpSpPr>
          <p:cNvPr id="2620" name="Google Shape;2620;p134"/>
          <p:cNvGrpSpPr/>
          <p:nvPr/>
        </p:nvGrpSpPr>
        <p:grpSpPr>
          <a:xfrm>
            <a:off x="4826304" y="2979646"/>
            <a:ext cx="10424161" cy="2693796"/>
            <a:chOff x="3072484" y="3572201"/>
            <a:chExt cx="10287301" cy="2933436"/>
          </a:xfrm>
        </p:grpSpPr>
        <p:grpSp>
          <p:nvGrpSpPr>
            <p:cNvPr id="2621" name="Google Shape;2621;p134"/>
            <p:cNvGrpSpPr/>
            <p:nvPr/>
          </p:nvGrpSpPr>
          <p:grpSpPr>
            <a:xfrm>
              <a:off x="7545980" y="3572201"/>
              <a:ext cx="1194432" cy="685800"/>
              <a:chOff x="7530783" y="3794727"/>
              <a:chExt cx="1194432" cy="685800"/>
            </a:xfrm>
          </p:grpSpPr>
          <p:sp>
            <p:nvSpPr>
              <p:cNvPr id="2622" name="Google Shape;2622;p134"/>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3" name="Google Shape;2623;p134"/>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624" name="Google Shape;2624;p134"/>
            <p:cNvGrpSpPr/>
            <p:nvPr/>
          </p:nvGrpSpPr>
          <p:grpSpPr>
            <a:xfrm>
              <a:off x="3072484" y="4258003"/>
              <a:ext cx="10287301" cy="2247634"/>
              <a:chOff x="3271148" y="4914900"/>
              <a:chExt cx="10287301" cy="10424862"/>
            </a:xfrm>
          </p:grpSpPr>
          <p:sp>
            <p:nvSpPr>
              <p:cNvPr id="2625" name="Google Shape;2625;p134"/>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626" name="Google Shape;2626;p134"/>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627" name="Google Shape;2627;p134"/>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8" name="Google Shape;2628;p134"/>
              <p:cNvSpPr/>
              <p:nvPr/>
            </p:nvSpPr>
            <p:spPr>
              <a:xfrm>
                <a:off x="3271148" y="5513445"/>
                <a:ext cx="10287301" cy="9826317"/>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AddAccuracy(model, softmax, label):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accuracy = brew.accuracy(model, [softmax, label], "accuracy")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return accuracy</a:t>
                </a:r>
                <a:endParaRPr sz="2200" b="0" i="0" u="none" strike="noStrike" cap="none">
                  <a:solidFill>
                    <a:srgbClr val="262626"/>
                  </a:solidFill>
                  <a:latin typeface="Courier New"/>
                  <a:ea typeface="Courier New"/>
                  <a:cs typeface="Courier New"/>
                  <a:sym typeface="Courier New"/>
                </a:endParaRPr>
              </a:p>
            </p:txBody>
          </p:sp>
        </p:grpSp>
      </p:grpSp>
      <p:grpSp>
        <p:nvGrpSpPr>
          <p:cNvPr id="2629" name="Google Shape;2629;p134"/>
          <p:cNvGrpSpPr/>
          <p:nvPr/>
        </p:nvGrpSpPr>
        <p:grpSpPr>
          <a:xfrm>
            <a:off x="1160315" y="1732080"/>
            <a:ext cx="3054930" cy="4760311"/>
            <a:chOff x="1160315" y="1732080"/>
            <a:chExt cx="3054930" cy="4760311"/>
          </a:xfrm>
        </p:grpSpPr>
        <p:grpSp>
          <p:nvGrpSpPr>
            <p:cNvPr id="2630" name="Google Shape;2630;p134"/>
            <p:cNvGrpSpPr/>
            <p:nvPr/>
          </p:nvGrpSpPr>
          <p:grpSpPr>
            <a:xfrm>
              <a:off x="1160315" y="1732080"/>
              <a:ext cx="3054930" cy="3941361"/>
              <a:chOff x="893615" y="1621426"/>
              <a:chExt cx="3054930" cy="3941361"/>
            </a:xfrm>
          </p:grpSpPr>
          <p:sp>
            <p:nvSpPr>
              <p:cNvPr id="2631" name="Google Shape;2631;p134"/>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632" name="Google Shape;2632;p134"/>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633" name="Google Shape;2633;p134"/>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634" name="Google Shape;2634;p134"/>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635" name="Google Shape;2635;p134"/>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636" name="Google Shape;2636;p134"/>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637" name="Google Shape;2637;p134"/>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cxnSp>
        <p:nvCxnSpPr>
          <p:cNvPr id="2643" name="Google Shape;2643;p135"/>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644" name="Google Shape;2644;p135"/>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645" name="Google Shape;2645;p135"/>
          <p:cNvPicPr preferRelativeResize="0"/>
          <p:nvPr/>
        </p:nvPicPr>
        <p:blipFill rotWithShape="1">
          <a:blip r:embed="rId3">
            <a:alphaModFix/>
          </a:blip>
          <a:srcRect/>
          <a:stretch/>
        </p:blipFill>
        <p:spPr>
          <a:xfrm>
            <a:off x="5337890" y="735625"/>
            <a:ext cx="5510000" cy="375993"/>
          </a:xfrm>
          <a:prstGeom prst="rect">
            <a:avLst/>
          </a:prstGeom>
          <a:noFill/>
          <a:ln>
            <a:noFill/>
          </a:ln>
        </p:spPr>
      </p:pic>
      <p:sp>
        <p:nvSpPr>
          <p:cNvPr id="2646" name="Google Shape;2646;p135"/>
          <p:cNvSpPr/>
          <p:nvPr/>
        </p:nvSpPr>
        <p:spPr>
          <a:xfrm>
            <a:off x="4442279" y="1584327"/>
            <a:ext cx="10808100" cy="3387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         Add training operators.</a:t>
            </a:r>
            <a:endParaRPr sz="1400" b="0" i="0" u="none" strike="noStrike" cap="none">
              <a:solidFill>
                <a:srgbClr val="000000"/>
              </a:solidFill>
              <a:latin typeface="Arial"/>
              <a:ea typeface="Arial"/>
              <a:cs typeface="Arial"/>
              <a:sym typeface="Arial"/>
            </a:endParaRPr>
          </a:p>
        </p:txBody>
      </p:sp>
      <p:grpSp>
        <p:nvGrpSpPr>
          <p:cNvPr id="2647" name="Google Shape;2647;p135"/>
          <p:cNvGrpSpPr/>
          <p:nvPr/>
        </p:nvGrpSpPr>
        <p:grpSpPr>
          <a:xfrm>
            <a:off x="4826304" y="2979646"/>
            <a:ext cx="10424161" cy="5196166"/>
            <a:chOff x="3072484" y="3572201"/>
            <a:chExt cx="10287301" cy="5658417"/>
          </a:xfrm>
        </p:grpSpPr>
        <p:grpSp>
          <p:nvGrpSpPr>
            <p:cNvPr id="2648" name="Google Shape;2648;p135"/>
            <p:cNvGrpSpPr/>
            <p:nvPr/>
          </p:nvGrpSpPr>
          <p:grpSpPr>
            <a:xfrm>
              <a:off x="7545980" y="3572201"/>
              <a:ext cx="1194432" cy="685800"/>
              <a:chOff x="7530783" y="3794727"/>
              <a:chExt cx="1194432" cy="685800"/>
            </a:xfrm>
          </p:grpSpPr>
          <p:sp>
            <p:nvSpPr>
              <p:cNvPr id="2649" name="Google Shape;2649;p135"/>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50" name="Google Shape;2650;p135"/>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651" name="Google Shape;2651;p135"/>
            <p:cNvGrpSpPr/>
            <p:nvPr/>
          </p:nvGrpSpPr>
          <p:grpSpPr>
            <a:xfrm>
              <a:off x="3072484" y="4258003"/>
              <a:ext cx="10287301" cy="4972615"/>
              <a:chOff x="3271148" y="4914900"/>
              <a:chExt cx="10287301" cy="23063729"/>
            </a:xfrm>
          </p:grpSpPr>
          <p:sp>
            <p:nvSpPr>
              <p:cNvPr id="2652" name="Google Shape;2652;p135"/>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653" name="Google Shape;2653;p135"/>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654" name="Google Shape;2654;p135"/>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55" name="Google Shape;2655;p135"/>
              <p:cNvSpPr/>
              <p:nvPr/>
            </p:nvSpPr>
            <p:spPr>
              <a:xfrm>
                <a:off x="3271148" y="5513445"/>
                <a:ext cx="10287301" cy="2246518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AddTrainingOperators(model, softmax, label):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xent = model.LabelCrossEntropy([softmax, label], 'xent')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loss = model.AveragedLoss(xent, "loss")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AddAccuracy(model, softmax, label)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model.AddGradientOperators([loss])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optimizer.build_sgd(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base_learning_rate=0.1,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policy="step",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stepsize=1,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gamma=0.999,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t>
                </a:r>
                <a:endParaRPr sz="2200" b="0" i="0" u="none" strike="noStrike" cap="none">
                  <a:solidFill>
                    <a:srgbClr val="262626"/>
                  </a:solidFill>
                  <a:latin typeface="Courier New"/>
                  <a:ea typeface="Courier New"/>
                  <a:cs typeface="Courier New"/>
                  <a:sym typeface="Courier New"/>
                </a:endParaRPr>
              </a:p>
            </p:txBody>
          </p:sp>
        </p:grpSp>
      </p:grpSp>
      <p:grpSp>
        <p:nvGrpSpPr>
          <p:cNvPr id="2656" name="Google Shape;2656;p135"/>
          <p:cNvGrpSpPr/>
          <p:nvPr/>
        </p:nvGrpSpPr>
        <p:grpSpPr>
          <a:xfrm>
            <a:off x="1160315" y="1732080"/>
            <a:ext cx="3054930" cy="4760311"/>
            <a:chOff x="1160315" y="1732080"/>
            <a:chExt cx="3054930" cy="4760311"/>
          </a:xfrm>
        </p:grpSpPr>
        <p:grpSp>
          <p:nvGrpSpPr>
            <p:cNvPr id="2657" name="Google Shape;2657;p135"/>
            <p:cNvGrpSpPr/>
            <p:nvPr/>
          </p:nvGrpSpPr>
          <p:grpSpPr>
            <a:xfrm>
              <a:off x="1160315" y="1732080"/>
              <a:ext cx="3054930" cy="3941361"/>
              <a:chOff x="893615" y="1621426"/>
              <a:chExt cx="3054930" cy="3941361"/>
            </a:xfrm>
          </p:grpSpPr>
          <p:sp>
            <p:nvSpPr>
              <p:cNvPr id="2658" name="Google Shape;2658;p135"/>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659" name="Google Shape;2659;p135"/>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660" name="Google Shape;2660;p135"/>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661" name="Google Shape;2661;p135"/>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662" name="Google Shape;2662;p135"/>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663" name="Google Shape;2663;p135"/>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664" name="Google Shape;2664;p135"/>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cxnSp>
        <p:nvCxnSpPr>
          <p:cNvPr id="2670" name="Google Shape;2670;p136"/>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671" name="Google Shape;2671;p136"/>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Constructing the Model</a:t>
            </a:r>
            <a:endParaRPr/>
          </a:p>
        </p:txBody>
      </p:sp>
      <p:pic>
        <p:nvPicPr>
          <p:cNvPr id="2672" name="Google Shape;2672;p136"/>
          <p:cNvPicPr preferRelativeResize="0"/>
          <p:nvPr/>
        </p:nvPicPr>
        <p:blipFill rotWithShape="1">
          <a:blip r:embed="rId3">
            <a:alphaModFix/>
          </a:blip>
          <a:srcRect/>
          <a:stretch/>
        </p:blipFill>
        <p:spPr>
          <a:xfrm>
            <a:off x="4803399" y="694800"/>
            <a:ext cx="7182950" cy="413575"/>
          </a:xfrm>
          <a:prstGeom prst="rect">
            <a:avLst/>
          </a:prstGeom>
          <a:noFill/>
          <a:ln>
            <a:noFill/>
          </a:ln>
        </p:spPr>
      </p:pic>
      <p:sp>
        <p:nvSpPr>
          <p:cNvPr id="2673" name="Google Shape;2673;p136"/>
          <p:cNvSpPr/>
          <p:nvPr/>
        </p:nvSpPr>
        <p:spPr>
          <a:xfrm>
            <a:off x="4627629" y="1736727"/>
            <a:ext cx="10808100" cy="3387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Add bookkeeping operators.</a:t>
            </a:r>
            <a:endParaRPr sz="1400" b="0" i="0" u="none" strike="noStrike" cap="none">
              <a:solidFill>
                <a:srgbClr val="000000"/>
              </a:solidFill>
              <a:latin typeface="Arial"/>
              <a:ea typeface="Arial"/>
              <a:cs typeface="Arial"/>
              <a:sym typeface="Arial"/>
            </a:endParaRPr>
          </a:p>
        </p:txBody>
      </p:sp>
      <p:grpSp>
        <p:nvGrpSpPr>
          <p:cNvPr id="2674" name="Google Shape;2674;p136"/>
          <p:cNvGrpSpPr/>
          <p:nvPr/>
        </p:nvGrpSpPr>
        <p:grpSpPr>
          <a:xfrm>
            <a:off x="4826304" y="2979646"/>
            <a:ext cx="10424161" cy="3815601"/>
            <a:chOff x="3072484" y="3572201"/>
            <a:chExt cx="10287301" cy="4155037"/>
          </a:xfrm>
        </p:grpSpPr>
        <p:grpSp>
          <p:nvGrpSpPr>
            <p:cNvPr id="2675" name="Google Shape;2675;p136"/>
            <p:cNvGrpSpPr/>
            <p:nvPr/>
          </p:nvGrpSpPr>
          <p:grpSpPr>
            <a:xfrm>
              <a:off x="7545980" y="3572201"/>
              <a:ext cx="1194432" cy="685800"/>
              <a:chOff x="7530783" y="3794727"/>
              <a:chExt cx="1194432" cy="685800"/>
            </a:xfrm>
          </p:grpSpPr>
          <p:sp>
            <p:nvSpPr>
              <p:cNvPr id="2676" name="Google Shape;2676;p136"/>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7" name="Google Shape;2677;p136"/>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678" name="Google Shape;2678;p136"/>
            <p:cNvGrpSpPr/>
            <p:nvPr/>
          </p:nvGrpSpPr>
          <p:grpSpPr>
            <a:xfrm>
              <a:off x="3072484" y="4258003"/>
              <a:ext cx="10287301" cy="3469235"/>
              <a:chOff x="3271148" y="4914900"/>
              <a:chExt cx="10287301" cy="16090828"/>
            </a:xfrm>
          </p:grpSpPr>
          <p:sp>
            <p:nvSpPr>
              <p:cNvPr id="2679" name="Google Shape;2679;p13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680" name="Google Shape;2680;p136"/>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681" name="Google Shape;2681;p136"/>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2" name="Google Shape;2682;p136"/>
              <p:cNvSpPr/>
              <p:nvPr/>
            </p:nvSpPr>
            <p:spPr>
              <a:xfrm>
                <a:off x="3271148" y="5513450"/>
                <a:ext cx="10287301" cy="1549227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def AddBookkeepingOperators(model):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model.Print('accuracy', [], to_file=1)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model.Print('loss', [], to_file=1)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for param in model.params: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model.Summarize(param, [], to_file=1)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model.Summarize(model.param_to_grad[param], [], to_file=1)</a:t>
                </a:r>
                <a:endParaRPr sz="2200" b="0" i="0" u="none" strike="noStrike" cap="none">
                  <a:solidFill>
                    <a:srgbClr val="262626"/>
                  </a:solidFill>
                  <a:latin typeface="Courier New"/>
                  <a:ea typeface="Courier New"/>
                  <a:cs typeface="Courier New"/>
                  <a:sym typeface="Courier New"/>
                </a:endParaRPr>
              </a:p>
            </p:txBody>
          </p:sp>
        </p:grpSp>
      </p:grpSp>
      <p:grpSp>
        <p:nvGrpSpPr>
          <p:cNvPr id="2683" name="Google Shape;2683;p136"/>
          <p:cNvGrpSpPr/>
          <p:nvPr/>
        </p:nvGrpSpPr>
        <p:grpSpPr>
          <a:xfrm>
            <a:off x="1160315" y="1732080"/>
            <a:ext cx="3054930" cy="4760311"/>
            <a:chOff x="1160315" y="1732080"/>
            <a:chExt cx="3054930" cy="4760311"/>
          </a:xfrm>
        </p:grpSpPr>
        <p:grpSp>
          <p:nvGrpSpPr>
            <p:cNvPr id="2684" name="Google Shape;2684;p136"/>
            <p:cNvGrpSpPr/>
            <p:nvPr/>
          </p:nvGrpSpPr>
          <p:grpSpPr>
            <a:xfrm>
              <a:off x="1160315" y="1732080"/>
              <a:ext cx="3054930" cy="3941361"/>
              <a:chOff x="893615" y="1621426"/>
              <a:chExt cx="3054930" cy="3941361"/>
            </a:xfrm>
          </p:grpSpPr>
          <p:sp>
            <p:nvSpPr>
              <p:cNvPr id="2685" name="Google Shape;2685;p136"/>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686" name="Google Shape;2686;p136"/>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687" name="Google Shape;2687;p136"/>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688" name="Google Shape;2688;p136"/>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689" name="Google Shape;2689;p136"/>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690" name="Google Shape;2690;p136"/>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691" name="Google Shape;2691;p136"/>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cxnSp>
        <p:nvCxnSpPr>
          <p:cNvPr id="2697" name="Google Shape;2697;p137"/>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698" name="Google Shape;2698;p137"/>
          <p:cNvSpPr txBox="1">
            <a:spLocks noGrp="1"/>
          </p:cNvSpPr>
          <p:nvPr>
            <p:ph type="title"/>
          </p:nvPr>
        </p:nvSpPr>
        <p:spPr>
          <a:xfrm>
            <a:off x="0" y="167316"/>
            <a:ext cx="16257900" cy="1145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Training the Model</a:t>
            </a:r>
            <a:endParaRPr/>
          </a:p>
          <a:p>
            <a:pPr marL="0" lvl="0" indent="0" algn="ctr" rtl="0">
              <a:lnSpc>
                <a:spcPct val="90000"/>
              </a:lnSpc>
              <a:spcBef>
                <a:spcPts val="0"/>
              </a:spcBef>
              <a:spcAft>
                <a:spcPts val="0"/>
              </a:spcAft>
              <a:buSzPts val="800"/>
              <a:buNone/>
            </a:pPr>
            <a:endParaRPr/>
          </a:p>
        </p:txBody>
      </p:sp>
      <p:pic>
        <p:nvPicPr>
          <p:cNvPr id="2699" name="Google Shape;2699;p137"/>
          <p:cNvPicPr preferRelativeResize="0"/>
          <p:nvPr/>
        </p:nvPicPr>
        <p:blipFill rotWithShape="1">
          <a:blip r:embed="rId3">
            <a:alphaModFix/>
          </a:blip>
          <a:srcRect/>
          <a:stretch/>
        </p:blipFill>
        <p:spPr>
          <a:xfrm>
            <a:off x="5337890" y="735625"/>
            <a:ext cx="5510000" cy="375993"/>
          </a:xfrm>
          <a:prstGeom prst="rect">
            <a:avLst/>
          </a:prstGeom>
          <a:noFill/>
          <a:ln>
            <a:noFill/>
          </a:ln>
        </p:spPr>
      </p:pic>
      <p:grpSp>
        <p:nvGrpSpPr>
          <p:cNvPr id="2700" name="Google Shape;2700;p137"/>
          <p:cNvGrpSpPr/>
          <p:nvPr/>
        </p:nvGrpSpPr>
        <p:grpSpPr>
          <a:xfrm>
            <a:off x="4826304" y="2281645"/>
            <a:ext cx="10424161" cy="5141132"/>
            <a:chOff x="3072484" y="3572201"/>
            <a:chExt cx="10287301" cy="3831177"/>
          </a:xfrm>
        </p:grpSpPr>
        <p:grpSp>
          <p:nvGrpSpPr>
            <p:cNvPr id="2701" name="Google Shape;2701;p137"/>
            <p:cNvGrpSpPr/>
            <p:nvPr/>
          </p:nvGrpSpPr>
          <p:grpSpPr>
            <a:xfrm>
              <a:off x="7545980" y="3572201"/>
              <a:ext cx="1194432" cy="685800"/>
              <a:chOff x="7530783" y="3794727"/>
              <a:chExt cx="1194432" cy="685800"/>
            </a:xfrm>
          </p:grpSpPr>
          <p:sp>
            <p:nvSpPr>
              <p:cNvPr id="2702" name="Google Shape;2702;p137"/>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03" name="Google Shape;2703;p137"/>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704" name="Google Shape;2704;p137"/>
            <p:cNvGrpSpPr/>
            <p:nvPr/>
          </p:nvGrpSpPr>
          <p:grpSpPr>
            <a:xfrm>
              <a:off x="3072484" y="4258003"/>
              <a:ext cx="10287301" cy="3145375"/>
              <a:chOff x="3271148" y="4914900"/>
              <a:chExt cx="10287301" cy="14588716"/>
            </a:xfrm>
          </p:grpSpPr>
          <p:sp>
            <p:nvSpPr>
              <p:cNvPr id="2705" name="Google Shape;2705;p13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06" name="Google Shape;2706;p137"/>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707" name="Google Shape;2707;p137"/>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08" name="Google Shape;2708;p137"/>
              <p:cNvSpPr/>
              <p:nvPr/>
            </p:nvSpPr>
            <p:spPr>
              <a:xfrm>
                <a:off x="3271148" y="5513449"/>
                <a:ext cx="10287301" cy="1399016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arg_scope = {"order": "NCHW"}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train_model = model_helper.ModelHelper(name="mnist_train", arg_scope=arg_scope)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 label = AddInput(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train_model, batch_size=64,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db=os.path.join(data_folder, 'mnist-train-nchw-lmdb'),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db_type='lmdb')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softmax = AddModel(train_model,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AddTrainingOperators(train_model, softmax, label)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AddBookkeepingOperators(train_model)</a:t>
                </a:r>
                <a:endParaRPr sz="2200" b="0" i="0" u="none" strike="noStrike" cap="none">
                  <a:solidFill>
                    <a:srgbClr val="262626"/>
                  </a:solidFill>
                  <a:latin typeface="Courier New"/>
                  <a:ea typeface="Courier New"/>
                  <a:cs typeface="Courier New"/>
                  <a:sym typeface="Courier New"/>
                </a:endParaRPr>
              </a:p>
            </p:txBody>
          </p:sp>
        </p:grpSp>
      </p:grpSp>
      <p:grpSp>
        <p:nvGrpSpPr>
          <p:cNvPr id="2709" name="Google Shape;2709;p137"/>
          <p:cNvGrpSpPr/>
          <p:nvPr/>
        </p:nvGrpSpPr>
        <p:grpSpPr>
          <a:xfrm>
            <a:off x="1160315" y="1732080"/>
            <a:ext cx="3054930" cy="4760311"/>
            <a:chOff x="1160315" y="1732080"/>
            <a:chExt cx="3054930" cy="4760311"/>
          </a:xfrm>
        </p:grpSpPr>
        <p:grpSp>
          <p:nvGrpSpPr>
            <p:cNvPr id="2710" name="Google Shape;2710;p137"/>
            <p:cNvGrpSpPr/>
            <p:nvPr/>
          </p:nvGrpSpPr>
          <p:grpSpPr>
            <a:xfrm>
              <a:off x="1160315" y="1732080"/>
              <a:ext cx="3054930" cy="3941361"/>
              <a:chOff x="893615" y="1621426"/>
              <a:chExt cx="3054930" cy="3941361"/>
            </a:xfrm>
          </p:grpSpPr>
          <p:sp>
            <p:nvSpPr>
              <p:cNvPr id="2711" name="Google Shape;2711;p137"/>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712" name="Google Shape;2712;p137"/>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713" name="Google Shape;2713;p137"/>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714" name="Google Shape;2714;p137"/>
              <p:cNvSpPr/>
              <p:nvPr/>
            </p:nvSpPr>
            <p:spPr>
              <a:xfrm>
                <a:off x="893616" y="4078791"/>
                <a:ext cx="3054927" cy="665045"/>
              </a:xfrm>
              <a:prstGeom prst="roundRect">
                <a:avLst>
                  <a:gd name="adj" fmla="val 16667"/>
                </a:avLst>
              </a:prstGeom>
              <a:solidFill>
                <a:srgbClr val="F7CAAC"/>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715" name="Google Shape;2715;p137"/>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716" name="Google Shape;2716;p137"/>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717" name="Google Shape;2717;p137"/>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cxnSp>
        <p:nvCxnSpPr>
          <p:cNvPr id="2723" name="Google Shape;2723;p138"/>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724" name="Google Shape;2724;p138"/>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Testing the Model</a:t>
            </a:r>
            <a:endParaRPr/>
          </a:p>
        </p:txBody>
      </p:sp>
      <p:pic>
        <p:nvPicPr>
          <p:cNvPr id="2725" name="Google Shape;2725;p138"/>
          <p:cNvPicPr preferRelativeResize="0"/>
          <p:nvPr/>
        </p:nvPicPr>
        <p:blipFill rotWithShape="1">
          <a:blip r:embed="rId3">
            <a:alphaModFix/>
          </a:blip>
          <a:srcRect/>
          <a:stretch/>
        </p:blipFill>
        <p:spPr>
          <a:xfrm>
            <a:off x="5337890" y="735625"/>
            <a:ext cx="5510000" cy="375993"/>
          </a:xfrm>
          <a:prstGeom prst="rect">
            <a:avLst/>
          </a:prstGeom>
          <a:noFill/>
          <a:ln>
            <a:noFill/>
          </a:ln>
        </p:spPr>
      </p:pic>
      <p:grpSp>
        <p:nvGrpSpPr>
          <p:cNvPr id="2726" name="Google Shape;2726;p138"/>
          <p:cNvGrpSpPr/>
          <p:nvPr/>
        </p:nvGrpSpPr>
        <p:grpSpPr>
          <a:xfrm>
            <a:off x="4826304" y="2281645"/>
            <a:ext cx="10424161" cy="4728756"/>
            <a:chOff x="3072484" y="3572201"/>
            <a:chExt cx="10287301" cy="3523874"/>
          </a:xfrm>
        </p:grpSpPr>
        <p:grpSp>
          <p:nvGrpSpPr>
            <p:cNvPr id="2727" name="Google Shape;2727;p138"/>
            <p:cNvGrpSpPr/>
            <p:nvPr/>
          </p:nvGrpSpPr>
          <p:grpSpPr>
            <a:xfrm>
              <a:off x="7545980" y="3572201"/>
              <a:ext cx="1194432" cy="685800"/>
              <a:chOff x="7530783" y="3794727"/>
              <a:chExt cx="1194432" cy="685800"/>
            </a:xfrm>
          </p:grpSpPr>
          <p:sp>
            <p:nvSpPr>
              <p:cNvPr id="2728" name="Google Shape;2728;p138"/>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29" name="Google Shape;2729;p138"/>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730" name="Google Shape;2730;p138"/>
            <p:cNvGrpSpPr/>
            <p:nvPr/>
          </p:nvGrpSpPr>
          <p:grpSpPr>
            <a:xfrm>
              <a:off x="3072484" y="4258003"/>
              <a:ext cx="10287301" cy="2838072"/>
              <a:chOff x="3271148" y="4914900"/>
              <a:chExt cx="10287301" cy="13163399"/>
            </a:xfrm>
          </p:grpSpPr>
          <p:sp>
            <p:nvSpPr>
              <p:cNvPr id="2731" name="Google Shape;2731;p138"/>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32" name="Google Shape;2732;p138"/>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733" name="Google Shape;2733;p138"/>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34" name="Google Shape;2734;p138"/>
              <p:cNvSpPr/>
              <p:nvPr/>
            </p:nvSpPr>
            <p:spPr>
              <a:xfrm>
                <a:off x="3271148" y="5513454"/>
                <a:ext cx="10287301" cy="1256484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test_model = model_helper.ModelHelper(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name="mnist_test", arg_scope=arg_scope, init_params=False)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 label = AddInput(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test_model, batch_size=100,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db=os.path.join(data_folder, 'mnist-test-nchw-lmdb'),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db_type='lmdb')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softmax = AddModel(test_model, data)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AddAccuracy(test_model, softmax, label)</a:t>
                </a:r>
                <a:endParaRPr sz="2200" b="0" i="0" u="none" strike="noStrike" cap="none">
                  <a:solidFill>
                    <a:srgbClr val="262626"/>
                  </a:solidFill>
                  <a:latin typeface="Courier New"/>
                  <a:ea typeface="Courier New"/>
                  <a:cs typeface="Courier New"/>
                  <a:sym typeface="Courier New"/>
                </a:endParaRPr>
              </a:p>
            </p:txBody>
          </p:sp>
        </p:grpSp>
      </p:grpSp>
      <p:grpSp>
        <p:nvGrpSpPr>
          <p:cNvPr id="2735" name="Google Shape;2735;p138"/>
          <p:cNvGrpSpPr/>
          <p:nvPr/>
        </p:nvGrpSpPr>
        <p:grpSpPr>
          <a:xfrm>
            <a:off x="1160315" y="1732080"/>
            <a:ext cx="3054930" cy="4760311"/>
            <a:chOff x="1160315" y="1732080"/>
            <a:chExt cx="3054930" cy="4760311"/>
          </a:xfrm>
        </p:grpSpPr>
        <p:grpSp>
          <p:nvGrpSpPr>
            <p:cNvPr id="2736" name="Google Shape;2736;p138"/>
            <p:cNvGrpSpPr/>
            <p:nvPr/>
          </p:nvGrpSpPr>
          <p:grpSpPr>
            <a:xfrm>
              <a:off x="1160315" y="1732080"/>
              <a:ext cx="3054930" cy="3941361"/>
              <a:chOff x="893615" y="1621426"/>
              <a:chExt cx="3054930" cy="3941361"/>
            </a:xfrm>
          </p:grpSpPr>
          <p:sp>
            <p:nvSpPr>
              <p:cNvPr id="2737" name="Google Shape;2737;p138"/>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738" name="Google Shape;2738;p138"/>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739" name="Google Shape;2739;p138"/>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740" name="Google Shape;2740;p138"/>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741" name="Google Shape;2741;p138"/>
              <p:cNvSpPr/>
              <p:nvPr/>
            </p:nvSpPr>
            <p:spPr>
              <a:xfrm>
                <a:off x="893615" y="4897742"/>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742" name="Google Shape;2742;p138"/>
            <p:cNvSpPr/>
            <p:nvPr/>
          </p:nvSpPr>
          <p:spPr>
            <a:xfrm>
              <a:off x="1160315" y="5827346"/>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743" name="Google Shape;2743;p138"/>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cxnSp>
        <p:nvCxnSpPr>
          <p:cNvPr id="2749" name="Google Shape;2749;p139"/>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750" name="Google Shape;2750;p139"/>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Deploying the Model</a:t>
            </a:r>
            <a:endParaRPr/>
          </a:p>
        </p:txBody>
      </p:sp>
      <p:pic>
        <p:nvPicPr>
          <p:cNvPr id="2751" name="Google Shape;2751;p139"/>
          <p:cNvPicPr preferRelativeResize="0"/>
          <p:nvPr/>
        </p:nvPicPr>
        <p:blipFill rotWithShape="1">
          <a:blip r:embed="rId3">
            <a:alphaModFix/>
          </a:blip>
          <a:srcRect/>
          <a:stretch/>
        </p:blipFill>
        <p:spPr>
          <a:xfrm>
            <a:off x="4759340" y="716825"/>
            <a:ext cx="6667100" cy="413592"/>
          </a:xfrm>
          <a:prstGeom prst="rect">
            <a:avLst/>
          </a:prstGeom>
          <a:noFill/>
          <a:ln>
            <a:noFill/>
          </a:ln>
        </p:spPr>
      </p:pic>
      <p:grpSp>
        <p:nvGrpSpPr>
          <p:cNvPr id="2752" name="Google Shape;2752;p139"/>
          <p:cNvGrpSpPr/>
          <p:nvPr/>
        </p:nvGrpSpPr>
        <p:grpSpPr>
          <a:xfrm>
            <a:off x="4826304" y="2281642"/>
            <a:ext cx="10424161" cy="2726753"/>
            <a:chOff x="3072484" y="3572201"/>
            <a:chExt cx="10287301" cy="2031980"/>
          </a:xfrm>
        </p:grpSpPr>
        <p:grpSp>
          <p:nvGrpSpPr>
            <p:cNvPr id="2753" name="Google Shape;2753;p139"/>
            <p:cNvGrpSpPr/>
            <p:nvPr/>
          </p:nvGrpSpPr>
          <p:grpSpPr>
            <a:xfrm>
              <a:off x="7545980" y="3572201"/>
              <a:ext cx="1194432" cy="685800"/>
              <a:chOff x="7530783" y="3794727"/>
              <a:chExt cx="1194432" cy="685800"/>
            </a:xfrm>
          </p:grpSpPr>
          <p:sp>
            <p:nvSpPr>
              <p:cNvPr id="2754" name="Google Shape;2754;p139"/>
              <p:cNvSpPr/>
              <p:nvPr/>
            </p:nvSpPr>
            <p:spPr>
              <a:xfrm>
                <a:off x="7530783" y="3794727"/>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55" name="Google Shape;2755;p139"/>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756" name="Google Shape;2756;p139"/>
            <p:cNvGrpSpPr/>
            <p:nvPr/>
          </p:nvGrpSpPr>
          <p:grpSpPr>
            <a:xfrm>
              <a:off x="3072484" y="4258003"/>
              <a:ext cx="10287301" cy="1346178"/>
              <a:chOff x="3271148" y="4914900"/>
              <a:chExt cx="10287301" cy="6243773"/>
            </a:xfrm>
          </p:grpSpPr>
          <p:sp>
            <p:nvSpPr>
              <p:cNvPr id="2757" name="Google Shape;2757;p139"/>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58" name="Google Shape;2758;p139"/>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759" name="Google Shape;2759;p139"/>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0" name="Google Shape;2760;p139"/>
              <p:cNvSpPr/>
              <p:nvPr/>
            </p:nvSpPr>
            <p:spPr>
              <a:xfrm>
                <a:off x="3271148" y="5513458"/>
                <a:ext cx="10287301" cy="564521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deploy_model = model_helper.ModelHelper(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name="mnist_deploy", arg_scope=arg_scope, init_params=False)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AddModel(deploy_model, "data")</a:t>
                </a:r>
                <a:endParaRPr sz="2200" b="0" i="0" u="none" strike="noStrike" cap="none">
                  <a:solidFill>
                    <a:srgbClr val="262626"/>
                  </a:solidFill>
                  <a:latin typeface="Courier New"/>
                  <a:ea typeface="Courier New"/>
                  <a:cs typeface="Courier New"/>
                  <a:sym typeface="Courier New"/>
                </a:endParaRPr>
              </a:p>
            </p:txBody>
          </p:sp>
        </p:grpSp>
      </p:grpSp>
      <p:grpSp>
        <p:nvGrpSpPr>
          <p:cNvPr id="2761" name="Google Shape;2761;p139"/>
          <p:cNvGrpSpPr/>
          <p:nvPr/>
        </p:nvGrpSpPr>
        <p:grpSpPr>
          <a:xfrm>
            <a:off x="1160315" y="1732080"/>
            <a:ext cx="3054930" cy="4760311"/>
            <a:chOff x="1160315" y="1732080"/>
            <a:chExt cx="3054930" cy="4760311"/>
          </a:xfrm>
        </p:grpSpPr>
        <p:grpSp>
          <p:nvGrpSpPr>
            <p:cNvPr id="2762" name="Google Shape;2762;p139"/>
            <p:cNvGrpSpPr/>
            <p:nvPr/>
          </p:nvGrpSpPr>
          <p:grpSpPr>
            <a:xfrm>
              <a:off x="1160315" y="1732080"/>
              <a:ext cx="3054930" cy="3941361"/>
              <a:chOff x="893615" y="1621426"/>
              <a:chExt cx="3054930" cy="3941361"/>
            </a:xfrm>
          </p:grpSpPr>
          <p:sp>
            <p:nvSpPr>
              <p:cNvPr id="2763" name="Google Shape;2763;p139"/>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764" name="Google Shape;2764;p139"/>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765" name="Google Shape;2765;p139"/>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766" name="Google Shape;2766;p139"/>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767" name="Google Shape;2767;p139"/>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768" name="Google Shape;2768;p139"/>
            <p:cNvSpPr/>
            <p:nvPr/>
          </p:nvSpPr>
          <p:spPr>
            <a:xfrm>
              <a:off x="1160315" y="5827346"/>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769" name="Google Shape;2769;p139"/>
          <p:cNvSpPr/>
          <p:nvPr/>
        </p:nvSpPr>
        <p:spPr>
          <a:xfrm>
            <a:off x="1160318" y="6768640"/>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grpSp>
        <p:nvGrpSpPr>
          <p:cNvPr id="2775" name="Google Shape;2775;p140"/>
          <p:cNvGrpSpPr/>
          <p:nvPr/>
        </p:nvGrpSpPr>
        <p:grpSpPr>
          <a:xfrm>
            <a:off x="1160315" y="1732080"/>
            <a:ext cx="3054930" cy="4760311"/>
            <a:chOff x="1160315" y="1732080"/>
            <a:chExt cx="3054930" cy="4760311"/>
          </a:xfrm>
        </p:grpSpPr>
        <p:grpSp>
          <p:nvGrpSpPr>
            <p:cNvPr id="2776" name="Google Shape;2776;p140"/>
            <p:cNvGrpSpPr/>
            <p:nvPr/>
          </p:nvGrpSpPr>
          <p:grpSpPr>
            <a:xfrm>
              <a:off x="1160315" y="1732080"/>
              <a:ext cx="3054930" cy="3941361"/>
              <a:chOff x="893615" y="1621426"/>
              <a:chExt cx="3054930" cy="3941361"/>
            </a:xfrm>
          </p:grpSpPr>
          <p:sp>
            <p:nvSpPr>
              <p:cNvPr id="2777" name="Google Shape;2777;p140"/>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778" name="Google Shape;2778;p140"/>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779" name="Google Shape;2779;p140"/>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780" name="Google Shape;2780;p140"/>
              <p:cNvSpPr/>
              <p:nvPr/>
            </p:nvSpPr>
            <p:spPr>
              <a:xfrm>
                <a:off x="893616" y="4078791"/>
                <a:ext cx="3054927" cy="665045"/>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781" name="Google Shape;2781;p140"/>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782" name="Google Shape;2782;p140"/>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783" name="Google Shape;2783;p140"/>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Running the Training</a:t>
            </a:r>
            <a:endParaRPr/>
          </a:p>
        </p:txBody>
      </p:sp>
      <p:pic>
        <p:nvPicPr>
          <p:cNvPr id="2784" name="Google Shape;2784;p140"/>
          <p:cNvPicPr preferRelativeResize="0"/>
          <p:nvPr/>
        </p:nvPicPr>
        <p:blipFill rotWithShape="1">
          <a:blip r:embed="rId3">
            <a:alphaModFix/>
          </a:blip>
          <a:srcRect/>
          <a:stretch/>
        </p:blipFill>
        <p:spPr>
          <a:xfrm>
            <a:off x="4759340" y="716825"/>
            <a:ext cx="6667100" cy="413592"/>
          </a:xfrm>
          <a:prstGeom prst="rect">
            <a:avLst/>
          </a:prstGeom>
          <a:noFill/>
          <a:ln>
            <a:noFill/>
          </a:ln>
        </p:spPr>
      </p:pic>
      <p:grpSp>
        <p:nvGrpSpPr>
          <p:cNvPr id="2785" name="Google Shape;2785;p140"/>
          <p:cNvGrpSpPr/>
          <p:nvPr/>
        </p:nvGrpSpPr>
        <p:grpSpPr>
          <a:xfrm>
            <a:off x="4896729" y="997762"/>
            <a:ext cx="10424161" cy="5770878"/>
            <a:chOff x="2979326" y="3419223"/>
            <a:chExt cx="10287301" cy="4023892"/>
          </a:xfrm>
        </p:grpSpPr>
        <p:grpSp>
          <p:nvGrpSpPr>
            <p:cNvPr id="2786" name="Google Shape;2786;p140"/>
            <p:cNvGrpSpPr/>
            <p:nvPr/>
          </p:nvGrpSpPr>
          <p:grpSpPr>
            <a:xfrm>
              <a:off x="7473744" y="3419223"/>
              <a:ext cx="1194432" cy="537328"/>
              <a:chOff x="7458547" y="3641749"/>
              <a:chExt cx="1194432" cy="537328"/>
            </a:xfrm>
          </p:grpSpPr>
          <p:sp>
            <p:nvSpPr>
              <p:cNvPr id="2787" name="Google Shape;2787;p140"/>
              <p:cNvSpPr/>
              <p:nvPr/>
            </p:nvSpPr>
            <p:spPr>
              <a:xfrm>
                <a:off x="7458547" y="3641749"/>
                <a:ext cx="1194432" cy="53732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88" name="Google Shape;2788;p140"/>
              <p:cNvSpPr/>
              <p:nvPr/>
            </p:nvSpPr>
            <p:spPr>
              <a:xfrm>
                <a:off x="7540094" y="3715585"/>
                <a:ext cx="1031338" cy="410291"/>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789" name="Google Shape;2789;p140"/>
            <p:cNvGrpSpPr/>
            <p:nvPr/>
          </p:nvGrpSpPr>
          <p:grpSpPr>
            <a:xfrm>
              <a:off x="2979326" y="3935102"/>
              <a:ext cx="10287301" cy="3508013"/>
              <a:chOff x="3177990" y="3417234"/>
              <a:chExt cx="10287301" cy="16270679"/>
            </a:xfrm>
          </p:grpSpPr>
          <p:sp>
            <p:nvSpPr>
              <p:cNvPr id="2790" name="Google Shape;2790;p140"/>
              <p:cNvSpPr/>
              <p:nvPr/>
            </p:nvSpPr>
            <p:spPr>
              <a:xfrm rot="-5400000">
                <a:off x="6685622" y="1082774"/>
                <a:ext cx="3168001"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91" name="Google Shape;2791;p140"/>
              <p:cNvCxnSpPr/>
              <p:nvPr/>
            </p:nvCxnSpPr>
            <p:spPr>
              <a:xfrm rot="5400000">
                <a:off x="7956924" y="3759233"/>
                <a:ext cx="683999" cy="0"/>
              </a:xfrm>
              <a:prstGeom prst="straightConnector1">
                <a:avLst/>
              </a:prstGeom>
              <a:noFill/>
              <a:ln w="25400" cap="flat" cmpd="sng">
                <a:solidFill>
                  <a:srgbClr val="26B7C9"/>
                </a:solidFill>
                <a:prstDash val="dash"/>
                <a:round/>
                <a:headEnd type="none" w="sm" len="sm"/>
                <a:tailEnd type="diamond" w="lg" len="lg"/>
              </a:ln>
            </p:spPr>
          </p:cxnSp>
          <p:sp>
            <p:nvSpPr>
              <p:cNvPr id="2792" name="Google Shape;2792;p140"/>
              <p:cNvSpPr/>
              <p:nvPr/>
            </p:nvSpPr>
            <p:spPr>
              <a:xfrm>
                <a:off x="8029943" y="391595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3" name="Google Shape;2793;p140"/>
              <p:cNvSpPr/>
              <p:nvPr/>
            </p:nvSpPr>
            <p:spPr>
              <a:xfrm>
                <a:off x="3177990" y="4321729"/>
                <a:ext cx="10287301" cy="1536618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workspace.RunNetOnce(train_model.param_init_net)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workspace.CreateNet(train_model.net, overwrite=True)</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total_iters = 200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accuracy = np.zeros(total_iters)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loss = np.zeros(total_iters)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for i in range(total_iters):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workspace.RunNet(train_model.net)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accuracy[i] = workspace.blobs['accuracy']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loss[i] = workspace.blobs['loss']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if i % 25 == 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print("Iter: {}, Loss: {}, Accuracy: {}".format(i,loss[i],accuracy[i]))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p:txBody>
          </p:sp>
        </p:grpSp>
      </p:grpSp>
      <p:pic>
        <p:nvPicPr>
          <p:cNvPr id="2794" name="Google Shape;2794;p140"/>
          <p:cNvPicPr preferRelativeResize="0"/>
          <p:nvPr/>
        </p:nvPicPr>
        <p:blipFill rotWithShape="1">
          <a:blip r:embed="rId4">
            <a:alphaModFix/>
          </a:blip>
          <a:srcRect/>
          <a:stretch/>
        </p:blipFill>
        <p:spPr>
          <a:xfrm>
            <a:off x="3904526" y="6888689"/>
            <a:ext cx="7553155" cy="2255311"/>
          </a:xfrm>
          <a:prstGeom prst="rect">
            <a:avLst/>
          </a:prstGeom>
          <a:noFill/>
          <a:ln>
            <a:noFill/>
          </a:ln>
        </p:spPr>
      </p:pic>
      <p:cxnSp>
        <p:nvCxnSpPr>
          <p:cNvPr id="2795" name="Google Shape;2795;p140"/>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796" name="Google Shape;2796;p140"/>
          <p:cNvSpPr/>
          <p:nvPr/>
        </p:nvSpPr>
        <p:spPr>
          <a:xfrm>
            <a:off x="1160318" y="6768640"/>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br>
              <a:rPr lang="en-IN" sz="2000" b="0" i="0" u="none" strike="noStrike" cap="none">
                <a:solidFill>
                  <a:schemeClr val="dk1"/>
                </a:solidFill>
                <a:latin typeface="Open Sans"/>
                <a:ea typeface="Open Sans"/>
                <a:cs typeface="Open Sans"/>
                <a:sym typeface="Open Sans"/>
              </a:rPr>
            </a:b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4"/>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Mean Squared Error (MSE)</a:t>
            </a:r>
            <a:endParaRPr/>
          </a:p>
        </p:txBody>
      </p:sp>
      <p:pic>
        <p:nvPicPr>
          <p:cNvPr id="651" name="Google Shape;651;p14"/>
          <p:cNvPicPr preferRelativeResize="0"/>
          <p:nvPr/>
        </p:nvPicPr>
        <p:blipFill rotWithShape="1">
          <a:blip r:embed="rId3">
            <a:alphaModFix/>
          </a:blip>
          <a:srcRect/>
          <a:stretch/>
        </p:blipFill>
        <p:spPr>
          <a:xfrm>
            <a:off x="4273803" y="755094"/>
            <a:ext cx="7916825" cy="487642"/>
          </a:xfrm>
          <a:prstGeom prst="rect">
            <a:avLst/>
          </a:prstGeom>
          <a:noFill/>
          <a:ln>
            <a:noFill/>
          </a:ln>
        </p:spPr>
      </p:pic>
      <p:sp>
        <p:nvSpPr>
          <p:cNvPr id="652" name="Google Shape;652;p14"/>
          <p:cNvSpPr txBox="1"/>
          <p:nvPr/>
        </p:nvSpPr>
        <p:spPr>
          <a:xfrm>
            <a:off x="4452704" y="2221338"/>
            <a:ext cx="7056805" cy="760400"/>
          </a:xfrm>
          <a:prstGeom prst="rect">
            <a:avLst/>
          </a:prstGeom>
          <a:solidFill>
            <a:srgbClr val="F7CAAC"/>
          </a:solidFill>
          <a:ln w="9525"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800" b="0" i="0" u="none" strike="noStrike" cap="none">
                <a:solidFill>
                  <a:srgbClr val="000000"/>
                </a:solidFill>
                <a:latin typeface="Open Sans ExtraBold"/>
                <a:ea typeface="Open Sans ExtraBold"/>
                <a:cs typeface="Open Sans ExtraBold"/>
                <a:sym typeface="Open Sans ExtraBold"/>
              </a:rPr>
              <a:t>MSE = Sum of Squared Errors/N</a:t>
            </a:r>
            <a:endParaRPr sz="2800" b="0" i="0" u="none" strike="noStrike" cap="none">
              <a:solidFill>
                <a:srgbClr val="000000"/>
              </a:solidFill>
              <a:latin typeface="Open Sans ExtraBold"/>
              <a:ea typeface="Open Sans ExtraBold"/>
              <a:cs typeface="Open Sans ExtraBold"/>
              <a:sym typeface="Open Sans ExtraBold"/>
            </a:endParaRPr>
          </a:p>
        </p:txBody>
      </p:sp>
      <p:graphicFrame>
        <p:nvGraphicFramePr>
          <p:cNvPr id="653" name="Google Shape;653;p14"/>
          <p:cNvGraphicFramePr/>
          <p:nvPr/>
        </p:nvGraphicFramePr>
        <p:xfrm>
          <a:off x="3561796" y="3379304"/>
          <a:ext cx="9142975" cy="5406885"/>
        </p:xfrm>
        <a:graphic>
          <a:graphicData uri="http://schemas.openxmlformats.org/drawingml/2006/table">
            <a:tbl>
              <a:tblPr firstRow="1" bandRow="1">
                <a:noFill/>
                <a:tableStyleId>{FC0D2E2A-0D72-4552-95C7-C037E7F2F776}</a:tableStyleId>
              </a:tblPr>
              <a:tblGrid>
                <a:gridCol w="2849975">
                  <a:extLst>
                    <a:ext uri="{9D8B030D-6E8A-4147-A177-3AD203B41FA5}">
                      <a16:colId xmlns:a16="http://schemas.microsoft.com/office/drawing/2014/main" val="20000"/>
                    </a:ext>
                  </a:extLst>
                </a:gridCol>
                <a:gridCol w="3239100">
                  <a:extLst>
                    <a:ext uri="{9D8B030D-6E8A-4147-A177-3AD203B41FA5}">
                      <a16:colId xmlns:a16="http://schemas.microsoft.com/office/drawing/2014/main" val="20001"/>
                    </a:ext>
                  </a:extLst>
                </a:gridCol>
                <a:gridCol w="3053900">
                  <a:extLst>
                    <a:ext uri="{9D8B030D-6E8A-4147-A177-3AD203B41FA5}">
                      <a16:colId xmlns:a16="http://schemas.microsoft.com/office/drawing/2014/main" val="20002"/>
                    </a:ext>
                  </a:extLst>
                </a:gridCol>
              </a:tblGrid>
              <a:tr h="97335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(Actual Value)</a:t>
                      </a:r>
                      <a:endParaRPr sz="2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(Predicted Value)</a:t>
                      </a:r>
                      <a:endParaRPr sz="28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0"/>
                  </a:ext>
                </a:extLst>
              </a:tr>
              <a:tr h="6207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10.2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0.64</a:t>
                      </a:r>
                      <a:endParaRPr sz="2400" u="none" strike="noStrike" cap="none"/>
                    </a:p>
                  </a:txBody>
                  <a:tcPr marL="91450" marR="91450" marT="45725" marB="45725"/>
                </a:tc>
                <a:extLst>
                  <a:ext uri="{0D108BD9-81ED-4DB2-BD59-A6C34878D82A}">
                    <a16:rowId xmlns:a16="http://schemas.microsoft.com/office/drawing/2014/main" val="10001"/>
                  </a:ext>
                </a:extLst>
              </a:tr>
              <a:tr h="581900">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7.1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6.9</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0.04</a:t>
                      </a:r>
                      <a:endParaRPr sz="2400" u="none" strike="noStrike" cap="none"/>
                    </a:p>
                  </a:txBody>
                  <a:tcPr marL="91450" marR="91450" marT="45725" marB="45725"/>
                </a:tc>
                <a:extLst>
                  <a:ext uri="{0D108BD9-81ED-4DB2-BD59-A6C34878D82A}">
                    <a16:rowId xmlns:a16="http://schemas.microsoft.com/office/drawing/2014/main" val="10002"/>
                  </a:ext>
                </a:extLst>
              </a:tr>
              <a:tr h="7273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17.2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1.44</a:t>
                      </a:r>
                      <a:endParaRPr sz="2400" u="none" strike="noStrike" cap="none"/>
                    </a:p>
                  </a:txBody>
                  <a:tcPr marL="91450" marR="91450" marT="45725" marB="45725"/>
                </a:tc>
                <a:extLst>
                  <a:ext uri="{0D108BD9-81ED-4DB2-BD59-A6C34878D82A}">
                    <a16:rowId xmlns:a16="http://schemas.microsoft.com/office/drawing/2014/main" val="10003"/>
                  </a:ext>
                </a:extLst>
              </a:tr>
              <a:tr h="6650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11.3</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3.24</a:t>
                      </a:r>
                      <a:endParaRPr sz="2400" u="none" strike="noStrike" cap="none"/>
                    </a:p>
                  </a:txBody>
                  <a:tcPr marL="91450" marR="91450" marT="45725" marB="45725"/>
                </a:tc>
                <a:extLst>
                  <a:ext uri="{0D108BD9-81ED-4DB2-BD59-A6C34878D82A}">
                    <a16:rowId xmlns:a16="http://schemas.microsoft.com/office/drawing/2014/main" val="10004"/>
                  </a:ext>
                </a:extLst>
              </a:tr>
              <a:tr h="6026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0.16</a:t>
                      </a:r>
                      <a:endParaRPr sz="2400" u="none" strike="noStrike" cap="none"/>
                    </a:p>
                  </a:txBody>
                  <a:tcPr marL="91450" marR="91450" marT="45725" marB="45725"/>
                </a:tc>
                <a:extLst>
                  <a:ext uri="{0D108BD9-81ED-4DB2-BD59-A6C34878D82A}">
                    <a16:rowId xmlns:a16="http://schemas.microsoft.com/office/drawing/2014/main" val="10005"/>
                  </a:ext>
                </a:extLst>
              </a:tr>
              <a:tr h="394900">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Sum</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a:t>
                      </a:r>
                      <a:endParaRPr sz="2400" u="none" strike="noStrike" cap="none"/>
                    </a:p>
                  </a:txBody>
                  <a:tcPr marL="91450" marR="91450" marT="45725" marB="45725"/>
                </a:tc>
                <a:extLst>
                  <a:ext uri="{0D108BD9-81ED-4DB2-BD59-A6C34878D82A}">
                    <a16:rowId xmlns:a16="http://schemas.microsoft.com/office/drawing/2014/main" val="10006"/>
                  </a:ext>
                </a:extLst>
              </a:tr>
              <a:tr h="593675">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MSE</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5.52/5 = 1.104</a:t>
                      </a:r>
                      <a:endParaRPr sz="24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654" name="Google Shape;654;p14"/>
          <p:cNvSpPr txBox="1"/>
          <p:nvPr/>
        </p:nvSpPr>
        <p:spPr>
          <a:xfrm>
            <a:off x="1076960" y="1165448"/>
            <a:ext cx="14295311" cy="936622"/>
          </a:xfrm>
          <a:prstGeom prst="rect">
            <a:avLst/>
          </a:prstGeom>
          <a:noFill/>
          <a:ln>
            <a:noFill/>
          </a:ln>
        </p:spPr>
        <p:txBody>
          <a:bodyPr spcFirstLastPara="1" wrap="square" lIns="91425" tIns="45700" rIns="91425" bIns="45700" anchor="t" anchorCtr="0">
            <a:noAutofit/>
          </a:bodyPr>
          <a:lstStyle/>
          <a:p>
            <a:pPr marL="76200" marR="0" lvl="0" indent="0" algn="just" rtl="0">
              <a:lnSpc>
                <a:spcPct val="100000"/>
              </a:lnSpc>
              <a:spcBef>
                <a:spcPts val="1333"/>
              </a:spcBef>
              <a:spcAft>
                <a:spcPts val="0"/>
              </a:spcAft>
              <a:buClr>
                <a:srgbClr val="3F3F3F"/>
              </a:buClr>
              <a:buSzPts val="2400"/>
              <a:buFont typeface="Arial"/>
              <a:buNone/>
            </a:pPr>
            <a:r>
              <a:rPr lang="en-IN" sz="2200" b="0" i="0" u="none" strike="noStrike" cap="none">
                <a:solidFill>
                  <a:srgbClr val="3F3F3F"/>
                </a:solidFill>
                <a:latin typeface="Open Sans"/>
                <a:ea typeface="Open Sans"/>
                <a:cs typeface="Open Sans"/>
                <a:sym typeface="Open Sans"/>
              </a:rPr>
              <a:t>MSE is the average squared difference between actual and predicted value for N number of training data. </a:t>
            </a:r>
            <a:endParaRPr sz="2200" b="0" i="0" u="none" strike="noStrike" cap="none">
              <a:solidFill>
                <a:srgbClr val="3F3F3F"/>
              </a:solidFill>
              <a:latin typeface="Open Sans"/>
              <a:ea typeface="Open Sans"/>
              <a:cs typeface="Open Sans"/>
              <a:sym typeface="Open Sans"/>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p:txBody>
      </p:sp>
      <p:sp>
        <p:nvSpPr>
          <p:cNvPr id="655" name="Google Shape;655;p14"/>
          <p:cNvSpPr/>
          <p:nvPr/>
        </p:nvSpPr>
        <p:spPr>
          <a:xfrm>
            <a:off x="1076960" y="1119794"/>
            <a:ext cx="14102079"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56" name="Google Shape;656;p14"/>
          <p:cNvPicPr preferRelativeResize="0"/>
          <p:nvPr/>
        </p:nvPicPr>
        <p:blipFill rotWithShape="1">
          <a:blip r:embed="rId4">
            <a:alphaModFix/>
          </a:blip>
          <a:srcRect/>
          <a:stretch/>
        </p:blipFill>
        <p:spPr>
          <a:xfrm>
            <a:off x="10174180" y="3724904"/>
            <a:ext cx="1798637" cy="57943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cxnSp>
        <p:nvCxnSpPr>
          <p:cNvPr id="2802" name="Google Shape;2802;p141"/>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2803" name="Google Shape;2803;p141"/>
          <p:cNvSpPr txBox="1">
            <a:spLocks noGrp="1"/>
          </p:cNvSpPr>
          <p:nvPr>
            <p:ph type="title"/>
          </p:nvPr>
        </p:nvSpPr>
        <p:spPr>
          <a:xfrm>
            <a:off x="0" y="418778"/>
            <a:ext cx="16257900" cy="413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t>Running the Training</a:t>
            </a:r>
            <a:endParaRPr/>
          </a:p>
          <a:p>
            <a:pPr marL="0" lvl="0" indent="0" algn="ctr" rtl="0">
              <a:lnSpc>
                <a:spcPct val="90000"/>
              </a:lnSpc>
              <a:spcBef>
                <a:spcPts val="0"/>
              </a:spcBef>
              <a:spcAft>
                <a:spcPts val="0"/>
              </a:spcAft>
              <a:buSzPts val="800"/>
              <a:buNone/>
            </a:pPr>
            <a:endParaRPr/>
          </a:p>
        </p:txBody>
      </p:sp>
      <p:pic>
        <p:nvPicPr>
          <p:cNvPr id="2804" name="Google Shape;2804;p141"/>
          <p:cNvPicPr preferRelativeResize="0"/>
          <p:nvPr/>
        </p:nvPicPr>
        <p:blipFill rotWithShape="1">
          <a:blip r:embed="rId3">
            <a:alphaModFix/>
          </a:blip>
          <a:srcRect/>
          <a:stretch/>
        </p:blipFill>
        <p:spPr>
          <a:xfrm>
            <a:off x="4759340" y="716825"/>
            <a:ext cx="6667100" cy="413592"/>
          </a:xfrm>
          <a:prstGeom prst="rect">
            <a:avLst/>
          </a:prstGeom>
          <a:noFill/>
          <a:ln>
            <a:noFill/>
          </a:ln>
        </p:spPr>
      </p:pic>
      <p:grpSp>
        <p:nvGrpSpPr>
          <p:cNvPr id="2805" name="Google Shape;2805;p141"/>
          <p:cNvGrpSpPr/>
          <p:nvPr/>
        </p:nvGrpSpPr>
        <p:grpSpPr>
          <a:xfrm>
            <a:off x="4759340" y="1298550"/>
            <a:ext cx="10424161" cy="3223417"/>
            <a:chOff x="3072484" y="3572202"/>
            <a:chExt cx="10287301" cy="2402095"/>
          </a:xfrm>
        </p:grpSpPr>
        <p:grpSp>
          <p:nvGrpSpPr>
            <p:cNvPr id="2806" name="Google Shape;2806;p141"/>
            <p:cNvGrpSpPr/>
            <p:nvPr/>
          </p:nvGrpSpPr>
          <p:grpSpPr>
            <a:xfrm>
              <a:off x="7545979" y="3572202"/>
              <a:ext cx="1194432" cy="685800"/>
              <a:chOff x="7530782" y="3794728"/>
              <a:chExt cx="1194432" cy="685800"/>
            </a:xfrm>
          </p:grpSpPr>
          <p:sp>
            <p:nvSpPr>
              <p:cNvPr id="2807" name="Google Shape;2807;p141"/>
              <p:cNvSpPr/>
              <p:nvPr/>
            </p:nvSpPr>
            <p:spPr>
              <a:xfrm>
                <a:off x="7530782"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8" name="Google Shape;2808;p141"/>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809" name="Google Shape;2809;p141"/>
            <p:cNvGrpSpPr/>
            <p:nvPr/>
          </p:nvGrpSpPr>
          <p:grpSpPr>
            <a:xfrm>
              <a:off x="3072484" y="4258003"/>
              <a:ext cx="10287301" cy="1716294"/>
              <a:chOff x="3271148" y="4914900"/>
              <a:chExt cx="10287301" cy="7960427"/>
            </a:xfrm>
          </p:grpSpPr>
          <p:sp>
            <p:nvSpPr>
              <p:cNvPr id="2810" name="Google Shape;2810;p141"/>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811" name="Google Shape;2811;p141"/>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2812" name="Google Shape;2812;p141"/>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13" name="Google Shape;2813;p141"/>
              <p:cNvSpPr/>
              <p:nvPr/>
            </p:nvSpPr>
            <p:spPr>
              <a:xfrm>
                <a:off x="3271148" y="5513458"/>
                <a:ext cx="10287301" cy="736186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pyplot.plot(loss, 'b')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pyplot.plot(accuracy, 'r')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pyplot.title("Summary of Training Run")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pyplot.xlabel("Iteration")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pyplot.legend(('Loss', 'Accuracy'), loc='upper right')</a:t>
                </a:r>
                <a:endParaRPr sz="2200" b="0" i="0" u="none" strike="noStrike" cap="none">
                  <a:solidFill>
                    <a:srgbClr val="262626"/>
                  </a:solidFill>
                  <a:latin typeface="Courier New"/>
                  <a:ea typeface="Courier New"/>
                  <a:cs typeface="Courier New"/>
                  <a:sym typeface="Courier New"/>
                </a:endParaRPr>
              </a:p>
            </p:txBody>
          </p:sp>
        </p:grpSp>
      </p:grpSp>
      <p:pic>
        <p:nvPicPr>
          <p:cNvPr id="2814" name="Google Shape;2814;p141"/>
          <p:cNvPicPr preferRelativeResize="0"/>
          <p:nvPr/>
        </p:nvPicPr>
        <p:blipFill rotWithShape="1">
          <a:blip r:embed="rId4">
            <a:alphaModFix/>
          </a:blip>
          <a:srcRect/>
          <a:stretch/>
        </p:blipFill>
        <p:spPr>
          <a:xfrm>
            <a:off x="4874475" y="4651910"/>
            <a:ext cx="6704564" cy="4418568"/>
          </a:xfrm>
          <a:prstGeom prst="rect">
            <a:avLst/>
          </a:prstGeom>
          <a:noFill/>
          <a:ln>
            <a:noFill/>
          </a:ln>
        </p:spPr>
      </p:pic>
      <p:grpSp>
        <p:nvGrpSpPr>
          <p:cNvPr id="2815" name="Google Shape;2815;p141"/>
          <p:cNvGrpSpPr/>
          <p:nvPr/>
        </p:nvGrpSpPr>
        <p:grpSpPr>
          <a:xfrm>
            <a:off x="1160315" y="1732080"/>
            <a:ext cx="3054930" cy="4760311"/>
            <a:chOff x="1160315" y="1732080"/>
            <a:chExt cx="3054930" cy="4760311"/>
          </a:xfrm>
        </p:grpSpPr>
        <p:grpSp>
          <p:nvGrpSpPr>
            <p:cNvPr id="2816" name="Google Shape;2816;p141"/>
            <p:cNvGrpSpPr/>
            <p:nvPr/>
          </p:nvGrpSpPr>
          <p:grpSpPr>
            <a:xfrm>
              <a:off x="1160315" y="1732080"/>
              <a:ext cx="3054930" cy="3941361"/>
              <a:chOff x="893615" y="1621426"/>
              <a:chExt cx="3054930" cy="3941361"/>
            </a:xfrm>
          </p:grpSpPr>
          <p:sp>
            <p:nvSpPr>
              <p:cNvPr id="2817" name="Google Shape;2817;p141"/>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IN" sz="2000" b="0" i="0" u="none" strike="noStrike" cap="none">
                    <a:solidFill>
                      <a:schemeClr val="dk1"/>
                    </a:solidFill>
                    <a:latin typeface="Open Sans"/>
                    <a:ea typeface="Open Sans"/>
                    <a:cs typeface="Open Sans"/>
                    <a:sym typeface="Open Sans"/>
                  </a:rPr>
                  <a:t>Importing the Library</a:t>
                </a:r>
                <a:endParaRPr sz="2000" b="0" i="0" u="none" strike="noStrike" cap="none">
                  <a:solidFill>
                    <a:schemeClr val="dk1"/>
                  </a:solidFill>
                  <a:latin typeface="Open Sans"/>
                  <a:ea typeface="Open Sans"/>
                  <a:cs typeface="Open Sans"/>
                  <a:sym typeface="Open Sans"/>
                </a:endParaRPr>
              </a:p>
            </p:txBody>
          </p:sp>
          <p:sp>
            <p:nvSpPr>
              <p:cNvPr id="2818" name="Google Shape;2818;p141"/>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Loading the Data</a:t>
                </a:r>
                <a:endParaRPr sz="2000" b="0" i="0" u="none" strike="noStrike" cap="none">
                  <a:solidFill>
                    <a:schemeClr val="dk1"/>
                  </a:solidFill>
                  <a:latin typeface="Open Sans"/>
                  <a:ea typeface="Open Sans"/>
                  <a:cs typeface="Open Sans"/>
                  <a:sym typeface="Open Sans"/>
                </a:endParaRPr>
              </a:p>
            </p:txBody>
          </p:sp>
          <p:sp>
            <p:nvSpPr>
              <p:cNvPr id="2819" name="Google Shape;2819;p141"/>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Constructing the Model</a:t>
                </a:r>
                <a:endParaRPr sz="2000" b="0" i="0" u="none" strike="noStrike" cap="none">
                  <a:solidFill>
                    <a:schemeClr val="dk1"/>
                  </a:solidFill>
                  <a:latin typeface="Open Sans"/>
                  <a:ea typeface="Open Sans"/>
                  <a:cs typeface="Open Sans"/>
                  <a:sym typeface="Open Sans"/>
                </a:endParaRPr>
              </a:p>
            </p:txBody>
          </p:sp>
          <p:sp>
            <p:nvSpPr>
              <p:cNvPr id="2820" name="Google Shape;2820;p141"/>
              <p:cNvSpPr/>
              <p:nvPr/>
            </p:nvSpPr>
            <p:spPr>
              <a:xfrm>
                <a:off x="893616" y="4078791"/>
                <a:ext cx="3054900" cy="665100"/>
              </a:xfrm>
              <a:prstGeom prst="roundRect">
                <a:avLst>
                  <a:gd name="adj" fmla="val 16667"/>
                </a:avLst>
              </a:prstGeom>
              <a:solidFill>
                <a:srgbClr val="AEABAB"/>
              </a:solidFill>
              <a:ln w="25400" cap="flat" cmpd="sng">
                <a:solidFill>
                  <a:srgbClr val="AEABAB"/>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Training the Model</a:t>
                </a:r>
                <a:endParaRPr sz="20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sp>
            <p:nvSpPr>
              <p:cNvPr id="2821" name="Google Shape;2821;p141"/>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Testing the Model</a:t>
                </a:r>
                <a:endParaRPr sz="1400" b="0" i="0" u="none" strike="noStrike" cap="none">
                  <a:solidFill>
                    <a:srgbClr val="000000"/>
                  </a:solidFill>
                  <a:latin typeface="Arial"/>
                  <a:ea typeface="Arial"/>
                  <a:cs typeface="Arial"/>
                  <a:sym typeface="Arial"/>
                </a:endParaRPr>
              </a:p>
            </p:txBody>
          </p:sp>
        </p:grpSp>
        <p:sp>
          <p:nvSpPr>
            <p:cNvPr id="2822" name="Google Shape;2822;p141"/>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Deploying the Model</a:t>
              </a:r>
              <a:endParaRPr sz="2000" b="0" i="0" u="none" strike="noStrike" cap="none">
                <a:solidFill>
                  <a:schemeClr val="dk1"/>
                </a:solidFill>
                <a:latin typeface="Open Sans"/>
                <a:ea typeface="Open Sans"/>
                <a:cs typeface="Open Sans"/>
                <a:sym typeface="Open Sans"/>
              </a:endParaRPr>
            </a:p>
          </p:txBody>
        </p:sp>
      </p:grpSp>
      <p:sp>
        <p:nvSpPr>
          <p:cNvPr id="2823" name="Google Shape;2823;p141"/>
          <p:cNvSpPr/>
          <p:nvPr/>
        </p:nvSpPr>
        <p:spPr>
          <a:xfrm>
            <a:off x="1160318" y="6768640"/>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Running the Training</a:t>
            </a:r>
            <a:endParaRPr sz="20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2828" name="Google Shape;2828;p14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br>
              <a:rPr lang="en-IN"/>
            </a:br>
            <a:r>
              <a:rPr lang="en-IN"/>
              <a:t>Deep Learning Model with Python</a:t>
            </a:r>
            <a:endParaRPr/>
          </a:p>
        </p:txBody>
      </p:sp>
      <p:sp>
        <p:nvSpPr>
          <p:cNvPr id="2829" name="Google Shape;2829;p144"/>
          <p:cNvSpPr/>
          <p:nvPr/>
        </p:nvSpPr>
        <p:spPr>
          <a:xfrm>
            <a:off x="951457" y="1828801"/>
            <a:ext cx="12378950" cy="4926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Problem Statement:</a:t>
            </a:r>
            <a:r>
              <a:rPr lang="en-IN" sz="2200" b="0" i="0" u="none" strike="noStrike" cap="none">
                <a:solidFill>
                  <a:srgbClr val="3F3F3F"/>
                </a:solidFill>
                <a:latin typeface="Open Sans"/>
                <a:ea typeface="Open Sans"/>
                <a:cs typeface="Open Sans"/>
                <a:sym typeface="Open Sans"/>
              </a:rPr>
              <a:t>  Make a deep learning model with Python.</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Access:</a:t>
            </a: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Labs tab on the left side of the LMS panel. Copy the username and password. </a:t>
            </a:r>
            <a:endParaRPr sz="2200" b="0" i="0" u="none" strike="noStrike" cap="none">
              <a:solidFill>
                <a:srgbClr val="595959"/>
              </a:solidFill>
              <a:latin typeface="Open Sans"/>
              <a:ea typeface="Open Sans"/>
              <a:cs typeface="Open Sans"/>
              <a:sym typeface="Open Sans"/>
            </a:endParaRPr>
          </a:p>
          <a:p>
            <a:pPr marL="342900" marR="0" lvl="0" indent="-215900" algn="l" rtl="0">
              <a:lnSpc>
                <a:spcPct val="100000"/>
              </a:lnSpc>
              <a:spcBef>
                <a:spcPts val="0"/>
              </a:spcBef>
              <a:spcAft>
                <a:spcPts val="0"/>
              </a:spcAft>
              <a:buClr>
                <a:srgbClr val="000000"/>
              </a:buClr>
              <a:buSzPts val="2000"/>
              <a:buFont typeface="Noto Sans Symbols"/>
              <a:buNone/>
            </a:pPr>
            <a:endParaRPr sz="2200" b="0" i="0" u="none" strike="noStrike" cap="none">
              <a:solidFill>
                <a:srgbClr val="59595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Launch Lab button. On the page that appears, enter the username and password, and click Login.</a:t>
            </a:r>
            <a:endParaRPr sz="2200" b="0" i="1" u="none" strike="noStrike" cap="none">
              <a:solidFill>
                <a:srgbClr val="595959"/>
              </a:solidFill>
              <a:latin typeface="Open Sans"/>
              <a:ea typeface="Open Sans"/>
              <a:cs typeface="Open Sans"/>
              <a:sym typeface="Open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834"/>
        <p:cNvGrpSpPr/>
        <p:nvPr/>
      </p:nvGrpSpPr>
      <p:grpSpPr>
        <a:xfrm>
          <a:off x="0" y="0"/>
          <a:ext cx="0" cy="0"/>
          <a:chOff x="0" y="0"/>
          <a:chExt cx="0" cy="0"/>
        </a:xfrm>
      </p:grpSpPr>
      <p:sp>
        <p:nvSpPr>
          <p:cNvPr id="2835" name="Google Shape;2835;p14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Creating the Neural Network Class</a:t>
            </a:r>
            <a:endParaRPr/>
          </a:p>
        </p:txBody>
      </p:sp>
      <p:pic>
        <p:nvPicPr>
          <p:cNvPr id="2836" name="Google Shape;2836;p145"/>
          <p:cNvPicPr preferRelativeResize="0"/>
          <p:nvPr/>
        </p:nvPicPr>
        <p:blipFill rotWithShape="1">
          <a:blip r:embed="rId3">
            <a:alphaModFix/>
          </a:blip>
          <a:srcRect/>
          <a:stretch/>
        </p:blipFill>
        <p:spPr>
          <a:xfrm>
            <a:off x="2641469" y="827279"/>
            <a:ext cx="11111082" cy="230425"/>
          </a:xfrm>
          <a:prstGeom prst="rect">
            <a:avLst/>
          </a:prstGeom>
          <a:noFill/>
          <a:ln>
            <a:noFill/>
          </a:ln>
        </p:spPr>
      </p:pic>
      <p:sp>
        <p:nvSpPr>
          <p:cNvPr id="2837" name="Google Shape;2837;p145"/>
          <p:cNvSpPr txBox="1"/>
          <p:nvPr/>
        </p:nvSpPr>
        <p:spPr>
          <a:xfrm>
            <a:off x="2540618" y="2491533"/>
            <a:ext cx="11755295" cy="347783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3F3F3F"/>
                </a:solidFill>
                <a:latin typeface="Open Sans"/>
                <a:ea typeface="Open Sans"/>
                <a:cs typeface="Open Sans"/>
                <a:sym typeface="Open Sans"/>
              </a:rPr>
              <a:t>An input layer, x</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3F3F3F"/>
                </a:solidFill>
                <a:latin typeface="Open Sans"/>
                <a:ea typeface="Open Sans"/>
                <a:cs typeface="Open Sans"/>
                <a:sym typeface="Open Sans"/>
              </a:rPr>
              <a:t>An arbitrary amount of hidden layers</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3F3F3F"/>
                </a:solidFill>
                <a:latin typeface="Open Sans"/>
                <a:ea typeface="Open Sans"/>
                <a:cs typeface="Open Sans"/>
                <a:sym typeface="Open Sans"/>
              </a:rPr>
              <a:t>An output layer, ŷ</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3F3F3F"/>
                </a:solidFill>
                <a:latin typeface="Open Sans"/>
                <a:ea typeface="Open Sans"/>
                <a:cs typeface="Open Sans"/>
                <a:sym typeface="Open Sans"/>
              </a:rPr>
              <a:t>A set of weights and biases between each layer, W and b</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200"/>
              <a:buFont typeface="Noto Sans Symbols"/>
              <a:buChar char="⮚"/>
            </a:pPr>
            <a:r>
              <a:rPr lang="en-IN" sz="2200" b="0" i="0" u="none" strike="noStrike" cap="none">
                <a:solidFill>
                  <a:srgbClr val="3F3F3F"/>
                </a:solidFill>
                <a:latin typeface="Open Sans"/>
                <a:ea typeface="Open Sans"/>
                <a:cs typeface="Open Sans"/>
                <a:sym typeface="Open Sans"/>
              </a:rPr>
              <a:t>A choice of activation function for each hidden layer, σ. In this tutorial, you’ll use a Sigmoid activation function</a:t>
            </a:r>
            <a:endParaRPr sz="2200" b="0" i="0" u="none" strike="noStrike" cap="none">
              <a:solidFill>
                <a:srgbClr val="3F3F3F"/>
              </a:solidFill>
              <a:latin typeface="Open Sans"/>
              <a:ea typeface="Open Sans"/>
              <a:cs typeface="Open Sans"/>
              <a:sym typeface="Open Sans"/>
            </a:endParaRPr>
          </a:p>
        </p:txBody>
      </p:sp>
      <p:sp>
        <p:nvSpPr>
          <p:cNvPr id="2838" name="Google Shape;2838;p145"/>
          <p:cNvSpPr txBox="1"/>
          <p:nvPr/>
        </p:nvSpPr>
        <p:spPr>
          <a:xfrm>
            <a:off x="-461305"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2839" name="Google Shape;2839;p145"/>
          <p:cNvSpPr txBox="1"/>
          <p:nvPr/>
        </p:nvSpPr>
        <p:spPr>
          <a:xfrm>
            <a:off x="1212345" y="1827694"/>
            <a:ext cx="8428800" cy="396900"/>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Neural network consist of the following components:</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2845" name="Google Shape;2845;p146"/>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Creating the Neural Network Class</a:t>
            </a:r>
            <a:endParaRPr/>
          </a:p>
        </p:txBody>
      </p:sp>
      <p:pic>
        <p:nvPicPr>
          <p:cNvPr id="2846" name="Google Shape;2846;p146"/>
          <p:cNvPicPr preferRelativeResize="0"/>
          <p:nvPr/>
        </p:nvPicPr>
        <p:blipFill rotWithShape="1">
          <a:blip r:embed="rId3">
            <a:alphaModFix/>
          </a:blip>
          <a:srcRect/>
          <a:stretch/>
        </p:blipFill>
        <p:spPr>
          <a:xfrm>
            <a:off x="2641469" y="827279"/>
            <a:ext cx="11111082" cy="230425"/>
          </a:xfrm>
          <a:prstGeom prst="rect">
            <a:avLst/>
          </a:prstGeom>
          <a:noFill/>
          <a:ln>
            <a:noFill/>
          </a:ln>
        </p:spPr>
      </p:pic>
      <p:grpSp>
        <p:nvGrpSpPr>
          <p:cNvPr id="2847" name="Google Shape;2847;p146"/>
          <p:cNvGrpSpPr/>
          <p:nvPr/>
        </p:nvGrpSpPr>
        <p:grpSpPr>
          <a:xfrm>
            <a:off x="3075428" y="1427807"/>
            <a:ext cx="11006332" cy="3942227"/>
            <a:chOff x="2979326" y="3419223"/>
            <a:chExt cx="10861828" cy="2748818"/>
          </a:xfrm>
        </p:grpSpPr>
        <p:grpSp>
          <p:nvGrpSpPr>
            <p:cNvPr id="2848" name="Google Shape;2848;p146"/>
            <p:cNvGrpSpPr/>
            <p:nvPr/>
          </p:nvGrpSpPr>
          <p:grpSpPr>
            <a:xfrm>
              <a:off x="7473744" y="3419223"/>
              <a:ext cx="1194432" cy="537328"/>
              <a:chOff x="7458547" y="3641749"/>
              <a:chExt cx="1194432" cy="537328"/>
            </a:xfrm>
          </p:grpSpPr>
          <p:sp>
            <p:nvSpPr>
              <p:cNvPr id="2849" name="Google Shape;2849;p146"/>
              <p:cNvSpPr/>
              <p:nvPr/>
            </p:nvSpPr>
            <p:spPr>
              <a:xfrm>
                <a:off x="7458547" y="3641749"/>
                <a:ext cx="1194432" cy="53732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50" name="Google Shape;2850;p146"/>
              <p:cNvSpPr/>
              <p:nvPr/>
            </p:nvSpPr>
            <p:spPr>
              <a:xfrm>
                <a:off x="7540094" y="3715585"/>
                <a:ext cx="1031338" cy="410291"/>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851" name="Google Shape;2851;p146"/>
            <p:cNvGrpSpPr/>
            <p:nvPr/>
          </p:nvGrpSpPr>
          <p:grpSpPr>
            <a:xfrm>
              <a:off x="2979326" y="3935102"/>
              <a:ext cx="10861828" cy="2232939"/>
              <a:chOff x="3177990" y="3417234"/>
              <a:chExt cx="10861828" cy="10356697"/>
            </a:xfrm>
          </p:grpSpPr>
          <p:sp>
            <p:nvSpPr>
              <p:cNvPr id="2852" name="Google Shape;2852;p146"/>
              <p:cNvSpPr/>
              <p:nvPr/>
            </p:nvSpPr>
            <p:spPr>
              <a:xfrm rot="-5400000">
                <a:off x="6685622" y="1082774"/>
                <a:ext cx="3168001"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853" name="Google Shape;2853;p146"/>
              <p:cNvCxnSpPr/>
              <p:nvPr/>
            </p:nvCxnSpPr>
            <p:spPr>
              <a:xfrm rot="5400000">
                <a:off x="7956924" y="3759233"/>
                <a:ext cx="683999" cy="0"/>
              </a:xfrm>
              <a:prstGeom prst="straightConnector1">
                <a:avLst/>
              </a:prstGeom>
              <a:noFill/>
              <a:ln w="25400" cap="flat" cmpd="sng">
                <a:solidFill>
                  <a:srgbClr val="26B7C9"/>
                </a:solidFill>
                <a:prstDash val="dash"/>
                <a:round/>
                <a:headEnd type="none" w="sm" len="sm"/>
                <a:tailEnd type="diamond" w="lg" len="lg"/>
              </a:ln>
            </p:spPr>
          </p:cxnSp>
          <p:sp>
            <p:nvSpPr>
              <p:cNvPr id="2854" name="Google Shape;2854;p146"/>
              <p:cNvSpPr/>
              <p:nvPr/>
            </p:nvSpPr>
            <p:spPr>
              <a:xfrm>
                <a:off x="8029943" y="391595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55" name="Google Shape;2855;p146"/>
              <p:cNvSpPr/>
              <p:nvPr/>
            </p:nvSpPr>
            <p:spPr>
              <a:xfrm>
                <a:off x="3177990" y="4321727"/>
                <a:ext cx="10861828" cy="945220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class NeuralNetwork: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def __init__(self, x, 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self.input      = 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self.weights1   = np.random.rand(self.input.shape[1],4)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self.weights2   = np.random.rand(4,1)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self.y          = 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self.output     = np.zeros(y.shape)</a:t>
                </a:r>
                <a:endParaRPr sz="2200" b="0" i="0" u="none" strike="noStrike" cap="none">
                  <a:solidFill>
                    <a:srgbClr val="262626"/>
                  </a:solidFill>
                  <a:latin typeface="Courier New"/>
                  <a:ea typeface="Courier New"/>
                  <a:cs typeface="Courier New"/>
                  <a:sym typeface="Courier New"/>
                </a:endParaRPr>
              </a:p>
            </p:txBody>
          </p:sp>
        </p:gr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860"/>
        <p:cNvGrpSpPr/>
        <p:nvPr/>
      </p:nvGrpSpPr>
      <p:grpSpPr>
        <a:xfrm>
          <a:off x="0" y="0"/>
          <a:ext cx="0" cy="0"/>
          <a:chOff x="0" y="0"/>
          <a:chExt cx="0" cy="0"/>
        </a:xfrm>
      </p:grpSpPr>
      <p:sp>
        <p:nvSpPr>
          <p:cNvPr id="2861" name="Google Shape;2861;p14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Creating the Neural Network Class</a:t>
            </a:r>
            <a:endParaRPr/>
          </a:p>
        </p:txBody>
      </p:sp>
      <p:pic>
        <p:nvPicPr>
          <p:cNvPr id="2862" name="Google Shape;2862;p147"/>
          <p:cNvPicPr preferRelativeResize="0"/>
          <p:nvPr/>
        </p:nvPicPr>
        <p:blipFill rotWithShape="1">
          <a:blip r:embed="rId3">
            <a:alphaModFix/>
          </a:blip>
          <a:srcRect/>
          <a:stretch/>
        </p:blipFill>
        <p:spPr>
          <a:xfrm>
            <a:off x="2641469" y="827279"/>
            <a:ext cx="11111082" cy="230425"/>
          </a:xfrm>
          <a:prstGeom prst="rect">
            <a:avLst/>
          </a:prstGeom>
          <a:noFill/>
          <a:ln>
            <a:noFill/>
          </a:ln>
        </p:spPr>
      </p:pic>
      <p:grpSp>
        <p:nvGrpSpPr>
          <p:cNvPr id="2863" name="Google Shape;2863;p147"/>
          <p:cNvGrpSpPr/>
          <p:nvPr/>
        </p:nvGrpSpPr>
        <p:grpSpPr>
          <a:xfrm>
            <a:off x="1114572" y="2468149"/>
            <a:ext cx="14909337" cy="5711575"/>
            <a:chOff x="2979325" y="3419223"/>
            <a:chExt cx="11731408" cy="6091616"/>
          </a:xfrm>
        </p:grpSpPr>
        <p:grpSp>
          <p:nvGrpSpPr>
            <p:cNvPr id="2864" name="Google Shape;2864;p147"/>
            <p:cNvGrpSpPr/>
            <p:nvPr/>
          </p:nvGrpSpPr>
          <p:grpSpPr>
            <a:xfrm>
              <a:off x="7794545" y="3419223"/>
              <a:ext cx="1194432" cy="537328"/>
              <a:chOff x="7779348" y="3641749"/>
              <a:chExt cx="1194432" cy="537328"/>
            </a:xfrm>
          </p:grpSpPr>
          <p:sp>
            <p:nvSpPr>
              <p:cNvPr id="2865" name="Google Shape;2865;p147"/>
              <p:cNvSpPr/>
              <p:nvPr/>
            </p:nvSpPr>
            <p:spPr>
              <a:xfrm>
                <a:off x="7779348" y="3641749"/>
                <a:ext cx="1194432" cy="53732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66" name="Google Shape;2866;p147"/>
              <p:cNvSpPr/>
              <p:nvPr/>
            </p:nvSpPr>
            <p:spPr>
              <a:xfrm>
                <a:off x="7873981" y="3715584"/>
                <a:ext cx="1031338" cy="410291"/>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867" name="Google Shape;2867;p147"/>
            <p:cNvGrpSpPr/>
            <p:nvPr/>
          </p:nvGrpSpPr>
          <p:grpSpPr>
            <a:xfrm>
              <a:off x="2979325" y="3935102"/>
              <a:ext cx="11731408" cy="5575737"/>
              <a:chOff x="3177989" y="3417220"/>
              <a:chExt cx="11731408" cy="25861094"/>
            </a:xfrm>
          </p:grpSpPr>
          <p:sp>
            <p:nvSpPr>
              <p:cNvPr id="2868" name="Google Shape;2868;p147"/>
              <p:cNvSpPr/>
              <p:nvPr/>
            </p:nvSpPr>
            <p:spPr>
              <a:xfrm rot="-5400000">
                <a:off x="6685622" y="1082774"/>
                <a:ext cx="3168001"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869" name="Google Shape;2869;p147"/>
              <p:cNvCxnSpPr/>
              <p:nvPr/>
            </p:nvCxnSpPr>
            <p:spPr>
              <a:xfrm rot="5400000">
                <a:off x="8252091" y="3759220"/>
                <a:ext cx="683999" cy="0"/>
              </a:xfrm>
              <a:prstGeom prst="straightConnector1">
                <a:avLst/>
              </a:prstGeom>
              <a:noFill/>
              <a:ln w="25400" cap="flat" cmpd="sng">
                <a:solidFill>
                  <a:srgbClr val="26B7C9"/>
                </a:solidFill>
                <a:prstDash val="dash"/>
                <a:round/>
                <a:headEnd type="none" w="sm" len="sm"/>
                <a:tailEnd type="diamond" w="lg" len="lg"/>
              </a:ln>
            </p:spPr>
          </p:cxnSp>
          <p:sp>
            <p:nvSpPr>
              <p:cNvPr id="2870" name="Google Shape;2870;p147"/>
              <p:cNvSpPr/>
              <p:nvPr/>
            </p:nvSpPr>
            <p:spPr>
              <a:xfrm>
                <a:off x="8324616" y="3915958"/>
                <a:ext cx="511634" cy="37054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71" name="Google Shape;2871;p147"/>
              <p:cNvSpPr/>
              <p:nvPr/>
            </p:nvSpPr>
            <p:spPr>
              <a:xfrm>
                <a:off x="3177989" y="4321729"/>
                <a:ext cx="11731408" cy="2495658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def backprop(self):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 application of the chain rule to find derivative of the loss function with respect to weights2 and weights1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d_weights2 = np.dot(self.layer1.T, (2*(self.y - self.output) * sigmoid_derivative(self.output)))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d_weights1 = np.dot(self.input.T,  (np.dot(2*(self.y - self.output) *   sigmoid_derivative(self.output), self.weights2.T) * sigmoid_derivative(self.layer1)))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 update the weights with the derivative (slope) of the loss function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self.weights1 += d_weights1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self.weights2 += d_weights2</a:t>
                </a:r>
                <a:endParaRPr sz="2200" b="0" i="0" u="none" strike="noStrike" cap="none">
                  <a:solidFill>
                    <a:srgbClr val="262626"/>
                  </a:solidFill>
                  <a:latin typeface="Courier New"/>
                  <a:ea typeface="Courier New"/>
                  <a:cs typeface="Courier New"/>
                  <a:sym typeface="Courier New"/>
                </a:endParaRPr>
              </a:p>
            </p:txBody>
          </p:sp>
        </p:grpSp>
      </p:grpSp>
      <p:sp>
        <p:nvSpPr>
          <p:cNvPr id="2872" name="Google Shape;2872;p147"/>
          <p:cNvSpPr txBox="1"/>
          <p:nvPr/>
        </p:nvSpPr>
        <p:spPr>
          <a:xfrm>
            <a:off x="-648394" y="1447136"/>
            <a:ext cx="13820131" cy="396991"/>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Adding backpropagation and loss function in the class NeuralNetwork </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877"/>
        <p:cNvGrpSpPr/>
        <p:nvPr/>
      </p:nvGrpSpPr>
      <p:grpSpPr>
        <a:xfrm>
          <a:off x="0" y="0"/>
          <a:ext cx="0" cy="0"/>
          <a:chOff x="0" y="0"/>
          <a:chExt cx="0" cy="0"/>
        </a:xfrm>
      </p:grpSpPr>
      <p:sp>
        <p:nvSpPr>
          <p:cNvPr id="2878" name="Google Shape;2878;p148"/>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Creating the Neural Network Class</a:t>
            </a:r>
            <a:endParaRPr/>
          </a:p>
        </p:txBody>
      </p:sp>
      <p:pic>
        <p:nvPicPr>
          <p:cNvPr id="2879" name="Google Shape;2879;p148"/>
          <p:cNvPicPr preferRelativeResize="0"/>
          <p:nvPr/>
        </p:nvPicPr>
        <p:blipFill rotWithShape="1">
          <a:blip r:embed="rId3">
            <a:alphaModFix/>
          </a:blip>
          <a:srcRect/>
          <a:stretch/>
        </p:blipFill>
        <p:spPr>
          <a:xfrm>
            <a:off x="2641469" y="827279"/>
            <a:ext cx="11111082" cy="230425"/>
          </a:xfrm>
          <a:prstGeom prst="rect">
            <a:avLst/>
          </a:prstGeom>
          <a:noFill/>
          <a:ln>
            <a:noFill/>
          </a:ln>
        </p:spPr>
      </p:pic>
      <p:grpSp>
        <p:nvGrpSpPr>
          <p:cNvPr id="2880" name="Google Shape;2880;p148"/>
          <p:cNvGrpSpPr/>
          <p:nvPr/>
        </p:nvGrpSpPr>
        <p:grpSpPr>
          <a:xfrm>
            <a:off x="2540737" y="2669914"/>
            <a:ext cx="11887481" cy="3903413"/>
            <a:chOff x="2979325" y="3400822"/>
            <a:chExt cx="11731408" cy="2071660"/>
          </a:xfrm>
        </p:grpSpPr>
        <p:grpSp>
          <p:nvGrpSpPr>
            <p:cNvPr id="2881" name="Google Shape;2881;p148"/>
            <p:cNvGrpSpPr/>
            <p:nvPr/>
          </p:nvGrpSpPr>
          <p:grpSpPr>
            <a:xfrm>
              <a:off x="8228752" y="3400822"/>
              <a:ext cx="1194432" cy="537328"/>
              <a:chOff x="8213555" y="3623348"/>
              <a:chExt cx="1194432" cy="537328"/>
            </a:xfrm>
          </p:grpSpPr>
          <p:sp>
            <p:nvSpPr>
              <p:cNvPr id="2882" name="Google Shape;2882;p148"/>
              <p:cNvSpPr/>
              <p:nvPr/>
            </p:nvSpPr>
            <p:spPr>
              <a:xfrm>
                <a:off x="8213555" y="3623348"/>
                <a:ext cx="1194432" cy="53732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83" name="Google Shape;2883;p148"/>
              <p:cNvSpPr/>
              <p:nvPr/>
            </p:nvSpPr>
            <p:spPr>
              <a:xfrm>
                <a:off x="8312096" y="3701249"/>
                <a:ext cx="1031338" cy="410291"/>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2884" name="Google Shape;2884;p148"/>
            <p:cNvGrpSpPr/>
            <p:nvPr/>
          </p:nvGrpSpPr>
          <p:grpSpPr>
            <a:xfrm>
              <a:off x="2979325" y="3928599"/>
              <a:ext cx="11731408" cy="1543883"/>
              <a:chOff x="3177989" y="3387068"/>
              <a:chExt cx="11731408" cy="7160760"/>
            </a:xfrm>
          </p:grpSpPr>
          <p:sp>
            <p:nvSpPr>
              <p:cNvPr id="2885" name="Google Shape;2885;p148"/>
              <p:cNvSpPr/>
              <p:nvPr/>
            </p:nvSpPr>
            <p:spPr>
              <a:xfrm rot="-5400000">
                <a:off x="6685622" y="1082774"/>
                <a:ext cx="3168001"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886" name="Google Shape;2886;p148"/>
              <p:cNvCxnSpPr/>
              <p:nvPr/>
            </p:nvCxnSpPr>
            <p:spPr>
              <a:xfrm rot="5400000">
                <a:off x="8703133" y="3729067"/>
                <a:ext cx="683999" cy="0"/>
              </a:xfrm>
              <a:prstGeom prst="straightConnector1">
                <a:avLst/>
              </a:prstGeom>
              <a:noFill/>
              <a:ln w="25400" cap="flat" cmpd="sng">
                <a:solidFill>
                  <a:srgbClr val="26B7C9"/>
                </a:solidFill>
                <a:prstDash val="dash"/>
                <a:round/>
                <a:headEnd type="none" w="sm" len="sm"/>
                <a:tailEnd type="diamond" w="lg" len="lg"/>
              </a:ln>
            </p:spPr>
          </p:cxnSp>
          <p:sp>
            <p:nvSpPr>
              <p:cNvPr id="2887" name="Google Shape;2887;p148"/>
              <p:cNvSpPr/>
              <p:nvPr/>
            </p:nvSpPr>
            <p:spPr>
              <a:xfrm>
                <a:off x="8774530" y="3858711"/>
                <a:ext cx="511634" cy="37054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88" name="Google Shape;2888;p148"/>
              <p:cNvSpPr/>
              <p:nvPr/>
            </p:nvSpPr>
            <p:spPr>
              <a:xfrm>
                <a:off x="3177989" y="4321727"/>
                <a:ext cx="11731408" cy="622610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def feedforward(self):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self.layer1 = sigmoid(np.dot(self.input, self.weights1))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        self.output = sigmoid(np.dot(self.layer1, self.weights2)))</a:t>
                </a:r>
                <a:endParaRPr sz="2200" b="0" i="0" u="none" strike="noStrike" cap="none">
                  <a:solidFill>
                    <a:srgbClr val="262626"/>
                  </a:solidFill>
                  <a:latin typeface="Courier New"/>
                  <a:ea typeface="Courier New"/>
                  <a:cs typeface="Courier New"/>
                  <a:sym typeface="Courier New"/>
                </a:endParaRPr>
              </a:p>
            </p:txBody>
          </p:sp>
        </p:grpSp>
      </p:grpSp>
      <p:sp>
        <p:nvSpPr>
          <p:cNvPr id="2889" name="Google Shape;2889;p148"/>
          <p:cNvSpPr txBox="1"/>
          <p:nvPr/>
        </p:nvSpPr>
        <p:spPr>
          <a:xfrm>
            <a:off x="3771192" y="1447137"/>
            <a:ext cx="9358211" cy="396991"/>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We are creating a Feed Forward function in  NeuralNetwork class.</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894"/>
        <p:cNvGrpSpPr/>
        <p:nvPr/>
      </p:nvGrpSpPr>
      <p:grpSpPr>
        <a:xfrm>
          <a:off x="0" y="0"/>
          <a:ext cx="0" cy="0"/>
          <a:chOff x="0" y="0"/>
          <a:chExt cx="0" cy="0"/>
        </a:xfrm>
      </p:grpSpPr>
      <p:sp>
        <p:nvSpPr>
          <p:cNvPr id="2895" name="Google Shape;2895;p149"/>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Output of the Neural Network</a:t>
            </a:r>
            <a:endParaRPr/>
          </a:p>
        </p:txBody>
      </p:sp>
      <p:pic>
        <p:nvPicPr>
          <p:cNvPr id="2896" name="Google Shape;2896;p149"/>
          <p:cNvPicPr preferRelativeResize="0"/>
          <p:nvPr/>
        </p:nvPicPr>
        <p:blipFill rotWithShape="1">
          <a:blip r:embed="rId3">
            <a:alphaModFix/>
          </a:blip>
          <a:srcRect/>
          <a:stretch/>
        </p:blipFill>
        <p:spPr>
          <a:xfrm>
            <a:off x="2641469" y="827279"/>
            <a:ext cx="11111082" cy="230425"/>
          </a:xfrm>
          <a:prstGeom prst="rect">
            <a:avLst/>
          </a:prstGeom>
          <a:noFill/>
          <a:ln>
            <a:noFill/>
          </a:ln>
        </p:spPr>
      </p:pic>
      <p:sp>
        <p:nvSpPr>
          <p:cNvPr id="2897" name="Google Shape;2897;p149"/>
          <p:cNvSpPr txBox="1"/>
          <p:nvPr/>
        </p:nvSpPr>
        <p:spPr>
          <a:xfrm>
            <a:off x="2358837" y="1554974"/>
            <a:ext cx="9245066" cy="396991"/>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loss of neural network after 1500 iterations:</a:t>
            </a:r>
            <a:endParaRPr sz="2200" b="0" i="0" u="none" strike="noStrike" cap="none">
              <a:solidFill>
                <a:srgbClr val="000000"/>
              </a:solidFill>
              <a:latin typeface="Open Sans"/>
              <a:ea typeface="Open Sans"/>
              <a:cs typeface="Open Sans"/>
              <a:sym typeface="Open Sans"/>
            </a:endParaRPr>
          </a:p>
        </p:txBody>
      </p:sp>
      <p:pic>
        <p:nvPicPr>
          <p:cNvPr id="2898" name="Google Shape;2898;p149"/>
          <p:cNvPicPr preferRelativeResize="0"/>
          <p:nvPr/>
        </p:nvPicPr>
        <p:blipFill rotWithShape="1">
          <a:blip r:embed="rId4">
            <a:alphaModFix/>
          </a:blip>
          <a:srcRect/>
          <a:stretch/>
        </p:blipFill>
        <p:spPr>
          <a:xfrm>
            <a:off x="3032147" y="2132544"/>
            <a:ext cx="10191705" cy="5810572"/>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p150"/>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Output of the Neural Network</a:t>
            </a:r>
            <a:endParaRPr/>
          </a:p>
        </p:txBody>
      </p:sp>
      <p:pic>
        <p:nvPicPr>
          <p:cNvPr id="2905" name="Google Shape;2905;p150"/>
          <p:cNvPicPr preferRelativeResize="0"/>
          <p:nvPr/>
        </p:nvPicPr>
        <p:blipFill rotWithShape="1">
          <a:blip r:embed="rId3">
            <a:alphaModFix/>
          </a:blip>
          <a:srcRect/>
          <a:stretch/>
        </p:blipFill>
        <p:spPr>
          <a:xfrm>
            <a:off x="2641469" y="827279"/>
            <a:ext cx="11111082" cy="230425"/>
          </a:xfrm>
          <a:prstGeom prst="rect">
            <a:avLst/>
          </a:prstGeom>
          <a:noFill/>
          <a:ln>
            <a:noFill/>
          </a:ln>
        </p:spPr>
      </p:pic>
      <p:sp>
        <p:nvSpPr>
          <p:cNvPr id="2906" name="Google Shape;2906;p150"/>
          <p:cNvSpPr txBox="1"/>
          <p:nvPr/>
        </p:nvSpPr>
        <p:spPr>
          <a:xfrm>
            <a:off x="4738255" y="1529525"/>
            <a:ext cx="5834870" cy="396991"/>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Prediction after 1500 iterations:</a:t>
            </a:r>
            <a:endParaRPr sz="2200" b="0" i="0" u="none" strike="noStrike" cap="none">
              <a:solidFill>
                <a:srgbClr val="000000"/>
              </a:solidFill>
              <a:latin typeface="Open Sans"/>
              <a:ea typeface="Open Sans"/>
              <a:cs typeface="Open Sans"/>
              <a:sym typeface="Open Sans"/>
            </a:endParaRPr>
          </a:p>
        </p:txBody>
      </p:sp>
      <p:graphicFrame>
        <p:nvGraphicFramePr>
          <p:cNvPr id="2907" name="Google Shape;2907;p150"/>
          <p:cNvGraphicFramePr/>
          <p:nvPr/>
        </p:nvGraphicFramePr>
        <p:xfrm>
          <a:off x="6250931" y="2660074"/>
          <a:ext cx="3000000" cy="3000000"/>
        </p:xfrm>
        <a:graphic>
          <a:graphicData uri="http://schemas.openxmlformats.org/drawingml/2006/table">
            <a:tbl>
              <a:tblPr firstRow="1" bandRow="1">
                <a:noFill/>
                <a:tableStyleId>{FC0D2E2A-0D72-4552-95C7-C037E7F2F776}</a:tableStyleId>
              </a:tblPr>
              <a:tblGrid>
                <a:gridCol w="2013475">
                  <a:extLst>
                    <a:ext uri="{9D8B030D-6E8A-4147-A177-3AD203B41FA5}">
                      <a16:colId xmlns:a16="http://schemas.microsoft.com/office/drawing/2014/main" val="20000"/>
                    </a:ext>
                  </a:extLst>
                </a:gridCol>
                <a:gridCol w="2177925">
                  <a:extLst>
                    <a:ext uri="{9D8B030D-6E8A-4147-A177-3AD203B41FA5}">
                      <a16:colId xmlns:a16="http://schemas.microsoft.com/office/drawing/2014/main" val="20001"/>
                    </a:ext>
                  </a:extLst>
                </a:gridCol>
              </a:tblGrid>
              <a:tr h="625525">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  Prediction</a:t>
                      </a:r>
                      <a:endParaRPr sz="24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  Y (actual)</a:t>
                      </a:r>
                      <a:endParaRPr sz="24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0"/>
                  </a:ext>
                </a:extLst>
              </a:tr>
              <a:tr h="8415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0.023</a:t>
                      </a:r>
                      <a:endParaRPr sz="2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0</a:t>
                      </a:r>
                      <a:endParaRPr sz="24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1"/>
                  </a:ext>
                </a:extLst>
              </a:tr>
              <a:tr h="841525">
                <a:tc>
                  <a:txBody>
                    <a:bodyPr/>
                    <a:lstStyle/>
                    <a:p>
                      <a:pPr marL="0" marR="0" lvl="0" indent="0" algn="ctr" rtl="0">
                        <a:lnSpc>
                          <a:spcPct val="100000"/>
                        </a:lnSpc>
                        <a:spcBef>
                          <a:spcPts val="0"/>
                        </a:spcBef>
                        <a:spcAft>
                          <a:spcPts val="0"/>
                        </a:spcAft>
                        <a:buClr>
                          <a:srgbClr val="000000"/>
                        </a:buClr>
                        <a:buSzPts val="2400"/>
                        <a:buFont typeface="Arial"/>
                        <a:buNone/>
                      </a:pPr>
                      <a:r>
                        <a:rPr lang="en-IN" sz="2400" b="0" u="none" strike="noStrike" cap="none">
                          <a:latin typeface="Open Sans"/>
                          <a:ea typeface="Open Sans"/>
                          <a:cs typeface="Open Sans"/>
                          <a:sym typeface="Open Sans"/>
                        </a:rPr>
                        <a:t>0.979</a:t>
                      </a:r>
                      <a:endParaRPr sz="2400" b="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1</a:t>
                      </a:r>
                      <a:endParaRPr sz="24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2"/>
                  </a:ext>
                </a:extLst>
              </a:tr>
              <a:tr h="8415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0.975</a:t>
                      </a:r>
                      <a:endParaRPr sz="2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1</a:t>
                      </a:r>
                      <a:endParaRPr sz="24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3"/>
                  </a:ext>
                </a:extLst>
              </a:tr>
              <a:tr h="8415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0.025</a:t>
                      </a:r>
                      <a:endParaRPr sz="2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latin typeface="Open Sans"/>
                          <a:ea typeface="Open Sans"/>
                          <a:cs typeface="Open Sans"/>
                          <a:sym typeface="Open Sans"/>
                        </a:rPr>
                        <a:t>0</a:t>
                      </a:r>
                      <a:endParaRPr sz="2400" u="none" strike="noStrike" cap="none">
                        <a:latin typeface="Open Sans"/>
                        <a:ea typeface="Open Sans"/>
                        <a:cs typeface="Open Sans"/>
                        <a:sym typeface="Open Sans"/>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911"/>
        <p:cNvGrpSpPr/>
        <p:nvPr/>
      </p:nvGrpSpPr>
      <p:grpSpPr>
        <a:xfrm>
          <a:off x="0" y="0"/>
          <a:ext cx="0" cy="0"/>
          <a:chOff x="0" y="0"/>
          <a:chExt cx="0" cy="0"/>
        </a:xfrm>
      </p:grpSpPr>
      <p:sp>
        <p:nvSpPr>
          <p:cNvPr id="2912" name="Google Shape;2912;p15"/>
          <p:cNvSpPr txBox="1">
            <a:spLocks noGrp="1"/>
          </p:cNvSpPr>
          <p:nvPr>
            <p:ph type="body" idx="1"/>
          </p:nvPr>
        </p:nvSpPr>
        <p:spPr>
          <a:xfrm>
            <a:off x="1829833" y="5105930"/>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500"/>
              <a:buNone/>
            </a:pPr>
            <a:r>
              <a:rPr lang="en-IN" dirty="0"/>
              <a:t>Build a deep neural network with Keras, </a:t>
            </a:r>
            <a:r>
              <a:rPr lang="en-IN" dirty="0" err="1"/>
              <a:t>Caffe</a:t>
            </a:r>
            <a:r>
              <a:rPr lang="en-IN" dirty="0"/>
              <a:t>, </a:t>
            </a:r>
            <a:r>
              <a:rPr lang="en-IN" dirty="0" err="1"/>
              <a:t>PyTorch</a:t>
            </a:r>
            <a:r>
              <a:rPr lang="en-IN" dirty="0"/>
              <a:t>, and </a:t>
            </a:r>
            <a:r>
              <a:rPr lang="en-IN" dirty="0" err="1"/>
              <a:t>Tensorflow</a:t>
            </a:r>
            <a:r>
              <a:rPr lang="en-IN" dirty="0"/>
              <a:t> deep learning framework</a:t>
            </a:r>
            <a:endParaRPr dirty="0"/>
          </a:p>
          <a:p>
            <a:pPr marL="0" lvl="0" indent="0" algn="l" rtl="0">
              <a:lnSpc>
                <a:spcPct val="90000"/>
              </a:lnSpc>
              <a:spcBef>
                <a:spcPts val="0"/>
              </a:spcBef>
              <a:spcAft>
                <a:spcPts val="0"/>
              </a:spcAft>
              <a:buClr>
                <a:srgbClr val="3F3F3F"/>
              </a:buClr>
              <a:buSzPts val="500"/>
              <a:buNone/>
            </a:pPr>
            <a:endParaRPr dirty="0"/>
          </a:p>
        </p:txBody>
      </p:sp>
      <p:sp>
        <p:nvSpPr>
          <p:cNvPr id="2913" name="Google Shape;2913;p15"/>
          <p:cNvSpPr txBox="1">
            <a:spLocks noGrp="1"/>
          </p:cNvSpPr>
          <p:nvPr>
            <p:ph type="body" idx="2"/>
          </p:nvPr>
        </p:nvSpPr>
        <p:spPr>
          <a:xfrm>
            <a:off x="1829833" y="3243038"/>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500"/>
              <a:buNone/>
            </a:pPr>
            <a:r>
              <a:rPr lang="en-IN"/>
              <a:t>Determine suitable loss function for deep learning models</a:t>
            </a:r>
            <a:endParaRPr/>
          </a:p>
          <a:p>
            <a:pPr marL="0" lvl="0" indent="0" algn="l" rtl="0">
              <a:lnSpc>
                <a:spcPct val="90000"/>
              </a:lnSpc>
              <a:spcBef>
                <a:spcPts val="0"/>
              </a:spcBef>
              <a:spcAft>
                <a:spcPts val="0"/>
              </a:spcAft>
              <a:buClr>
                <a:srgbClr val="3F3F3F"/>
              </a:buClr>
              <a:buSzPts val="500"/>
              <a:buNone/>
            </a:pPr>
            <a:endParaRPr/>
          </a:p>
        </p:txBody>
      </p:sp>
      <p:sp>
        <p:nvSpPr>
          <p:cNvPr id="2914" name="Google Shape;2914;p15"/>
          <p:cNvSpPr txBox="1"/>
          <p:nvPr/>
        </p:nvSpPr>
        <p:spPr>
          <a:xfrm>
            <a:off x="1880571"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IN" sz="2200" b="0" i="0" u="none" strike="noStrike" cap="none">
                <a:solidFill>
                  <a:srgbClr val="595959"/>
                </a:solidFill>
                <a:latin typeface="Open Sans"/>
                <a:ea typeface="Open Sans"/>
                <a:cs typeface="Open Sans"/>
                <a:sym typeface="Open Sans"/>
              </a:rPr>
              <a:t>You are now able to:</a:t>
            </a:r>
            <a:endParaRPr sz="2200" b="0" i="0" u="none" strike="noStrike" cap="none">
              <a:solidFill>
                <a:srgbClr val="000000"/>
              </a:solidFill>
              <a:latin typeface="Arial"/>
              <a:ea typeface="Arial"/>
              <a:cs typeface="Arial"/>
              <a:sym typeface="Arial"/>
            </a:endParaRPr>
          </a:p>
        </p:txBody>
      </p:sp>
      <p:pic>
        <p:nvPicPr>
          <p:cNvPr id="2915" name="Google Shape;2915;p15"/>
          <p:cNvPicPr preferRelativeResize="0"/>
          <p:nvPr/>
        </p:nvPicPr>
        <p:blipFill rotWithShape="1">
          <a:blip r:embed="rId3">
            <a:alphaModFix/>
          </a:blip>
          <a:srcRect/>
          <a:stretch/>
        </p:blipFill>
        <p:spPr>
          <a:xfrm>
            <a:off x="1187189" y="2344014"/>
            <a:ext cx="489335" cy="489335"/>
          </a:xfrm>
          <a:prstGeom prst="rect">
            <a:avLst/>
          </a:prstGeom>
          <a:noFill/>
          <a:ln>
            <a:noFill/>
          </a:ln>
        </p:spPr>
      </p:pic>
      <p:pic>
        <p:nvPicPr>
          <p:cNvPr id="2916" name="Google Shape;2916;p15"/>
          <p:cNvPicPr preferRelativeResize="0"/>
          <p:nvPr/>
        </p:nvPicPr>
        <p:blipFill rotWithShape="1">
          <a:blip r:embed="rId3">
            <a:alphaModFix/>
          </a:blip>
          <a:srcRect/>
          <a:stretch/>
        </p:blipFill>
        <p:spPr>
          <a:xfrm>
            <a:off x="1165165" y="3207870"/>
            <a:ext cx="489335" cy="489335"/>
          </a:xfrm>
          <a:prstGeom prst="rect">
            <a:avLst/>
          </a:prstGeom>
          <a:noFill/>
          <a:ln>
            <a:noFill/>
          </a:ln>
        </p:spPr>
      </p:pic>
      <p:sp>
        <p:nvSpPr>
          <p:cNvPr id="2917" name="Google Shape;2917;p15"/>
          <p:cNvSpPr txBox="1"/>
          <p:nvPr/>
        </p:nvSpPr>
        <p:spPr>
          <a:xfrm>
            <a:off x="1829833" y="4108534"/>
            <a:ext cx="8229600" cy="54864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Apply python to create a deep learning model without any deep learning framework</a:t>
            </a:r>
            <a:endParaRPr sz="2200" b="0" i="0" u="none" strike="noStrike" cap="none">
              <a:solidFill>
                <a:srgbClr val="3F3F3F"/>
              </a:solidFill>
              <a:latin typeface="Open Sans"/>
              <a:ea typeface="Open Sans"/>
              <a:cs typeface="Open Sans"/>
              <a:sym typeface="Open Sans"/>
            </a:endParaRPr>
          </a:p>
        </p:txBody>
      </p:sp>
      <p:pic>
        <p:nvPicPr>
          <p:cNvPr id="2918" name="Google Shape;2918;p15"/>
          <p:cNvPicPr preferRelativeResize="0"/>
          <p:nvPr/>
        </p:nvPicPr>
        <p:blipFill rotWithShape="1">
          <a:blip r:embed="rId3">
            <a:alphaModFix/>
          </a:blip>
          <a:srcRect/>
          <a:stretch/>
        </p:blipFill>
        <p:spPr>
          <a:xfrm>
            <a:off x="1131915" y="4085559"/>
            <a:ext cx="489335" cy="489335"/>
          </a:xfrm>
          <a:prstGeom prst="rect">
            <a:avLst/>
          </a:prstGeom>
          <a:noFill/>
          <a:ln>
            <a:noFill/>
          </a:ln>
        </p:spPr>
      </p:pic>
      <p:sp>
        <p:nvSpPr>
          <p:cNvPr id="2919" name="Google Shape;2919;p15"/>
          <p:cNvSpPr txBox="1"/>
          <p:nvPr/>
        </p:nvSpPr>
        <p:spPr>
          <a:xfrm>
            <a:off x="1837378" y="2393889"/>
            <a:ext cx="8229600" cy="54864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Explain</a:t>
            </a:r>
            <a:r>
              <a:rPr lang="en-IN" sz="2400" b="0" i="0" u="none" strike="noStrike" cap="none">
                <a:solidFill>
                  <a:srgbClr val="3F3F3F"/>
                </a:solidFill>
                <a:latin typeface="Open Sans"/>
                <a:ea typeface="Open Sans"/>
                <a:cs typeface="Open Sans"/>
                <a:sym typeface="Open Sans"/>
              </a:rPr>
              <a:t> and define deep learning models</a:t>
            </a:r>
            <a:endParaRPr sz="2400" b="0" i="0" u="none" strike="noStrike" cap="none">
              <a:solidFill>
                <a:srgbClr val="3F3F3F"/>
              </a:solidFill>
              <a:latin typeface="Open Sans"/>
              <a:ea typeface="Open Sans"/>
              <a:cs typeface="Open Sans"/>
              <a:sym typeface="Open Sans"/>
            </a:endParaRPr>
          </a:p>
          <a:p>
            <a:pPr marL="0" marR="0" lvl="0" indent="0" algn="l" rtl="0">
              <a:lnSpc>
                <a:spcPct val="9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9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p:txBody>
      </p:sp>
      <p:pic>
        <p:nvPicPr>
          <p:cNvPr id="2920" name="Google Shape;2920;p15"/>
          <p:cNvPicPr preferRelativeResize="0"/>
          <p:nvPr/>
        </p:nvPicPr>
        <p:blipFill rotWithShape="1">
          <a:blip r:embed="rId3">
            <a:alphaModFix/>
          </a:blip>
          <a:srcRect/>
          <a:stretch/>
        </p:blipFill>
        <p:spPr>
          <a:xfrm>
            <a:off x="1198418" y="5015610"/>
            <a:ext cx="489335" cy="4893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924"/>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33"/>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Mean Squared Error (MSE)</a:t>
            </a:r>
            <a:endParaRPr/>
          </a:p>
        </p:txBody>
      </p:sp>
      <p:pic>
        <p:nvPicPr>
          <p:cNvPr id="663" name="Google Shape;663;p133"/>
          <p:cNvPicPr preferRelativeResize="0"/>
          <p:nvPr/>
        </p:nvPicPr>
        <p:blipFill rotWithShape="1">
          <a:blip r:embed="rId3">
            <a:alphaModFix/>
          </a:blip>
          <a:srcRect/>
          <a:stretch/>
        </p:blipFill>
        <p:spPr>
          <a:xfrm>
            <a:off x="4273803" y="755094"/>
            <a:ext cx="7916825" cy="487642"/>
          </a:xfrm>
          <a:prstGeom prst="rect">
            <a:avLst/>
          </a:prstGeom>
          <a:noFill/>
          <a:ln>
            <a:noFill/>
          </a:ln>
        </p:spPr>
      </p:pic>
      <p:sp>
        <p:nvSpPr>
          <p:cNvPr id="664" name="Google Shape;664;p133"/>
          <p:cNvSpPr txBox="1"/>
          <p:nvPr/>
        </p:nvSpPr>
        <p:spPr>
          <a:xfrm>
            <a:off x="4452704" y="2221338"/>
            <a:ext cx="7056805" cy="760400"/>
          </a:xfrm>
          <a:prstGeom prst="rect">
            <a:avLst/>
          </a:prstGeom>
          <a:solidFill>
            <a:srgbClr val="F7CAAC"/>
          </a:solidFill>
          <a:ln w="9525"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800" b="0" i="0" u="none" strike="noStrike" cap="none">
                <a:solidFill>
                  <a:srgbClr val="000000"/>
                </a:solidFill>
                <a:latin typeface="Open Sans ExtraBold"/>
                <a:ea typeface="Open Sans ExtraBold"/>
                <a:cs typeface="Open Sans ExtraBold"/>
                <a:sym typeface="Open Sans ExtraBold"/>
              </a:rPr>
              <a:t>MSE = Sum of Mean Errors/N</a:t>
            </a:r>
            <a:endParaRPr sz="2800" b="0" i="0" u="none" strike="noStrike" cap="none">
              <a:solidFill>
                <a:srgbClr val="000000"/>
              </a:solidFill>
              <a:latin typeface="Open Sans ExtraBold"/>
              <a:ea typeface="Open Sans ExtraBold"/>
              <a:cs typeface="Open Sans ExtraBold"/>
              <a:sym typeface="Open Sans ExtraBold"/>
            </a:endParaRPr>
          </a:p>
        </p:txBody>
      </p:sp>
      <p:graphicFrame>
        <p:nvGraphicFramePr>
          <p:cNvPr id="665" name="Google Shape;665;p133"/>
          <p:cNvGraphicFramePr/>
          <p:nvPr/>
        </p:nvGraphicFramePr>
        <p:xfrm>
          <a:off x="3561796" y="3379304"/>
          <a:ext cx="9142975" cy="5406885"/>
        </p:xfrm>
        <a:graphic>
          <a:graphicData uri="http://schemas.openxmlformats.org/drawingml/2006/table">
            <a:tbl>
              <a:tblPr firstRow="1" bandRow="1">
                <a:noFill/>
                <a:tableStyleId>{FC0D2E2A-0D72-4552-95C7-C037E7F2F776}</a:tableStyleId>
              </a:tblPr>
              <a:tblGrid>
                <a:gridCol w="2849975">
                  <a:extLst>
                    <a:ext uri="{9D8B030D-6E8A-4147-A177-3AD203B41FA5}">
                      <a16:colId xmlns:a16="http://schemas.microsoft.com/office/drawing/2014/main" val="20000"/>
                    </a:ext>
                  </a:extLst>
                </a:gridCol>
                <a:gridCol w="3239100">
                  <a:extLst>
                    <a:ext uri="{9D8B030D-6E8A-4147-A177-3AD203B41FA5}">
                      <a16:colId xmlns:a16="http://schemas.microsoft.com/office/drawing/2014/main" val="20001"/>
                    </a:ext>
                  </a:extLst>
                </a:gridCol>
                <a:gridCol w="3053900">
                  <a:extLst>
                    <a:ext uri="{9D8B030D-6E8A-4147-A177-3AD203B41FA5}">
                      <a16:colId xmlns:a16="http://schemas.microsoft.com/office/drawing/2014/main" val="20002"/>
                    </a:ext>
                  </a:extLst>
                </a:gridCol>
              </a:tblGrid>
              <a:tr h="97335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(Actual Value)</a:t>
                      </a:r>
                      <a:endParaRPr sz="2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(Predicted Value)</a:t>
                      </a:r>
                      <a:endParaRPr sz="28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0"/>
                  </a:ext>
                </a:extLst>
              </a:tr>
              <a:tr h="6207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10.2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a:t>
                      </a:r>
                      <a:r>
                        <a:rPr lang="en-IN" sz="2400" u="none" strike="noStrike" cap="none">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64</a:t>
                      </a:r>
                      <a:endParaRPr sz="2400" u="none" strike="noStrike" cap="none"/>
                    </a:p>
                  </a:txBody>
                  <a:tcPr marL="91450" marR="91450" marT="45725" marB="45725"/>
                </a:tc>
                <a:extLst>
                  <a:ext uri="{0D108BD9-81ED-4DB2-BD59-A6C34878D82A}">
                    <a16:rowId xmlns:a16="http://schemas.microsoft.com/office/drawing/2014/main" val="10001"/>
                  </a:ext>
                </a:extLst>
              </a:tr>
              <a:tr h="581900">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7.1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6.9</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0.04</a:t>
                      </a:r>
                      <a:endParaRPr sz="2400" u="none" strike="noStrike" cap="none"/>
                    </a:p>
                  </a:txBody>
                  <a:tcPr marL="91450" marR="91450" marT="45725" marB="45725"/>
                </a:tc>
                <a:extLst>
                  <a:ext uri="{0D108BD9-81ED-4DB2-BD59-A6C34878D82A}">
                    <a16:rowId xmlns:a16="http://schemas.microsoft.com/office/drawing/2014/main" val="10002"/>
                  </a:ext>
                </a:extLst>
              </a:tr>
              <a:tr h="7273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17.2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1.44</a:t>
                      </a:r>
                      <a:endParaRPr sz="2400" u="none" strike="noStrike" cap="none"/>
                    </a:p>
                  </a:txBody>
                  <a:tcPr marL="91450" marR="91450" marT="45725" marB="45725"/>
                </a:tc>
                <a:extLst>
                  <a:ext uri="{0D108BD9-81ED-4DB2-BD59-A6C34878D82A}">
                    <a16:rowId xmlns:a16="http://schemas.microsoft.com/office/drawing/2014/main" val="10003"/>
                  </a:ext>
                </a:extLst>
              </a:tr>
              <a:tr h="6650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11.3</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3.24</a:t>
                      </a:r>
                      <a:endParaRPr sz="2400" u="none" strike="noStrike" cap="none"/>
                    </a:p>
                  </a:txBody>
                  <a:tcPr marL="91450" marR="91450" marT="45725" marB="45725"/>
                </a:tc>
                <a:extLst>
                  <a:ext uri="{0D108BD9-81ED-4DB2-BD59-A6C34878D82A}">
                    <a16:rowId xmlns:a16="http://schemas.microsoft.com/office/drawing/2014/main" val="10004"/>
                  </a:ext>
                </a:extLst>
              </a:tr>
              <a:tr h="6026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0.16</a:t>
                      </a:r>
                      <a:endParaRPr sz="2400" u="none" strike="noStrike" cap="none"/>
                    </a:p>
                  </a:txBody>
                  <a:tcPr marL="91450" marR="91450" marT="45725" marB="45725"/>
                </a:tc>
                <a:extLst>
                  <a:ext uri="{0D108BD9-81ED-4DB2-BD59-A6C34878D82A}">
                    <a16:rowId xmlns:a16="http://schemas.microsoft.com/office/drawing/2014/main" val="10005"/>
                  </a:ext>
                </a:extLst>
              </a:tr>
              <a:tr h="394900">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Sum</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a:t>
                      </a:r>
                      <a:endParaRPr sz="2400" u="none" strike="noStrike" cap="none"/>
                    </a:p>
                  </a:txBody>
                  <a:tcPr marL="91450" marR="91450" marT="45725" marB="45725"/>
                </a:tc>
                <a:extLst>
                  <a:ext uri="{0D108BD9-81ED-4DB2-BD59-A6C34878D82A}">
                    <a16:rowId xmlns:a16="http://schemas.microsoft.com/office/drawing/2014/main" val="10006"/>
                  </a:ext>
                </a:extLst>
              </a:tr>
              <a:tr h="593675">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MSE</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5.52/5 = 1.104</a:t>
                      </a:r>
                      <a:endParaRPr sz="24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666" name="Google Shape;666;p133"/>
          <p:cNvSpPr txBox="1"/>
          <p:nvPr/>
        </p:nvSpPr>
        <p:spPr>
          <a:xfrm>
            <a:off x="1076960" y="1165448"/>
            <a:ext cx="14295311" cy="936622"/>
          </a:xfrm>
          <a:prstGeom prst="rect">
            <a:avLst/>
          </a:prstGeom>
          <a:noFill/>
          <a:ln>
            <a:noFill/>
          </a:ln>
        </p:spPr>
        <p:txBody>
          <a:bodyPr spcFirstLastPara="1" wrap="square" lIns="91425" tIns="45700" rIns="91425" bIns="45700" anchor="t" anchorCtr="0">
            <a:noAutofit/>
          </a:bodyPr>
          <a:lstStyle/>
          <a:p>
            <a:pPr marL="76200" marR="0" lvl="0" indent="0" algn="just"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MAE is the absolute difference between actual and predicted value for N number of training data. </a:t>
            </a:r>
            <a:endParaRPr sz="1400" b="0" i="0" u="none" strike="noStrike" cap="none">
              <a:solidFill>
                <a:srgbClr val="000000"/>
              </a:solidFill>
              <a:latin typeface="Arial"/>
              <a:ea typeface="Arial"/>
              <a:cs typeface="Arial"/>
              <a:sym typeface="Arial"/>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p:txBody>
      </p:sp>
      <p:sp>
        <p:nvSpPr>
          <p:cNvPr id="667" name="Google Shape;667;p133"/>
          <p:cNvSpPr/>
          <p:nvPr/>
        </p:nvSpPr>
        <p:spPr>
          <a:xfrm>
            <a:off x="1076960" y="1119794"/>
            <a:ext cx="14102079"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68" name="Google Shape;668;p133"/>
          <p:cNvSpPr/>
          <p:nvPr/>
        </p:nvSpPr>
        <p:spPr>
          <a:xfrm>
            <a:off x="10464010" y="3826444"/>
            <a:ext cx="131638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Arial"/>
                <a:ea typeface="Arial"/>
                <a:cs typeface="Arial"/>
                <a:sym typeface="Arial"/>
              </a:rPr>
              <a:t>IY</a:t>
            </a:r>
            <a:r>
              <a:rPr lang="en-IN" sz="1400" b="1" i="0" u="none" strike="noStrike" cap="none">
                <a:solidFill>
                  <a:schemeClr val="lt1"/>
                </a:solidFill>
                <a:latin typeface="Arial"/>
                <a:ea typeface="Arial"/>
                <a:cs typeface="Arial"/>
                <a:sym typeface="Arial"/>
              </a:rPr>
              <a:t> </a:t>
            </a:r>
            <a:r>
              <a:rPr lang="en-IN" sz="2800" b="1" i="0" u="none" strike="noStrike" cap="none">
                <a:solidFill>
                  <a:schemeClr val="lt1"/>
                </a:solidFill>
                <a:latin typeface="Arial"/>
                <a:ea typeface="Arial"/>
                <a:cs typeface="Arial"/>
                <a:sym typeface="Arial"/>
              </a:rPr>
              <a:t>-  Y′I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2929" name="Google Shape;2929;p15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1</a:t>
            </a:r>
            <a:endParaRPr/>
          </a:p>
        </p:txBody>
      </p:sp>
      <p:sp>
        <p:nvSpPr>
          <p:cNvPr id="2930" name="Google Shape;2930;p15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What is the minimum number of hidden layers a neural network should have to be qualified as a deep neural network?</a:t>
            </a:r>
            <a:endParaRPr/>
          </a:p>
        </p:txBody>
      </p:sp>
      <p:sp>
        <p:nvSpPr>
          <p:cNvPr id="2931" name="Google Shape;2931;p15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1</a:t>
            </a:r>
            <a:endParaRPr/>
          </a:p>
        </p:txBody>
      </p:sp>
      <p:sp>
        <p:nvSpPr>
          <p:cNvPr id="2932" name="Google Shape;2932;p15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2</a:t>
            </a:r>
            <a:endParaRPr/>
          </a:p>
        </p:txBody>
      </p:sp>
      <p:sp>
        <p:nvSpPr>
          <p:cNvPr id="2933" name="Google Shape;2933;p15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3</a:t>
            </a:r>
            <a:endParaRPr/>
          </a:p>
          <a:p>
            <a:pPr marL="0" lvl="0" indent="0" algn="l" rtl="0">
              <a:lnSpc>
                <a:spcPct val="90000"/>
              </a:lnSpc>
              <a:spcBef>
                <a:spcPts val="1333"/>
              </a:spcBef>
              <a:spcAft>
                <a:spcPts val="0"/>
              </a:spcAft>
              <a:buClr>
                <a:srgbClr val="3F3F3F"/>
              </a:buClr>
              <a:buSzPts val="2000"/>
              <a:buNone/>
            </a:pPr>
            <a:endParaRPr/>
          </a:p>
        </p:txBody>
      </p:sp>
      <p:sp>
        <p:nvSpPr>
          <p:cNvPr id="2934" name="Google Shape;2934;p15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All of the above</a:t>
            </a:r>
            <a:endParaRPr/>
          </a:p>
          <a:p>
            <a:pPr marL="0" lvl="0" indent="0" algn="l" rtl="0">
              <a:lnSpc>
                <a:spcPct val="90000"/>
              </a:lnSpc>
              <a:spcBef>
                <a:spcPts val="1333"/>
              </a:spcBef>
              <a:spcAft>
                <a:spcPts val="0"/>
              </a:spcAft>
              <a:buClr>
                <a:srgbClr val="3F3F3F"/>
              </a:buClr>
              <a:buSzPts val="2000"/>
              <a:buNone/>
            </a:pP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939"/>
        <p:cNvGrpSpPr/>
        <p:nvPr/>
      </p:nvGrpSpPr>
      <p:grpSpPr>
        <a:xfrm>
          <a:off x="0" y="0"/>
          <a:ext cx="0" cy="0"/>
          <a:chOff x="0" y="0"/>
          <a:chExt cx="0" cy="0"/>
        </a:xfrm>
      </p:grpSpPr>
      <p:sp>
        <p:nvSpPr>
          <p:cNvPr id="2940" name="Google Shape;2940;p15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What is the minimum number of hidden layers a neural network should consists to be qualified as deep neural network?</a:t>
            </a:r>
            <a:endParaRPr/>
          </a:p>
        </p:txBody>
      </p:sp>
      <p:sp>
        <p:nvSpPr>
          <p:cNvPr id="2941" name="Google Shape;2941;p152"/>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1</a:t>
            </a:r>
            <a:endParaRPr/>
          </a:p>
        </p:txBody>
      </p:sp>
      <p:sp>
        <p:nvSpPr>
          <p:cNvPr id="2942" name="Google Shape;2942;p152"/>
          <p:cNvSpPr txBox="1">
            <a:spLocks noGrp="1"/>
          </p:cNvSpPr>
          <p:nvPr>
            <p:ph type="body" idx="4"/>
          </p:nvPr>
        </p:nvSpPr>
        <p:spPr>
          <a:xfrm>
            <a:off x="3380155" y="7334931"/>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b</a:t>
            </a:r>
            <a:endParaRPr/>
          </a:p>
        </p:txBody>
      </p:sp>
      <p:sp>
        <p:nvSpPr>
          <p:cNvPr id="2943" name="Google Shape;2943;p15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1</a:t>
            </a:r>
            <a:endParaRPr/>
          </a:p>
        </p:txBody>
      </p:sp>
      <p:sp>
        <p:nvSpPr>
          <p:cNvPr id="2944" name="Google Shape;2944;p15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2</a:t>
            </a:r>
            <a:endParaRPr/>
          </a:p>
        </p:txBody>
      </p:sp>
      <p:sp>
        <p:nvSpPr>
          <p:cNvPr id="2945" name="Google Shape;2945;p15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3</a:t>
            </a:r>
            <a:endParaRPr/>
          </a:p>
        </p:txBody>
      </p:sp>
      <p:sp>
        <p:nvSpPr>
          <p:cNvPr id="2946" name="Google Shape;2946;p15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All of the above</a:t>
            </a:r>
            <a:endParaRPr/>
          </a:p>
        </p:txBody>
      </p:sp>
      <p:sp>
        <p:nvSpPr>
          <p:cNvPr id="2947" name="Google Shape;2947;p15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Font typeface="Arial"/>
              <a:buNone/>
            </a:pPr>
            <a:r>
              <a:rPr lang="en-IN"/>
              <a:t>If a neural network contains one hidden layer it is called shallow neural network and a shallow neural becomes a deep neural network when one more hidden layer adds up.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951"/>
        <p:cNvGrpSpPr/>
        <p:nvPr/>
      </p:nvGrpSpPr>
      <p:grpSpPr>
        <a:xfrm>
          <a:off x="0" y="0"/>
          <a:ext cx="0" cy="0"/>
          <a:chOff x="0" y="0"/>
          <a:chExt cx="0" cy="0"/>
        </a:xfrm>
      </p:grpSpPr>
      <p:sp>
        <p:nvSpPr>
          <p:cNvPr id="2952" name="Google Shape;2952;p15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2</a:t>
            </a:r>
            <a:endParaRPr/>
          </a:p>
        </p:txBody>
      </p:sp>
      <p:sp>
        <p:nvSpPr>
          <p:cNvPr id="2953" name="Google Shape;2953;p15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deep learning ecosystems does Glow, an ML compiler belong to?</a:t>
            </a:r>
            <a:endParaRPr/>
          </a:p>
        </p:txBody>
      </p:sp>
      <p:sp>
        <p:nvSpPr>
          <p:cNvPr id="2954" name="Google Shape;2954;p15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PyTorch</a:t>
            </a:r>
            <a:endParaRPr/>
          </a:p>
        </p:txBody>
      </p:sp>
      <p:sp>
        <p:nvSpPr>
          <p:cNvPr id="2955" name="Google Shape;2955;p15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Keras</a:t>
            </a:r>
            <a:endParaRPr dirty="0"/>
          </a:p>
        </p:txBody>
      </p:sp>
      <p:sp>
        <p:nvSpPr>
          <p:cNvPr id="2956" name="Google Shape;2956;p15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Tensorflow</a:t>
            </a:r>
            <a:endParaRPr/>
          </a:p>
          <a:p>
            <a:pPr marL="0" lvl="0" indent="0" algn="l" rtl="0">
              <a:lnSpc>
                <a:spcPct val="90000"/>
              </a:lnSpc>
              <a:spcBef>
                <a:spcPts val="1333"/>
              </a:spcBef>
              <a:spcAft>
                <a:spcPts val="0"/>
              </a:spcAft>
              <a:buClr>
                <a:srgbClr val="3F3F3F"/>
              </a:buClr>
              <a:buSzPts val="2000"/>
              <a:buNone/>
            </a:pPr>
            <a:endParaRPr/>
          </a:p>
        </p:txBody>
      </p:sp>
      <p:sp>
        <p:nvSpPr>
          <p:cNvPr id="2957" name="Google Shape;2957;p15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a:p>
            <a:pPr marL="0" lvl="0" indent="0" algn="l" rtl="0">
              <a:lnSpc>
                <a:spcPct val="90000"/>
              </a:lnSpc>
              <a:spcBef>
                <a:spcPts val="1333"/>
              </a:spcBef>
              <a:spcAft>
                <a:spcPts val="0"/>
              </a:spcAft>
              <a:buClr>
                <a:srgbClr val="3F3F3F"/>
              </a:buClr>
              <a:buSzPts val="2000"/>
              <a:buNone/>
            </a:pP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p154"/>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deep learning ecosystems does Glow, an ML compiler belong to?</a:t>
            </a:r>
            <a:endParaRPr/>
          </a:p>
        </p:txBody>
      </p:sp>
      <p:sp>
        <p:nvSpPr>
          <p:cNvPr id="2964" name="Google Shape;2964;p154"/>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2</a:t>
            </a:r>
            <a:endParaRPr/>
          </a:p>
        </p:txBody>
      </p:sp>
      <p:sp>
        <p:nvSpPr>
          <p:cNvPr id="2965" name="Google Shape;2965;p154"/>
          <p:cNvSpPr txBox="1">
            <a:spLocks noGrp="1"/>
          </p:cNvSpPr>
          <p:nvPr>
            <p:ph type="body" idx="4"/>
          </p:nvPr>
        </p:nvSpPr>
        <p:spPr>
          <a:xfrm>
            <a:off x="3346904" y="7318307"/>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a</a:t>
            </a:r>
            <a:endParaRPr/>
          </a:p>
        </p:txBody>
      </p:sp>
      <p:sp>
        <p:nvSpPr>
          <p:cNvPr id="2966" name="Google Shape;2966;p15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PyTorch</a:t>
            </a:r>
            <a:endParaRPr/>
          </a:p>
        </p:txBody>
      </p:sp>
      <p:sp>
        <p:nvSpPr>
          <p:cNvPr id="2967" name="Google Shape;2967;p15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Keras</a:t>
            </a:r>
            <a:endParaRPr dirty="0"/>
          </a:p>
        </p:txBody>
      </p:sp>
      <p:sp>
        <p:nvSpPr>
          <p:cNvPr id="2968" name="Google Shape;2968;p15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Tensorflow</a:t>
            </a:r>
            <a:endParaRPr/>
          </a:p>
        </p:txBody>
      </p:sp>
      <p:sp>
        <p:nvSpPr>
          <p:cNvPr id="2969" name="Google Shape;2969;p15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
        <p:nvSpPr>
          <p:cNvPr id="2970" name="Google Shape;2970;p15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None/>
            </a:pPr>
            <a:r>
              <a:rPr lang="en-IN"/>
              <a:t>Glow belongs to PyTorch ecosystem along with Skorch, Torchbearer, and PyTorch Geometric.</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155"/>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3</a:t>
            </a:r>
            <a:endParaRPr/>
          </a:p>
        </p:txBody>
      </p:sp>
      <p:sp>
        <p:nvSpPr>
          <p:cNvPr id="2976" name="Google Shape;2976;p155"/>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loss functions is best suited to build a regression model with outlier?</a:t>
            </a:r>
            <a:endParaRPr/>
          </a:p>
        </p:txBody>
      </p:sp>
      <p:sp>
        <p:nvSpPr>
          <p:cNvPr id="2977" name="Google Shape;2977;p155"/>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MAE</a:t>
            </a:r>
            <a:endParaRPr/>
          </a:p>
        </p:txBody>
      </p:sp>
      <p:sp>
        <p:nvSpPr>
          <p:cNvPr id="2978" name="Google Shape;2978;p155"/>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MSE</a:t>
            </a:r>
            <a:endParaRPr/>
          </a:p>
        </p:txBody>
      </p:sp>
      <p:sp>
        <p:nvSpPr>
          <p:cNvPr id="2979" name="Google Shape;2979;p155"/>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Both MAE and MSE</a:t>
            </a:r>
            <a:endParaRPr/>
          </a:p>
          <a:p>
            <a:pPr marL="0" lvl="0" indent="0" algn="l" rtl="0">
              <a:lnSpc>
                <a:spcPct val="90000"/>
              </a:lnSpc>
              <a:spcBef>
                <a:spcPts val="1333"/>
              </a:spcBef>
              <a:spcAft>
                <a:spcPts val="0"/>
              </a:spcAft>
              <a:buClr>
                <a:srgbClr val="3F3F3F"/>
              </a:buClr>
              <a:buSzPts val="2000"/>
              <a:buNone/>
            </a:pPr>
            <a:endParaRPr/>
          </a:p>
        </p:txBody>
      </p:sp>
      <p:sp>
        <p:nvSpPr>
          <p:cNvPr id="2980" name="Google Shape;2980;p155"/>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sp>
        <p:nvSpPr>
          <p:cNvPr id="2986" name="Google Shape;2986;p156"/>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loss functions is best suited to build a regression model with outlier?</a:t>
            </a:r>
            <a:endParaRPr/>
          </a:p>
        </p:txBody>
      </p:sp>
      <p:sp>
        <p:nvSpPr>
          <p:cNvPr id="2987" name="Google Shape;2987;p156"/>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3</a:t>
            </a:r>
            <a:endParaRPr/>
          </a:p>
        </p:txBody>
      </p:sp>
      <p:sp>
        <p:nvSpPr>
          <p:cNvPr id="2988" name="Google Shape;2988;p156"/>
          <p:cNvSpPr txBox="1">
            <a:spLocks noGrp="1"/>
          </p:cNvSpPr>
          <p:nvPr>
            <p:ph type="body" idx="4"/>
          </p:nvPr>
        </p:nvSpPr>
        <p:spPr>
          <a:xfrm>
            <a:off x="3346904" y="7318307"/>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a</a:t>
            </a:r>
            <a:endParaRPr/>
          </a:p>
        </p:txBody>
      </p:sp>
      <p:sp>
        <p:nvSpPr>
          <p:cNvPr id="2989" name="Google Shape;2989;p156"/>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MAE</a:t>
            </a:r>
            <a:endParaRPr/>
          </a:p>
        </p:txBody>
      </p:sp>
      <p:sp>
        <p:nvSpPr>
          <p:cNvPr id="2990" name="Google Shape;2990;p156"/>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MSE</a:t>
            </a:r>
            <a:endParaRPr/>
          </a:p>
        </p:txBody>
      </p:sp>
      <p:sp>
        <p:nvSpPr>
          <p:cNvPr id="2991" name="Google Shape;2991;p156"/>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Both MAE and MSE</a:t>
            </a:r>
            <a:endParaRPr/>
          </a:p>
        </p:txBody>
      </p:sp>
      <p:sp>
        <p:nvSpPr>
          <p:cNvPr id="2992" name="Google Shape;2992;p156"/>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
        <p:nvSpPr>
          <p:cNvPr id="2993" name="Google Shape;2993;p156"/>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Font typeface="Arial"/>
              <a:buNone/>
            </a:pPr>
            <a:r>
              <a:rPr lang="en-IN"/>
              <a:t>MAE is </a:t>
            </a:r>
            <a:r>
              <a:rPr lang="en-IN" sz="2200"/>
              <a:t>t</a:t>
            </a:r>
            <a:r>
              <a:rPr lang="en-IN"/>
              <a:t>he suitable loss function to build a regression model with outlier while for a dataset without outlier it is MSE.</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sp>
        <p:nvSpPr>
          <p:cNvPr id="2998" name="Google Shape;2998;p15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4</a:t>
            </a:r>
            <a:endParaRPr/>
          </a:p>
        </p:txBody>
      </p:sp>
      <p:sp>
        <p:nvSpPr>
          <p:cNvPr id="2999" name="Google Shape;2999;p15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deep learning frameworks uses Tensorflow backend?</a:t>
            </a:r>
            <a:endParaRPr/>
          </a:p>
        </p:txBody>
      </p:sp>
      <p:sp>
        <p:nvSpPr>
          <p:cNvPr id="3000" name="Google Shape;3000;p15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Keras</a:t>
            </a:r>
            <a:endParaRPr dirty="0"/>
          </a:p>
        </p:txBody>
      </p:sp>
      <p:sp>
        <p:nvSpPr>
          <p:cNvPr id="3001" name="Google Shape;3001;p15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PyTorch</a:t>
            </a:r>
            <a:endParaRPr/>
          </a:p>
        </p:txBody>
      </p:sp>
      <p:sp>
        <p:nvSpPr>
          <p:cNvPr id="3002" name="Google Shape;3002;p15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Caffe</a:t>
            </a:r>
            <a:endParaRPr/>
          </a:p>
          <a:p>
            <a:pPr marL="0" lvl="0" indent="0" algn="l" rtl="0">
              <a:lnSpc>
                <a:spcPct val="90000"/>
              </a:lnSpc>
              <a:spcBef>
                <a:spcPts val="1333"/>
              </a:spcBef>
              <a:spcAft>
                <a:spcPts val="0"/>
              </a:spcAft>
              <a:buClr>
                <a:srgbClr val="3F3F3F"/>
              </a:buClr>
              <a:buSzPts val="2000"/>
              <a:buNone/>
            </a:pPr>
            <a:endParaRPr/>
          </a:p>
        </p:txBody>
      </p:sp>
      <p:sp>
        <p:nvSpPr>
          <p:cNvPr id="3003" name="Google Shape;3003;p15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09" name="Google Shape;3009;p158"/>
          <p:cNvSpPr txBox="1">
            <a:spLocks noGrp="1"/>
          </p:cNvSpPr>
          <p:nvPr>
            <p:ph type="body" idx="1"/>
          </p:nvPr>
        </p:nvSpPr>
        <p:spPr>
          <a:xfrm>
            <a:off x="3012031" y="571937"/>
            <a:ext cx="12323700" cy="1425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333"/>
              </a:spcBef>
              <a:spcAft>
                <a:spcPts val="0"/>
              </a:spcAft>
              <a:buClr>
                <a:srgbClr val="3F3F3F"/>
              </a:buClr>
              <a:buSzPts val="2200"/>
              <a:buNone/>
            </a:pPr>
            <a:r>
              <a:rPr lang="en-IN"/>
              <a:t>Which of the following deep learning frameworks uses Tensorflow backend?s</a:t>
            </a:r>
            <a:endParaRPr/>
          </a:p>
        </p:txBody>
      </p:sp>
      <p:sp>
        <p:nvSpPr>
          <p:cNvPr id="3010" name="Google Shape;3010;p15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IN"/>
              <a:t>4</a:t>
            </a:r>
            <a:endParaRPr/>
          </a:p>
        </p:txBody>
      </p:sp>
      <p:sp>
        <p:nvSpPr>
          <p:cNvPr id="3011" name="Google Shape;3011;p158"/>
          <p:cNvSpPr txBox="1">
            <a:spLocks noGrp="1"/>
          </p:cNvSpPr>
          <p:nvPr>
            <p:ph type="body" idx="4"/>
          </p:nvPr>
        </p:nvSpPr>
        <p:spPr>
          <a:xfrm>
            <a:off x="3346904" y="7318307"/>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IN"/>
              <a:t>a</a:t>
            </a:r>
            <a:endParaRPr/>
          </a:p>
        </p:txBody>
      </p:sp>
      <p:sp>
        <p:nvSpPr>
          <p:cNvPr id="3012" name="Google Shape;3012;p15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Keras</a:t>
            </a:r>
            <a:endParaRPr dirty="0"/>
          </a:p>
        </p:txBody>
      </p:sp>
      <p:sp>
        <p:nvSpPr>
          <p:cNvPr id="3013" name="Google Shape;3013;p158"/>
          <p:cNvSpPr txBox="1">
            <a:spLocks noGrp="1"/>
          </p:cNvSpPr>
          <p:nvPr>
            <p:ph type="body" idx="6"/>
          </p:nvPr>
        </p:nvSpPr>
        <p:spPr>
          <a:xfrm>
            <a:off x="2329744" y="3609022"/>
            <a:ext cx="11250600" cy="701700"/>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PyTorch</a:t>
            </a:r>
            <a:endParaRPr/>
          </a:p>
        </p:txBody>
      </p:sp>
      <p:sp>
        <p:nvSpPr>
          <p:cNvPr id="3014" name="Google Shape;3014;p15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Caffe</a:t>
            </a:r>
            <a:endParaRPr/>
          </a:p>
        </p:txBody>
      </p:sp>
      <p:sp>
        <p:nvSpPr>
          <p:cNvPr id="3015" name="Google Shape;3015;p15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a:t>None of the above</a:t>
            </a:r>
            <a:endParaRPr/>
          </a:p>
        </p:txBody>
      </p:sp>
      <p:sp>
        <p:nvSpPr>
          <p:cNvPr id="3016" name="Google Shape;3016;p15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Font typeface="Arial"/>
              <a:buNone/>
            </a:pPr>
            <a:r>
              <a:rPr lang="en-IN" dirty="0"/>
              <a:t>Keras uses </a:t>
            </a:r>
            <a:r>
              <a:rPr lang="en-IN" dirty="0" err="1"/>
              <a:t>Tensorflow</a:t>
            </a:r>
            <a:r>
              <a:rPr lang="en-IN" dirty="0"/>
              <a:t> backend along with </a:t>
            </a:r>
            <a:r>
              <a:rPr lang="en-IN" dirty="0" err="1"/>
              <a:t>Theano</a:t>
            </a:r>
            <a:r>
              <a:rPr lang="en-IN" dirty="0"/>
              <a:t> and </a:t>
            </a:r>
            <a:r>
              <a:rPr lang="en-IN" dirty="0" err="1"/>
              <a:t>Mxnet</a:t>
            </a:r>
            <a:r>
              <a:rPr lang="en-IN" dirty="0"/>
              <a:t>.</a:t>
            </a:r>
            <a:endParaRPr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021"/>
        <p:cNvGrpSpPr/>
        <p:nvPr/>
      </p:nvGrpSpPr>
      <p:grpSpPr>
        <a:xfrm>
          <a:off x="0" y="0"/>
          <a:ext cx="0" cy="0"/>
          <a:chOff x="0" y="0"/>
          <a:chExt cx="0" cy="0"/>
        </a:xfrm>
      </p:grpSpPr>
      <p:sp>
        <p:nvSpPr>
          <p:cNvPr id="3022" name="Google Shape;3022;p159"/>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IN"/>
              <a:t>Chars74k Image Classification</a:t>
            </a:r>
            <a:endParaRPr/>
          </a:p>
        </p:txBody>
      </p:sp>
      <p:sp>
        <p:nvSpPr>
          <p:cNvPr id="3023" name="Google Shape;3023;p159"/>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Autofit/>
          </a:bodyPr>
          <a:lstStyle/>
          <a:p>
            <a:pPr marL="0" lvl="0" indent="0" algn="l" rtl="0">
              <a:lnSpc>
                <a:spcPct val="90000"/>
              </a:lnSpc>
              <a:spcBef>
                <a:spcPts val="1333"/>
              </a:spcBef>
              <a:spcAft>
                <a:spcPts val="0"/>
              </a:spcAft>
              <a:buClr>
                <a:schemeClr val="dk1"/>
              </a:buClr>
              <a:buSzPts val="1100"/>
              <a:buFont typeface="Arial"/>
              <a:buNone/>
            </a:pPr>
            <a:r>
              <a:rPr lang="en-IN" b="1">
                <a:solidFill>
                  <a:srgbClr val="FFFFFF"/>
                </a:solidFill>
              </a:rPr>
              <a:t>Problem Statement:</a:t>
            </a:r>
            <a:r>
              <a:rPr lang="en-IN">
                <a:solidFill>
                  <a:srgbClr val="FFFFFF"/>
                </a:solidFill>
              </a:rPr>
              <a:t> Build a deep learning convolutional neural network to recognize characters using Chars74k dataset.</a:t>
            </a:r>
            <a:endParaRPr>
              <a:solidFill>
                <a:srgbClr val="FFFFFF"/>
              </a:solidFill>
            </a:endParaRPr>
          </a:p>
          <a:p>
            <a:pPr marL="0" lvl="0" indent="0" algn="l" rtl="0">
              <a:lnSpc>
                <a:spcPct val="90000"/>
              </a:lnSpc>
              <a:spcBef>
                <a:spcPts val="1333"/>
              </a:spcBef>
              <a:spcAft>
                <a:spcPts val="0"/>
              </a:spcAft>
              <a:buClr>
                <a:schemeClr val="dk1"/>
              </a:buClr>
              <a:buSzPts val="1100"/>
              <a:buFont typeface="Arial"/>
              <a:buNone/>
            </a:pPr>
            <a:endParaRPr>
              <a:solidFill>
                <a:srgbClr val="FFFFFF"/>
              </a:solidFill>
            </a:endParaRPr>
          </a:p>
          <a:p>
            <a:pPr marL="0" lvl="0" indent="0" algn="l" rtl="0">
              <a:lnSpc>
                <a:spcPct val="90000"/>
              </a:lnSpc>
              <a:spcBef>
                <a:spcPts val="1333"/>
              </a:spcBef>
              <a:spcAft>
                <a:spcPts val="0"/>
              </a:spcAft>
              <a:buClr>
                <a:schemeClr val="dk1"/>
              </a:buClr>
              <a:buSzPts val="1100"/>
              <a:buFont typeface="Arial"/>
              <a:buNone/>
            </a:pPr>
            <a:r>
              <a:rPr lang="en-IN" b="1">
                <a:solidFill>
                  <a:srgbClr val="FFFFFF"/>
                </a:solidFill>
              </a:rPr>
              <a:t>Objective: </a:t>
            </a:r>
            <a:r>
              <a:rPr lang="en-IN">
                <a:solidFill>
                  <a:srgbClr val="FFFFFF"/>
                </a:solidFill>
              </a:rPr>
              <a:t>Build a neural network-based classification model to recognize characters using the following metrics:</a:t>
            </a:r>
            <a:endParaRPr/>
          </a:p>
          <a:p>
            <a:pPr marL="0" lvl="0" indent="0" algn="l" rtl="0">
              <a:lnSpc>
                <a:spcPct val="90000"/>
              </a:lnSpc>
              <a:spcBef>
                <a:spcPts val="1333"/>
              </a:spcBef>
              <a:spcAft>
                <a:spcPts val="0"/>
              </a:spcAft>
              <a:buSzPts val="1100"/>
              <a:buNone/>
            </a:pPr>
            <a:r>
              <a:rPr lang="en-IN">
                <a:solidFill>
                  <a:srgbClr val="FFFFFF"/>
                </a:solidFill>
              </a:rPr>
              <a:t>Use 4 convolution layers with 3*3 kernel and activation function as ReLU. Add maximum pooling layers after every other convolution layer and 2 hidden layers with dropout.</a:t>
            </a:r>
            <a:endParaRPr/>
          </a:p>
          <a:p>
            <a:pPr marL="0" lvl="0" indent="0" algn="l" rtl="0">
              <a:lnSpc>
                <a:spcPct val="90000"/>
              </a:lnSpc>
              <a:spcBef>
                <a:spcPts val="1333"/>
              </a:spcBef>
              <a:spcAft>
                <a:spcPts val="0"/>
              </a:spcAft>
              <a:buSzPts val="1100"/>
              <a:buNone/>
            </a:pPr>
            <a:endParaRPr>
              <a:solidFill>
                <a:srgbClr val="FFFFFF"/>
              </a:solidFill>
            </a:endParaRPr>
          </a:p>
          <a:p>
            <a:pPr marL="0" lvl="0" indent="0" algn="l" rtl="0">
              <a:lnSpc>
                <a:spcPct val="90000"/>
              </a:lnSpc>
              <a:spcBef>
                <a:spcPts val="1333"/>
              </a:spcBef>
              <a:spcAft>
                <a:spcPts val="0"/>
              </a:spcAft>
              <a:buClr>
                <a:schemeClr val="lt1"/>
              </a:buClr>
              <a:buSzPts val="2200"/>
              <a:buNone/>
            </a:pPr>
            <a:r>
              <a:rPr lang="en-IN" b="1">
                <a:solidFill>
                  <a:srgbClr val="FFFFFF"/>
                </a:solidFill>
              </a:rPr>
              <a:t>Access:</a:t>
            </a:r>
            <a:r>
              <a:rPr lang="en-IN">
                <a:solidFill>
                  <a:srgbClr val="FFFFFF"/>
                </a:solidFill>
              </a:rPr>
              <a:t> Click on the Labs tab on the left side of the LMS panel. Copy or note the username and password that are generated. Click on the Launch Lab button. On the page that appears, enter the username and password in the respective fields, and click Login.</a:t>
            </a:r>
            <a:endParaRPr>
              <a:solidFill>
                <a:srgbClr val="FFFFFF"/>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027"/>
        <p:cNvGrpSpPr/>
        <p:nvPr/>
      </p:nvGrpSpPr>
      <p:grpSpPr>
        <a:xfrm>
          <a:off x="0" y="0"/>
          <a:ext cx="0" cy="0"/>
          <a:chOff x="0" y="0"/>
          <a:chExt cx="0" cy="0"/>
        </a:xfrm>
      </p:grpSpPr>
      <p:sp>
        <p:nvSpPr>
          <p:cNvPr id="3028" name="Google Shape;3028;p16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457200" lvl="0" indent="-228600" algn="ctr" rtl="0">
              <a:lnSpc>
                <a:spcPct val="100000"/>
              </a:lnSpc>
              <a:spcBef>
                <a:spcPts val="1000"/>
              </a:spcBef>
              <a:spcAft>
                <a:spcPts val="0"/>
              </a:spcAft>
              <a:buSzPts val="2800"/>
              <a:buFont typeface="Arial"/>
              <a:buNone/>
            </a:pPr>
            <a:r>
              <a:rPr lang="en-IN"/>
              <a:t>Thank You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42"/>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Mean Squared Error (MSE)</a:t>
            </a:r>
            <a:endParaRPr/>
          </a:p>
        </p:txBody>
      </p:sp>
      <p:pic>
        <p:nvPicPr>
          <p:cNvPr id="675" name="Google Shape;675;p142"/>
          <p:cNvPicPr preferRelativeResize="0"/>
          <p:nvPr/>
        </p:nvPicPr>
        <p:blipFill rotWithShape="1">
          <a:blip r:embed="rId3">
            <a:alphaModFix/>
          </a:blip>
          <a:srcRect/>
          <a:stretch/>
        </p:blipFill>
        <p:spPr>
          <a:xfrm>
            <a:off x="4273803" y="755094"/>
            <a:ext cx="7916825" cy="487642"/>
          </a:xfrm>
          <a:prstGeom prst="rect">
            <a:avLst/>
          </a:prstGeom>
          <a:noFill/>
          <a:ln>
            <a:noFill/>
          </a:ln>
        </p:spPr>
      </p:pic>
      <p:sp>
        <p:nvSpPr>
          <p:cNvPr id="676" name="Google Shape;676;p142"/>
          <p:cNvSpPr txBox="1"/>
          <p:nvPr/>
        </p:nvSpPr>
        <p:spPr>
          <a:xfrm>
            <a:off x="4452704" y="2221338"/>
            <a:ext cx="7056805" cy="760400"/>
          </a:xfrm>
          <a:prstGeom prst="rect">
            <a:avLst/>
          </a:prstGeom>
          <a:solidFill>
            <a:srgbClr val="F7CAAC"/>
          </a:solidFill>
          <a:ln w="9525" cap="flat" cmpd="sng">
            <a:solidFill>
              <a:srgbClr val="F7CAA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IN" sz="2800" b="0" i="0" u="none" strike="noStrike" cap="none">
                <a:solidFill>
                  <a:srgbClr val="000000"/>
                </a:solidFill>
                <a:latin typeface="Open Sans ExtraBold"/>
                <a:ea typeface="Open Sans ExtraBold"/>
                <a:cs typeface="Open Sans ExtraBold"/>
                <a:sym typeface="Open Sans ExtraBold"/>
              </a:rPr>
              <a:t>MSE = Sum of Mean Errors/N</a:t>
            </a:r>
            <a:endParaRPr sz="2800" b="0" i="0" u="none" strike="noStrike" cap="none">
              <a:solidFill>
                <a:srgbClr val="000000"/>
              </a:solidFill>
              <a:latin typeface="Open Sans ExtraBold"/>
              <a:ea typeface="Open Sans ExtraBold"/>
              <a:cs typeface="Open Sans ExtraBold"/>
              <a:sym typeface="Open Sans ExtraBold"/>
            </a:endParaRPr>
          </a:p>
        </p:txBody>
      </p:sp>
      <p:graphicFrame>
        <p:nvGraphicFramePr>
          <p:cNvPr id="677" name="Google Shape;677;p142"/>
          <p:cNvGraphicFramePr/>
          <p:nvPr/>
        </p:nvGraphicFramePr>
        <p:xfrm>
          <a:off x="3561796" y="3379304"/>
          <a:ext cx="9142975" cy="5406885"/>
        </p:xfrm>
        <a:graphic>
          <a:graphicData uri="http://schemas.openxmlformats.org/drawingml/2006/table">
            <a:tbl>
              <a:tblPr firstRow="1" bandRow="1">
                <a:noFill/>
                <a:tableStyleId>{FC0D2E2A-0D72-4552-95C7-C037E7F2F776}</a:tableStyleId>
              </a:tblPr>
              <a:tblGrid>
                <a:gridCol w="2849975">
                  <a:extLst>
                    <a:ext uri="{9D8B030D-6E8A-4147-A177-3AD203B41FA5}">
                      <a16:colId xmlns:a16="http://schemas.microsoft.com/office/drawing/2014/main" val="20000"/>
                    </a:ext>
                  </a:extLst>
                </a:gridCol>
                <a:gridCol w="3239100">
                  <a:extLst>
                    <a:ext uri="{9D8B030D-6E8A-4147-A177-3AD203B41FA5}">
                      <a16:colId xmlns:a16="http://schemas.microsoft.com/office/drawing/2014/main" val="20001"/>
                    </a:ext>
                  </a:extLst>
                </a:gridCol>
                <a:gridCol w="3053900">
                  <a:extLst>
                    <a:ext uri="{9D8B030D-6E8A-4147-A177-3AD203B41FA5}">
                      <a16:colId xmlns:a16="http://schemas.microsoft.com/office/drawing/2014/main" val="20002"/>
                    </a:ext>
                  </a:extLst>
                </a:gridCol>
              </a:tblGrid>
              <a:tr h="97335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(Actual Value)</a:t>
                      </a:r>
                      <a:endParaRPr sz="2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(Predicted Value)</a:t>
                      </a:r>
                      <a:endParaRPr sz="28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0"/>
                  </a:ext>
                </a:extLst>
              </a:tr>
              <a:tr h="6207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10.2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0.64</a:t>
                      </a:r>
                      <a:endParaRPr sz="2400" u="none" strike="noStrike" cap="none"/>
                    </a:p>
                  </a:txBody>
                  <a:tcPr marL="91450" marR="91450" marT="45725" marB="45725"/>
                </a:tc>
                <a:extLst>
                  <a:ext uri="{0D108BD9-81ED-4DB2-BD59-A6C34878D82A}">
                    <a16:rowId xmlns:a16="http://schemas.microsoft.com/office/drawing/2014/main" val="10001"/>
                  </a:ext>
                </a:extLst>
              </a:tr>
              <a:tr h="581900">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7.1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6.9</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0.04</a:t>
                      </a:r>
                      <a:endParaRPr sz="2400" u="none" strike="noStrike" cap="none"/>
                    </a:p>
                  </a:txBody>
                  <a:tcPr marL="91450" marR="91450" marT="45725" marB="45725"/>
                </a:tc>
                <a:extLst>
                  <a:ext uri="{0D108BD9-81ED-4DB2-BD59-A6C34878D82A}">
                    <a16:rowId xmlns:a16="http://schemas.microsoft.com/office/drawing/2014/main" val="10002"/>
                  </a:ext>
                </a:extLst>
              </a:tr>
              <a:tr h="7273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17.2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1.44</a:t>
                      </a:r>
                      <a:endParaRPr sz="2400" u="none" strike="noStrike" cap="none"/>
                    </a:p>
                  </a:txBody>
                  <a:tcPr marL="91450" marR="91450" marT="45725" marB="45725"/>
                </a:tc>
                <a:extLst>
                  <a:ext uri="{0D108BD9-81ED-4DB2-BD59-A6C34878D82A}">
                    <a16:rowId xmlns:a16="http://schemas.microsoft.com/office/drawing/2014/main" val="10003"/>
                  </a:ext>
                </a:extLst>
              </a:tr>
              <a:tr h="6650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11.3</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3.24</a:t>
                      </a:r>
                      <a:endParaRPr sz="2400" u="none" strike="noStrike" cap="none"/>
                    </a:p>
                  </a:txBody>
                  <a:tcPr marL="91450" marR="91450" marT="45725" marB="45725"/>
                </a:tc>
                <a:extLst>
                  <a:ext uri="{0D108BD9-81ED-4DB2-BD59-A6C34878D82A}">
                    <a16:rowId xmlns:a16="http://schemas.microsoft.com/office/drawing/2014/main" val="10004"/>
                  </a:ext>
                </a:extLst>
              </a:tr>
              <a:tr h="6026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0.16</a:t>
                      </a:r>
                      <a:endParaRPr sz="2400" u="none" strike="noStrike" cap="none"/>
                    </a:p>
                  </a:txBody>
                  <a:tcPr marL="91450" marR="91450" marT="45725" marB="45725"/>
                </a:tc>
                <a:extLst>
                  <a:ext uri="{0D108BD9-81ED-4DB2-BD59-A6C34878D82A}">
                    <a16:rowId xmlns:a16="http://schemas.microsoft.com/office/drawing/2014/main" val="10005"/>
                  </a:ext>
                </a:extLst>
              </a:tr>
              <a:tr h="394900">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Sum</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a:t>
                      </a:r>
                      <a:endParaRPr sz="2400" u="none" strike="noStrike" cap="none"/>
                    </a:p>
                  </a:txBody>
                  <a:tcPr marL="91450" marR="91450" marT="45725" marB="45725"/>
                </a:tc>
                <a:extLst>
                  <a:ext uri="{0D108BD9-81ED-4DB2-BD59-A6C34878D82A}">
                    <a16:rowId xmlns:a16="http://schemas.microsoft.com/office/drawing/2014/main" val="10006"/>
                  </a:ext>
                </a:extLst>
              </a:tr>
              <a:tr h="593675">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MSE</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5.52/5 = 1.104</a:t>
                      </a:r>
                      <a:endParaRPr sz="24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678" name="Google Shape;678;p142"/>
          <p:cNvSpPr txBox="1"/>
          <p:nvPr/>
        </p:nvSpPr>
        <p:spPr>
          <a:xfrm>
            <a:off x="681318" y="1165448"/>
            <a:ext cx="15060707" cy="936622"/>
          </a:xfrm>
          <a:prstGeom prst="rect">
            <a:avLst/>
          </a:prstGeom>
          <a:noFill/>
          <a:ln>
            <a:noFill/>
          </a:ln>
        </p:spPr>
        <p:txBody>
          <a:bodyPr spcFirstLastPara="1" wrap="square" lIns="91425" tIns="45700" rIns="91425" bIns="45700" anchor="t" anchorCtr="0">
            <a:noAutofit/>
          </a:bodyPr>
          <a:lstStyle/>
          <a:p>
            <a:pPr marL="76200" marR="0" lvl="0" indent="0" algn="just"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In MSE, since each error is squared, it penalizes even small differences in prediction when compared to MAE.</a:t>
            </a:r>
            <a:endParaRPr sz="1400" b="0" i="0" u="none" strike="noStrike" cap="none">
              <a:solidFill>
                <a:srgbClr val="000000"/>
              </a:solidFill>
              <a:latin typeface="Arial"/>
              <a:ea typeface="Arial"/>
              <a:cs typeface="Arial"/>
              <a:sym typeface="Arial"/>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p:txBody>
      </p:sp>
      <p:sp>
        <p:nvSpPr>
          <p:cNvPr id="679" name="Google Shape;679;p142"/>
          <p:cNvSpPr/>
          <p:nvPr/>
        </p:nvSpPr>
        <p:spPr>
          <a:xfrm>
            <a:off x="681318" y="1150343"/>
            <a:ext cx="14665064"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80" name="Google Shape;680;p142"/>
          <p:cNvSpPr/>
          <p:nvPr/>
        </p:nvSpPr>
        <p:spPr>
          <a:xfrm>
            <a:off x="10464010" y="3826444"/>
            <a:ext cx="1316386"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chemeClr val="lt1"/>
                </a:solidFill>
                <a:latin typeface="Arial"/>
                <a:ea typeface="Arial"/>
                <a:cs typeface="Arial"/>
                <a:sym typeface="Arial"/>
              </a:rPr>
              <a:t>IY</a:t>
            </a:r>
            <a:r>
              <a:rPr lang="en-IN" sz="1400" b="1" i="0" u="none" strike="noStrike" cap="none">
                <a:solidFill>
                  <a:schemeClr val="lt1"/>
                </a:solidFill>
                <a:latin typeface="Arial"/>
                <a:ea typeface="Arial"/>
                <a:cs typeface="Arial"/>
                <a:sym typeface="Arial"/>
              </a:rPr>
              <a:t> </a:t>
            </a:r>
            <a:r>
              <a:rPr lang="en-IN" sz="2800" b="1" i="0" u="none" strike="noStrike" cap="none">
                <a:solidFill>
                  <a:schemeClr val="lt1"/>
                </a:solidFill>
                <a:latin typeface="Arial"/>
                <a:ea typeface="Arial"/>
                <a:cs typeface="Arial"/>
                <a:sym typeface="Arial"/>
              </a:rPr>
              <a:t>-  Y′I</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graphicFrame>
        <p:nvGraphicFramePr>
          <p:cNvPr id="686" name="Google Shape;686;p37"/>
          <p:cNvGraphicFramePr/>
          <p:nvPr/>
        </p:nvGraphicFramePr>
        <p:xfrm>
          <a:off x="1842643" y="2432286"/>
          <a:ext cx="12675725" cy="6024075"/>
        </p:xfrm>
        <a:graphic>
          <a:graphicData uri="http://schemas.openxmlformats.org/drawingml/2006/table">
            <a:tbl>
              <a:tblPr firstRow="1" bandRow="1">
                <a:noFill/>
                <a:tableStyleId>{FC0D2E2A-0D72-4552-95C7-C037E7F2F776}</a:tableStyleId>
              </a:tblPr>
              <a:tblGrid>
                <a:gridCol w="2660475">
                  <a:extLst>
                    <a:ext uri="{9D8B030D-6E8A-4147-A177-3AD203B41FA5}">
                      <a16:colId xmlns:a16="http://schemas.microsoft.com/office/drawing/2014/main" val="20000"/>
                    </a:ext>
                  </a:extLst>
                </a:gridCol>
                <a:gridCol w="3125575">
                  <a:extLst>
                    <a:ext uri="{9D8B030D-6E8A-4147-A177-3AD203B41FA5}">
                      <a16:colId xmlns:a16="http://schemas.microsoft.com/office/drawing/2014/main" val="20001"/>
                    </a:ext>
                  </a:extLst>
                </a:gridCol>
                <a:gridCol w="3441625">
                  <a:extLst>
                    <a:ext uri="{9D8B030D-6E8A-4147-A177-3AD203B41FA5}">
                      <a16:colId xmlns:a16="http://schemas.microsoft.com/office/drawing/2014/main" val="20002"/>
                    </a:ext>
                  </a:extLst>
                </a:gridCol>
                <a:gridCol w="3448050">
                  <a:extLst>
                    <a:ext uri="{9D8B030D-6E8A-4147-A177-3AD203B41FA5}">
                      <a16:colId xmlns:a16="http://schemas.microsoft.com/office/drawing/2014/main" val="20003"/>
                    </a:ext>
                  </a:extLst>
                </a:gridCol>
              </a:tblGrid>
              <a:tr h="13716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(Actual Value)</a:t>
                      </a:r>
                      <a:endParaRPr sz="2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(Predicted Value)</a:t>
                      </a:r>
                      <a:endParaRPr sz="28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IN" sz="1400" b="1" i="0" u="none" strike="noStrike" cap="none">
                          <a:solidFill>
                            <a:schemeClr val="lt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rgbClr val="000000"/>
                        </a:buClr>
                        <a:buSzPts val="2800"/>
                        <a:buFont typeface="Arial"/>
                        <a:buNone/>
                      </a:pPr>
                      <a:r>
                        <a:rPr lang="en-IN" sz="1400" b="1" i="0" u="none" strike="noStrike" cap="none">
                          <a:solidFill>
                            <a:schemeClr val="lt1"/>
                          </a:solidFill>
                          <a:latin typeface="Arial"/>
                          <a:ea typeface="Arial"/>
                          <a:cs typeface="Arial"/>
                          <a:sym typeface="Arial"/>
                        </a:rPr>
                        <a:t> </a:t>
                      </a:r>
                      <a:r>
                        <a:rPr lang="en-IN" sz="2800" b="1" i="0" u="none" strike="noStrike" cap="none">
                          <a:solidFill>
                            <a:schemeClr val="lt1"/>
                          </a:solidFill>
                          <a:latin typeface="Arial"/>
                          <a:ea typeface="Arial"/>
                          <a:cs typeface="Arial"/>
                          <a:sym typeface="Arial"/>
                        </a:rPr>
                        <a:t> IY -  </a:t>
                      </a:r>
                      <a:r>
                        <a:rPr lang="en-IN" sz="2800" u="none" strike="noStrike" cap="none">
                          <a:latin typeface="Arial"/>
                          <a:ea typeface="Arial"/>
                          <a:cs typeface="Arial"/>
                          <a:sym typeface="Arial"/>
                        </a:rPr>
                        <a:t>Y′I</a:t>
                      </a:r>
                      <a:endParaRPr sz="28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0"/>
                  </a:ext>
                </a:extLst>
              </a:tr>
              <a:tr h="6207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10.2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0.64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0.8</a:t>
                      </a:r>
                      <a:endParaRPr sz="2400" u="none" strike="noStrike" cap="none"/>
                    </a:p>
                  </a:txBody>
                  <a:tcPr marL="91450" marR="91450" marT="45725" marB="45725"/>
                </a:tc>
                <a:extLst>
                  <a:ext uri="{0D108BD9-81ED-4DB2-BD59-A6C34878D82A}">
                    <a16:rowId xmlns:a16="http://schemas.microsoft.com/office/drawing/2014/main" val="10001"/>
                  </a:ext>
                </a:extLst>
              </a:tr>
              <a:tr h="581900">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7.1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6.9</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0.04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0.2</a:t>
                      </a:r>
                      <a:endParaRPr sz="2400" u="none" strike="noStrike" cap="none"/>
                    </a:p>
                  </a:txBody>
                  <a:tcPr marL="91450" marR="91450" marT="45725" marB="45725"/>
                </a:tc>
                <a:extLst>
                  <a:ext uri="{0D108BD9-81ED-4DB2-BD59-A6C34878D82A}">
                    <a16:rowId xmlns:a16="http://schemas.microsoft.com/office/drawing/2014/main" val="10002"/>
                  </a:ext>
                </a:extLst>
              </a:tr>
              <a:tr h="7273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17.2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1.44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1.2</a:t>
                      </a:r>
                      <a:endParaRPr sz="2400" u="none" strike="noStrike" cap="none"/>
                    </a:p>
                  </a:txBody>
                  <a:tcPr marL="91450" marR="91450" marT="45725" marB="45725"/>
                </a:tc>
                <a:extLst>
                  <a:ext uri="{0D108BD9-81ED-4DB2-BD59-A6C34878D82A}">
                    <a16:rowId xmlns:a16="http://schemas.microsoft.com/office/drawing/2014/main" val="10003"/>
                  </a:ext>
                </a:extLst>
              </a:tr>
              <a:tr h="6650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11.3</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3.24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a:t>
                      </a:r>
                      <a:endParaRPr sz="2400" u="none" strike="noStrike" cap="none"/>
                    </a:p>
                  </a:txBody>
                  <a:tcPr marL="91450" marR="91450" marT="45725" marB="45725"/>
                </a:tc>
                <a:extLst>
                  <a:ext uri="{0D108BD9-81ED-4DB2-BD59-A6C34878D82A}">
                    <a16:rowId xmlns:a16="http://schemas.microsoft.com/office/drawing/2014/main" val="10004"/>
                  </a:ext>
                </a:extLst>
              </a:tr>
              <a:tr h="6026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0.16</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0.4</a:t>
                      </a:r>
                      <a:endParaRPr sz="2400" u="none" strike="noStrike" cap="none"/>
                    </a:p>
                  </a:txBody>
                  <a:tcPr marL="91450" marR="91450" marT="45725" marB="45725"/>
                </a:tc>
                <a:extLst>
                  <a:ext uri="{0D108BD9-81ED-4DB2-BD59-A6C34878D82A}">
                    <a16:rowId xmlns:a16="http://schemas.microsoft.com/office/drawing/2014/main" val="10005"/>
                  </a:ext>
                </a:extLst>
              </a:tr>
              <a:tr h="748150">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Sum</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4.4</a:t>
                      </a:r>
                      <a:endParaRPr sz="2400" u="none" strike="noStrike" cap="none"/>
                    </a:p>
                  </a:txBody>
                  <a:tcPr marL="91450" marR="91450" marT="45725" marB="45725"/>
                </a:tc>
                <a:extLst>
                  <a:ext uri="{0D108BD9-81ED-4DB2-BD59-A6C34878D82A}">
                    <a16:rowId xmlns:a16="http://schemas.microsoft.com/office/drawing/2014/main" val="10006"/>
                  </a:ext>
                </a:extLst>
              </a:tr>
              <a:tr h="706575">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Loss Function</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MSE = 5.52/5 = 1.104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MAE = 4.4/5 = 0.88</a:t>
                      </a:r>
                      <a:endParaRPr sz="24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687" name="Google Shape;687;p37"/>
          <p:cNvSpPr txBox="1">
            <a:spLocks noGrp="1"/>
          </p:cNvSpPr>
          <p:nvPr>
            <p:ph type="title"/>
          </p:nvPr>
        </p:nvSpPr>
        <p:spPr>
          <a:xfrm>
            <a:off x="0" y="24892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MSE or MAE?</a:t>
            </a:r>
            <a:endParaRPr/>
          </a:p>
        </p:txBody>
      </p:sp>
      <p:pic>
        <p:nvPicPr>
          <p:cNvPr id="688" name="Google Shape;688;p37"/>
          <p:cNvPicPr preferRelativeResize="0"/>
          <p:nvPr/>
        </p:nvPicPr>
        <p:blipFill rotWithShape="1">
          <a:blip r:embed="rId3">
            <a:alphaModFix/>
          </a:blip>
          <a:srcRect/>
          <a:stretch/>
        </p:blipFill>
        <p:spPr>
          <a:xfrm>
            <a:off x="6035636" y="643856"/>
            <a:ext cx="4046157" cy="476735"/>
          </a:xfrm>
          <a:prstGeom prst="rect">
            <a:avLst/>
          </a:prstGeom>
          <a:noFill/>
          <a:ln>
            <a:noFill/>
          </a:ln>
        </p:spPr>
      </p:pic>
      <p:pic>
        <p:nvPicPr>
          <p:cNvPr id="689" name="Google Shape;689;p37"/>
          <p:cNvPicPr preferRelativeResize="0"/>
          <p:nvPr/>
        </p:nvPicPr>
        <p:blipFill rotWithShape="1">
          <a:blip r:embed="rId4">
            <a:alphaModFix/>
          </a:blip>
          <a:srcRect/>
          <a:stretch/>
        </p:blipFill>
        <p:spPr>
          <a:xfrm>
            <a:off x="8363351" y="2738809"/>
            <a:ext cx="1798637" cy="579437"/>
          </a:xfrm>
          <a:prstGeom prst="rect">
            <a:avLst/>
          </a:prstGeom>
          <a:noFill/>
          <a:ln>
            <a:noFill/>
          </a:ln>
        </p:spPr>
      </p:pic>
      <p:sp>
        <p:nvSpPr>
          <p:cNvPr id="690" name="Google Shape;690;p37"/>
          <p:cNvSpPr txBox="1"/>
          <p:nvPr/>
        </p:nvSpPr>
        <p:spPr>
          <a:xfrm>
            <a:off x="681318" y="1165448"/>
            <a:ext cx="15060707" cy="936622"/>
          </a:xfrm>
          <a:prstGeom prst="rect">
            <a:avLst/>
          </a:prstGeom>
          <a:noFill/>
          <a:ln>
            <a:noFill/>
          </a:ln>
        </p:spPr>
        <p:txBody>
          <a:bodyPr spcFirstLastPara="1" wrap="square" lIns="91425" tIns="45700" rIns="91425" bIns="45700" anchor="t" anchorCtr="0">
            <a:noAutofit/>
          </a:bodyPr>
          <a:lstStyle/>
          <a:p>
            <a:pPr marL="76200" marR="0" lvl="0" indent="0" algn="just"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In MSE, since each error is squared, it penalizes even small differences in prediction when compared to MAE.</a:t>
            </a:r>
            <a:endParaRPr sz="1400" b="0" i="0" u="none" strike="noStrike" cap="none">
              <a:solidFill>
                <a:srgbClr val="000000"/>
              </a:solidFill>
              <a:latin typeface="Arial"/>
              <a:ea typeface="Arial"/>
              <a:cs typeface="Arial"/>
              <a:sym typeface="Arial"/>
            </a:endParaRPr>
          </a:p>
          <a:p>
            <a:pPr marL="76200" marR="0" lvl="0" indent="0" algn="l" rtl="0">
              <a:lnSpc>
                <a:spcPct val="100000"/>
              </a:lnSpc>
              <a:spcBef>
                <a:spcPts val="1333"/>
              </a:spcBef>
              <a:spcAft>
                <a:spcPts val="0"/>
              </a:spcAft>
              <a:buClr>
                <a:srgbClr val="3F3F3F"/>
              </a:buClr>
              <a:buSzPts val="2400"/>
              <a:buFont typeface="Arial"/>
              <a:buNone/>
            </a:pPr>
            <a:endParaRPr sz="2200" b="0" i="0" u="none" strike="noStrike" cap="none">
              <a:solidFill>
                <a:srgbClr val="3F3F3F"/>
              </a:solidFill>
              <a:latin typeface="Open Sans"/>
              <a:ea typeface="Open Sans"/>
              <a:cs typeface="Open Sans"/>
              <a:sym typeface="Open Sans"/>
            </a:endParaRPr>
          </a:p>
        </p:txBody>
      </p:sp>
      <p:sp>
        <p:nvSpPr>
          <p:cNvPr id="691" name="Google Shape;691;p37"/>
          <p:cNvSpPr/>
          <p:nvPr/>
        </p:nvSpPr>
        <p:spPr>
          <a:xfrm>
            <a:off x="681318" y="1150343"/>
            <a:ext cx="14665064"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aphicFrame>
        <p:nvGraphicFramePr>
          <p:cNvPr id="697" name="Google Shape;697;p143"/>
          <p:cNvGraphicFramePr/>
          <p:nvPr/>
        </p:nvGraphicFramePr>
        <p:xfrm>
          <a:off x="1842643" y="2432286"/>
          <a:ext cx="12675725" cy="6140470"/>
        </p:xfrm>
        <a:graphic>
          <a:graphicData uri="http://schemas.openxmlformats.org/drawingml/2006/table">
            <a:tbl>
              <a:tblPr firstRow="1" bandRow="1">
                <a:noFill/>
                <a:tableStyleId>{FC0D2E2A-0D72-4552-95C7-C037E7F2F776}</a:tableStyleId>
              </a:tblPr>
              <a:tblGrid>
                <a:gridCol w="2660475">
                  <a:extLst>
                    <a:ext uri="{9D8B030D-6E8A-4147-A177-3AD203B41FA5}">
                      <a16:colId xmlns:a16="http://schemas.microsoft.com/office/drawing/2014/main" val="20000"/>
                    </a:ext>
                  </a:extLst>
                </a:gridCol>
                <a:gridCol w="3125575">
                  <a:extLst>
                    <a:ext uri="{9D8B030D-6E8A-4147-A177-3AD203B41FA5}">
                      <a16:colId xmlns:a16="http://schemas.microsoft.com/office/drawing/2014/main" val="20001"/>
                    </a:ext>
                  </a:extLst>
                </a:gridCol>
                <a:gridCol w="3441625">
                  <a:extLst>
                    <a:ext uri="{9D8B030D-6E8A-4147-A177-3AD203B41FA5}">
                      <a16:colId xmlns:a16="http://schemas.microsoft.com/office/drawing/2014/main" val="20002"/>
                    </a:ext>
                  </a:extLst>
                </a:gridCol>
                <a:gridCol w="3448050">
                  <a:extLst>
                    <a:ext uri="{9D8B030D-6E8A-4147-A177-3AD203B41FA5}">
                      <a16:colId xmlns:a16="http://schemas.microsoft.com/office/drawing/2014/main" val="20003"/>
                    </a:ext>
                  </a:extLst>
                </a:gridCol>
              </a:tblGrid>
              <a:tr h="1371600">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(Actual Value)</a:t>
                      </a:r>
                      <a:endParaRPr sz="2800" u="none" strike="noStrike" cap="none">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           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800" u="none" strike="noStrike" cap="none">
                          <a:latin typeface="Arial"/>
                          <a:ea typeface="Arial"/>
                          <a:cs typeface="Arial"/>
                          <a:sym typeface="Arial"/>
                        </a:rPr>
                        <a:t>(Predicted Value)</a:t>
                      </a:r>
                      <a:endParaRPr sz="28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IN" sz="1400" b="1" i="0" u="none" strike="noStrike" cap="none">
                          <a:solidFill>
                            <a:schemeClr val="lt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rgbClr val="000000"/>
                        </a:buClr>
                        <a:buSzPts val="2800"/>
                        <a:buFont typeface="Arial"/>
                        <a:buNone/>
                      </a:pPr>
                      <a:r>
                        <a:rPr lang="en-IN" sz="1400" b="1" i="0" u="none" strike="noStrike" cap="none">
                          <a:solidFill>
                            <a:schemeClr val="lt1"/>
                          </a:solidFill>
                          <a:latin typeface="Arial"/>
                          <a:ea typeface="Arial"/>
                          <a:cs typeface="Arial"/>
                          <a:sym typeface="Arial"/>
                        </a:rPr>
                        <a:t> </a:t>
                      </a:r>
                      <a:r>
                        <a:rPr lang="en-IN" sz="2800" b="1" i="0" u="none" strike="noStrike" cap="none">
                          <a:solidFill>
                            <a:schemeClr val="lt1"/>
                          </a:solidFill>
                          <a:latin typeface="Arial"/>
                          <a:ea typeface="Arial"/>
                          <a:cs typeface="Arial"/>
                          <a:sym typeface="Arial"/>
                        </a:rPr>
                        <a:t> IY -  </a:t>
                      </a:r>
                      <a:r>
                        <a:rPr lang="en-IN" sz="2800" u="none" strike="noStrike" cap="none">
                          <a:latin typeface="Arial"/>
                          <a:ea typeface="Arial"/>
                          <a:cs typeface="Arial"/>
                          <a:sym typeface="Arial"/>
                        </a:rPr>
                        <a:t>Y′I</a:t>
                      </a:r>
                      <a:endParaRPr sz="28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0"/>
                  </a:ext>
                </a:extLst>
              </a:tr>
              <a:tr h="6207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10.2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9.4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0.64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0.8</a:t>
                      </a:r>
                      <a:endParaRPr sz="2400" u="none" strike="noStrike" cap="none"/>
                    </a:p>
                  </a:txBody>
                  <a:tcPr marL="91450" marR="91450" marT="45725" marB="45725"/>
                </a:tc>
                <a:extLst>
                  <a:ext uri="{0D108BD9-81ED-4DB2-BD59-A6C34878D82A}">
                    <a16:rowId xmlns:a16="http://schemas.microsoft.com/office/drawing/2014/main" val="10001"/>
                  </a:ext>
                </a:extLst>
              </a:tr>
              <a:tr h="581900">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7.1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6.9</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0.04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0.2</a:t>
                      </a:r>
                      <a:endParaRPr sz="2400" u="none" strike="noStrike" cap="none"/>
                    </a:p>
                  </a:txBody>
                  <a:tcPr marL="91450" marR="91450" marT="45725" marB="45725"/>
                </a:tc>
                <a:extLst>
                  <a:ext uri="{0D108BD9-81ED-4DB2-BD59-A6C34878D82A}">
                    <a16:rowId xmlns:a16="http://schemas.microsoft.com/office/drawing/2014/main" val="10002"/>
                  </a:ext>
                </a:extLst>
              </a:tr>
              <a:tr h="7273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17.2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18.4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1.44</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1.2</a:t>
                      </a:r>
                      <a:endParaRPr sz="2400" u="none" strike="noStrike" cap="none"/>
                    </a:p>
                  </a:txBody>
                  <a:tcPr marL="91450" marR="91450" marT="45725" marB="45725"/>
                </a:tc>
                <a:extLst>
                  <a:ext uri="{0D108BD9-81ED-4DB2-BD59-A6C34878D82A}">
                    <a16:rowId xmlns:a16="http://schemas.microsoft.com/office/drawing/2014/main" val="10003"/>
                  </a:ext>
                </a:extLst>
              </a:tr>
              <a:tr h="66502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solidFill>
                            <a:srgbClr val="FF0000"/>
                          </a:solidFill>
                        </a:rPr>
                        <a:t>31.5</a:t>
                      </a:r>
                      <a:endParaRPr sz="24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solidFill>
                            <a:srgbClr val="FF0000"/>
                          </a:solidFill>
                        </a:rPr>
                        <a:t>11.3</a:t>
                      </a:r>
                      <a:endParaRPr sz="24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solidFill>
                            <a:srgbClr val="FF0000"/>
                          </a:solidFill>
                        </a:rPr>
                        <a:t>408.04</a:t>
                      </a:r>
                      <a:endParaRPr sz="24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solidFill>
                            <a:srgbClr val="FF0000"/>
                          </a:solidFill>
                        </a:rPr>
                        <a:t>20.2</a:t>
                      </a:r>
                      <a:endParaRPr sz="2400" u="none" strike="noStrike" cap="none">
                        <a:solidFill>
                          <a:srgbClr val="FF0000"/>
                        </a:solidFill>
                      </a:endParaRPr>
                    </a:p>
                  </a:txBody>
                  <a:tcPr marL="91450" marR="91450" marT="45725" marB="45725"/>
                </a:tc>
                <a:extLst>
                  <a:ext uri="{0D108BD9-81ED-4DB2-BD59-A6C34878D82A}">
                    <a16:rowId xmlns:a16="http://schemas.microsoft.com/office/drawing/2014/main" val="10004"/>
                  </a:ext>
                </a:extLst>
              </a:tr>
              <a:tr h="602675">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11.5</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11.1</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0.16</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0.4</a:t>
                      </a:r>
                      <a:endParaRPr sz="2400" u="none" strike="noStrike" cap="none"/>
                    </a:p>
                  </a:txBody>
                  <a:tcPr marL="91450" marR="91450" marT="45725" marB="45725"/>
                </a:tc>
                <a:extLst>
                  <a:ext uri="{0D108BD9-81ED-4DB2-BD59-A6C34878D82A}">
                    <a16:rowId xmlns:a16="http://schemas.microsoft.com/office/drawing/2014/main" val="10005"/>
                  </a:ext>
                </a:extLst>
              </a:tr>
              <a:tr h="748150">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Sum</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5.52</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4.4</a:t>
                      </a:r>
                      <a:endParaRPr sz="2400" u="none" strike="noStrike" cap="none"/>
                    </a:p>
                  </a:txBody>
                  <a:tcPr marL="91450" marR="91450" marT="45725" marB="45725"/>
                </a:tc>
                <a:extLst>
                  <a:ext uri="{0D108BD9-81ED-4DB2-BD59-A6C34878D82A}">
                    <a16:rowId xmlns:a16="http://schemas.microsoft.com/office/drawing/2014/main" val="10006"/>
                  </a:ext>
                </a:extLst>
              </a:tr>
              <a:tr h="706575">
                <a:tc gridSpan="2">
                  <a:txBody>
                    <a:bodyPr/>
                    <a:lstStyle/>
                    <a:p>
                      <a:pPr marL="0" marR="0" lvl="0" indent="0" algn="ctr" rtl="0">
                        <a:lnSpc>
                          <a:spcPct val="100000"/>
                        </a:lnSpc>
                        <a:spcBef>
                          <a:spcPts val="0"/>
                        </a:spcBef>
                        <a:spcAft>
                          <a:spcPts val="0"/>
                        </a:spcAft>
                        <a:buClr>
                          <a:srgbClr val="000000"/>
                        </a:buClr>
                        <a:buSzPts val="2400"/>
                        <a:buFont typeface="Arial"/>
                        <a:buNone/>
                      </a:pPr>
                      <a:r>
                        <a:rPr lang="en-IN" sz="2400" b="1" u="none" strike="noStrike" cap="none"/>
                        <a:t>Loss Function</a:t>
                      </a:r>
                      <a:endParaRPr sz="2400" b="1" u="none" strike="noStrike" cap="none"/>
                    </a:p>
                  </a:txBody>
                  <a:tcPr marL="91450" marR="91450" marT="45725" marB="45725"/>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MSE = 415.84/5 = 83.16</a:t>
                      </a:r>
                      <a:endParaRPr sz="2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IN" sz="2400" u="none" strike="noStrike" cap="none"/>
                        <a:t>MAE = 27.2/5 = 5.44</a:t>
                      </a:r>
                      <a:endParaRPr sz="2400" u="none" strike="noStrike" cap="none"/>
                    </a:p>
                  </a:txBody>
                  <a:tcPr marL="91450" marR="91450" marT="45725" marB="45725"/>
                </a:tc>
                <a:extLst>
                  <a:ext uri="{0D108BD9-81ED-4DB2-BD59-A6C34878D82A}">
                    <a16:rowId xmlns:a16="http://schemas.microsoft.com/office/drawing/2014/main" val="10007"/>
                  </a:ext>
                </a:extLst>
              </a:tr>
            </a:tbl>
          </a:graphicData>
        </a:graphic>
      </p:graphicFrame>
      <p:sp>
        <p:nvSpPr>
          <p:cNvPr id="698" name="Google Shape;698;p143"/>
          <p:cNvSpPr txBox="1">
            <a:spLocks noGrp="1"/>
          </p:cNvSpPr>
          <p:nvPr>
            <p:ph type="title"/>
          </p:nvPr>
        </p:nvSpPr>
        <p:spPr>
          <a:xfrm>
            <a:off x="0" y="24892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MSE or MAE?</a:t>
            </a:r>
            <a:endParaRPr/>
          </a:p>
        </p:txBody>
      </p:sp>
      <p:pic>
        <p:nvPicPr>
          <p:cNvPr id="699" name="Google Shape;699;p143"/>
          <p:cNvPicPr preferRelativeResize="0"/>
          <p:nvPr/>
        </p:nvPicPr>
        <p:blipFill rotWithShape="1">
          <a:blip r:embed="rId3">
            <a:alphaModFix/>
          </a:blip>
          <a:srcRect/>
          <a:stretch/>
        </p:blipFill>
        <p:spPr>
          <a:xfrm>
            <a:off x="6035636" y="643856"/>
            <a:ext cx="4046157" cy="476735"/>
          </a:xfrm>
          <a:prstGeom prst="rect">
            <a:avLst/>
          </a:prstGeom>
          <a:noFill/>
          <a:ln>
            <a:noFill/>
          </a:ln>
        </p:spPr>
      </p:pic>
      <p:pic>
        <p:nvPicPr>
          <p:cNvPr id="700" name="Google Shape;700;p143"/>
          <p:cNvPicPr preferRelativeResize="0"/>
          <p:nvPr/>
        </p:nvPicPr>
        <p:blipFill rotWithShape="1">
          <a:blip r:embed="rId4">
            <a:alphaModFix/>
          </a:blip>
          <a:srcRect/>
          <a:stretch/>
        </p:blipFill>
        <p:spPr>
          <a:xfrm>
            <a:off x="8363351" y="2738809"/>
            <a:ext cx="1798637" cy="579437"/>
          </a:xfrm>
          <a:prstGeom prst="rect">
            <a:avLst/>
          </a:prstGeom>
          <a:noFill/>
          <a:ln>
            <a:noFill/>
          </a:ln>
        </p:spPr>
      </p:pic>
      <p:sp>
        <p:nvSpPr>
          <p:cNvPr id="701" name="Google Shape;701;p143"/>
          <p:cNvSpPr txBox="1"/>
          <p:nvPr/>
        </p:nvSpPr>
        <p:spPr>
          <a:xfrm>
            <a:off x="681318" y="1165448"/>
            <a:ext cx="15060707" cy="936622"/>
          </a:xfrm>
          <a:prstGeom prst="rect">
            <a:avLst/>
          </a:prstGeom>
          <a:noFill/>
          <a:ln>
            <a:noFill/>
          </a:ln>
        </p:spPr>
        <p:txBody>
          <a:bodyPr spcFirstLastPara="1" wrap="square" lIns="91425" tIns="45700" rIns="91425" bIns="45700" anchor="t" anchorCtr="0">
            <a:noAutofit/>
          </a:bodyPr>
          <a:lstStyle/>
          <a:p>
            <a:pPr marL="76200" marR="0" lvl="0" indent="0" algn="just"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Effect of MSE is adverse on outliers. Since each error is squared in MSE, the final MSE also increases. For example:</a:t>
            </a:r>
            <a:endParaRPr sz="2200" b="0" i="0" u="none" strike="noStrike" cap="none">
              <a:solidFill>
                <a:srgbClr val="3F3F3F"/>
              </a:solidFill>
              <a:latin typeface="Open Sans"/>
              <a:ea typeface="Open Sans"/>
              <a:cs typeface="Open Sans"/>
              <a:sym typeface="Open Sans"/>
            </a:endParaRPr>
          </a:p>
        </p:txBody>
      </p:sp>
      <p:sp>
        <p:nvSpPr>
          <p:cNvPr id="702" name="Google Shape;702;p143"/>
          <p:cNvSpPr/>
          <p:nvPr/>
        </p:nvSpPr>
        <p:spPr>
          <a:xfrm>
            <a:off x="681318" y="1150343"/>
            <a:ext cx="15060707"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9"/>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MSE or MAE?</a:t>
            </a:r>
            <a:endParaRPr/>
          </a:p>
        </p:txBody>
      </p:sp>
      <p:sp>
        <p:nvSpPr>
          <p:cNvPr id="709" name="Google Shape;709;p39"/>
          <p:cNvSpPr txBox="1">
            <a:spLocks noGrp="1"/>
          </p:cNvSpPr>
          <p:nvPr>
            <p:ph type="body" idx="2"/>
          </p:nvPr>
        </p:nvSpPr>
        <p:spPr>
          <a:xfrm>
            <a:off x="455125" y="941025"/>
            <a:ext cx="15345600" cy="30402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If the data has outliers, MAE will be a better option over MSE. For data without outliers MSE is preferable.</a:t>
            </a:r>
            <a:endParaRPr/>
          </a:p>
          <a:p>
            <a:pPr marL="76200" lvl="0" indent="0" algn="ctr" rtl="0">
              <a:lnSpc>
                <a:spcPct val="100000"/>
              </a:lnSpc>
              <a:spcBef>
                <a:spcPts val="1333"/>
              </a:spcBef>
              <a:spcAft>
                <a:spcPts val="0"/>
              </a:spcAft>
              <a:buSzPts val="2400"/>
              <a:buNone/>
            </a:pPr>
            <a:br>
              <a:rPr lang="en-IN" sz="2200">
                <a:solidFill>
                  <a:srgbClr val="3F3F3F"/>
                </a:solidFill>
              </a:rPr>
            </a:b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a:p>
            <a:pPr marL="76200" lvl="0" indent="0" algn="ctr" rtl="0">
              <a:lnSpc>
                <a:spcPct val="100000"/>
              </a:lnSpc>
              <a:spcBef>
                <a:spcPts val="1333"/>
              </a:spcBef>
              <a:spcAft>
                <a:spcPts val="0"/>
              </a:spcAft>
              <a:buSzPts val="2400"/>
              <a:buNone/>
            </a:pPr>
            <a:endParaRPr sz="2200">
              <a:solidFill>
                <a:srgbClr val="3F3F3F"/>
              </a:solidFill>
            </a:endParaRPr>
          </a:p>
        </p:txBody>
      </p:sp>
      <p:pic>
        <p:nvPicPr>
          <p:cNvPr id="710" name="Google Shape;710;p39"/>
          <p:cNvPicPr preferRelativeResize="0"/>
          <p:nvPr/>
        </p:nvPicPr>
        <p:blipFill rotWithShape="1">
          <a:blip r:embed="rId3">
            <a:alphaModFix/>
          </a:blip>
          <a:srcRect/>
          <a:stretch/>
        </p:blipFill>
        <p:spPr>
          <a:xfrm>
            <a:off x="5922973" y="751024"/>
            <a:ext cx="4450773" cy="296014"/>
          </a:xfrm>
          <a:prstGeom prst="rect">
            <a:avLst/>
          </a:prstGeom>
          <a:noFill/>
          <a:ln>
            <a:noFill/>
          </a:ln>
        </p:spPr>
      </p:pic>
      <p:grpSp>
        <p:nvGrpSpPr>
          <p:cNvPr id="711" name="Google Shape;711;p39"/>
          <p:cNvGrpSpPr/>
          <p:nvPr/>
        </p:nvGrpSpPr>
        <p:grpSpPr>
          <a:xfrm>
            <a:off x="2061557" y="2909455"/>
            <a:ext cx="12468220" cy="4569844"/>
            <a:chOff x="2061557" y="2909455"/>
            <a:chExt cx="12468220" cy="4569844"/>
          </a:xfrm>
        </p:grpSpPr>
        <p:sp>
          <p:nvSpPr>
            <p:cNvPr id="712" name="Google Shape;712;p39"/>
            <p:cNvSpPr txBox="1"/>
            <p:nvPr/>
          </p:nvSpPr>
          <p:spPr>
            <a:xfrm>
              <a:off x="10477499" y="6710557"/>
              <a:ext cx="3219225" cy="768742"/>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3F3F3F"/>
                </a:buClr>
                <a:buSzPts val="2400"/>
                <a:buFont typeface="Arial"/>
                <a:buNone/>
              </a:pPr>
              <a:r>
                <a:rPr lang="en-IN" sz="1800" b="1" i="0" u="none" strike="noStrike" cap="none">
                  <a:solidFill>
                    <a:srgbClr val="3F3F3F"/>
                  </a:solidFill>
                  <a:latin typeface="Open Sans"/>
                  <a:ea typeface="Open Sans"/>
                  <a:cs typeface="Open Sans"/>
                  <a:sym typeface="Open Sans"/>
                </a:rPr>
                <a:t> </a:t>
              </a:r>
              <a:r>
                <a:rPr lang="en-IN" sz="1800" b="0" i="0" u="none" strike="noStrike" cap="none">
                  <a:solidFill>
                    <a:srgbClr val="3F3F3F"/>
                  </a:solidFill>
                  <a:latin typeface="Open Sans"/>
                  <a:ea typeface="Open Sans"/>
                  <a:cs typeface="Open Sans"/>
                  <a:sym typeface="Open Sans"/>
                </a:rPr>
                <a:t>MSE as loss function</a:t>
              </a:r>
              <a:endParaRPr sz="1800" b="0" i="0" u="none" strike="noStrike" cap="none">
                <a:solidFill>
                  <a:srgbClr val="3F3F3F"/>
                </a:solidFill>
                <a:latin typeface="Open Sans"/>
                <a:ea typeface="Open Sans"/>
                <a:cs typeface="Open Sans"/>
                <a:sym typeface="Open Sans"/>
              </a:endParaRPr>
            </a:p>
          </p:txBody>
        </p:sp>
        <p:sp>
          <p:nvSpPr>
            <p:cNvPr id="713" name="Google Shape;713;p39"/>
            <p:cNvSpPr txBox="1"/>
            <p:nvPr/>
          </p:nvSpPr>
          <p:spPr>
            <a:xfrm>
              <a:off x="3467100" y="6709858"/>
              <a:ext cx="3258142" cy="769441"/>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3F3F3F"/>
                </a:buClr>
                <a:buSzPts val="2400"/>
                <a:buFont typeface="Arial"/>
                <a:buNone/>
              </a:pPr>
              <a:r>
                <a:rPr lang="en-IN" sz="1800" b="0" i="0" u="none" strike="noStrike" cap="none">
                  <a:solidFill>
                    <a:srgbClr val="3F3F3F"/>
                  </a:solidFill>
                  <a:latin typeface="Open Sans"/>
                  <a:ea typeface="Open Sans"/>
                  <a:cs typeface="Open Sans"/>
                  <a:sym typeface="Open Sans"/>
                </a:rPr>
                <a:t> MAE as loss function</a:t>
              </a:r>
              <a:endParaRPr sz="1800" b="0" i="0" u="none" strike="noStrike" cap="none">
                <a:solidFill>
                  <a:srgbClr val="3F3F3F"/>
                </a:solidFill>
                <a:latin typeface="Open Sans"/>
                <a:ea typeface="Open Sans"/>
                <a:cs typeface="Open Sans"/>
                <a:sym typeface="Open Sans"/>
              </a:endParaRPr>
            </a:p>
          </p:txBody>
        </p:sp>
        <p:pic>
          <p:nvPicPr>
            <p:cNvPr id="714" name="Google Shape;714;p39"/>
            <p:cNvPicPr preferRelativeResize="0"/>
            <p:nvPr/>
          </p:nvPicPr>
          <p:blipFill rotWithShape="1">
            <a:blip r:embed="rId4">
              <a:alphaModFix/>
            </a:blip>
            <a:srcRect/>
            <a:stretch/>
          </p:blipFill>
          <p:spPr>
            <a:xfrm>
              <a:off x="2061557" y="2909455"/>
              <a:ext cx="5453148" cy="3684019"/>
            </a:xfrm>
            <a:prstGeom prst="rect">
              <a:avLst/>
            </a:prstGeom>
            <a:noFill/>
            <a:ln>
              <a:noFill/>
            </a:ln>
            <a:effectLst>
              <a:outerShdw blurRad="292100" dist="139700" dir="2700000" algn="tl" rotWithShape="0">
                <a:srgbClr val="333333">
                  <a:alpha val="61176"/>
                </a:srgbClr>
              </a:outerShdw>
            </a:effectLst>
          </p:spPr>
        </p:pic>
        <p:pic>
          <p:nvPicPr>
            <p:cNvPr id="715" name="Google Shape;715;p39"/>
            <p:cNvPicPr preferRelativeResize="0"/>
            <p:nvPr/>
          </p:nvPicPr>
          <p:blipFill rotWithShape="1">
            <a:blip r:embed="rId4">
              <a:alphaModFix/>
            </a:blip>
            <a:srcRect/>
            <a:stretch/>
          </p:blipFill>
          <p:spPr>
            <a:xfrm>
              <a:off x="9076629" y="2909461"/>
              <a:ext cx="5453148" cy="3684019"/>
            </a:xfrm>
            <a:prstGeom prst="rect">
              <a:avLst/>
            </a:prstGeom>
            <a:noFill/>
            <a:ln>
              <a:noFill/>
            </a:ln>
            <a:effectLst>
              <a:outerShdw blurRad="292100" dist="139700" dir="2700000" algn="tl" rotWithShape="0">
                <a:srgbClr val="333333">
                  <a:alpha val="61176"/>
                </a:srgbClr>
              </a:outerShdw>
            </a:effectLst>
          </p:spPr>
        </p:pic>
        <p:sp>
          <p:nvSpPr>
            <p:cNvPr id="716" name="Google Shape;716;p39"/>
            <p:cNvSpPr/>
            <p:nvPr/>
          </p:nvSpPr>
          <p:spPr>
            <a:xfrm>
              <a:off x="11122429" y="5873683"/>
              <a:ext cx="1113906" cy="41563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7" name="Google Shape;717;p39"/>
            <p:cNvSpPr/>
            <p:nvPr/>
          </p:nvSpPr>
          <p:spPr>
            <a:xfrm>
              <a:off x="12718159" y="4543646"/>
              <a:ext cx="801106" cy="41563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18" name="Google Shape;718;p39"/>
            <p:cNvSpPr/>
            <p:nvPr/>
          </p:nvSpPr>
          <p:spPr>
            <a:xfrm>
              <a:off x="3853072" y="5818265"/>
              <a:ext cx="1400572" cy="41563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719" name="Google Shape;719;p39"/>
          <p:cNvSpPr/>
          <p:nvPr/>
        </p:nvSpPr>
        <p:spPr>
          <a:xfrm>
            <a:off x="681318" y="1047039"/>
            <a:ext cx="15060707" cy="72797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1000"/>
              </a:spcBef>
              <a:spcAft>
                <a:spcPts val="0"/>
              </a:spcAft>
              <a:buSzPts val="2800"/>
              <a:buFont typeface="Arial"/>
              <a:buNone/>
            </a:pPr>
            <a:r>
              <a:rPr lang="en-IN"/>
              <a:t>Deep Neural Network and Tools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0"/>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Types of Classification Losses</a:t>
            </a:r>
            <a:endParaRPr/>
          </a:p>
        </p:txBody>
      </p:sp>
      <p:pic>
        <p:nvPicPr>
          <p:cNvPr id="726" name="Google Shape;726;p40"/>
          <p:cNvPicPr preferRelativeResize="0"/>
          <p:nvPr/>
        </p:nvPicPr>
        <p:blipFill rotWithShape="1">
          <a:blip r:embed="rId3">
            <a:alphaModFix/>
          </a:blip>
          <a:srcRect/>
          <a:stretch/>
        </p:blipFill>
        <p:spPr>
          <a:xfrm>
            <a:off x="3606269" y="890723"/>
            <a:ext cx="9125712" cy="360759"/>
          </a:xfrm>
          <a:prstGeom prst="rect">
            <a:avLst/>
          </a:prstGeom>
          <a:noFill/>
          <a:ln>
            <a:noFill/>
          </a:ln>
        </p:spPr>
      </p:pic>
      <p:grpSp>
        <p:nvGrpSpPr>
          <p:cNvPr id="727" name="Google Shape;727;p40"/>
          <p:cNvGrpSpPr/>
          <p:nvPr/>
        </p:nvGrpSpPr>
        <p:grpSpPr>
          <a:xfrm>
            <a:off x="1718858" y="2848486"/>
            <a:ext cx="12811714" cy="4051078"/>
            <a:chOff x="1994932" y="3095385"/>
            <a:chExt cx="12266134" cy="3325522"/>
          </a:xfrm>
        </p:grpSpPr>
        <p:cxnSp>
          <p:nvCxnSpPr>
            <p:cNvPr id="728" name="Google Shape;728;p40"/>
            <p:cNvCxnSpPr/>
            <p:nvPr/>
          </p:nvCxnSpPr>
          <p:spPr>
            <a:xfrm>
              <a:off x="12786829"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729" name="Google Shape;729;p40"/>
            <p:cNvCxnSpPr/>
            <p:nvPr/>
          </p:nvCxnSpPr>
          <p:spPr>
            <a:xfrm>
              <a:off x="3303037"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730" name="Google Shape;730;p40"/>
            <p:cNvCxnSpPr/>
            <p:nvPr/>
          </p:nvCxnSpPr>
          <p:spPr>
            <a:xfrm>
              <a:off x="8091047" y="3377681"/>
              <a:ext cx="18475" cy="1496008"/>
            </a:xfrm>
            <a:prstGeom prst="straightConnector1">
              <a:avLst/>
            </a:prstGeom>
            <a:noFill/>
            <a:ln w="28575" cap="flat" cmpd="sng">
              <a:solidFill>
                <a:srgbClr val="3A3838"/>
              </a:solidFill>
              <a:prstDash val="solid"/>
              <a:round/>
              <a:headEnd type="none" w="sm" len="sm"/>
              <a:tailEnd type="none" w="sm" len="sm"/>
            </a:ln>
          </p:spPr>
        </p:cxnSp>
        <p:sp>
          <p:nvSpPr>
            <p:cNvPr id="731" name="Google Shape;731;p40"/>
            <p:cNvSpPr/>
            <p:nvPr/>
          </p:nvSpPr>
          <p:spPr>
            <a:xfrm>
              <a:off x="6216910" y="3095385"/>
              <a:ext cx="3656043" cy="1268246"/>
            </a:xfrm>
            <a:prstGeom prst="rect">
              <a:avLst/>
            </a:prstGeom>
            <a:solidFill>
              <a:srgbClr val="01C3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 Classification Losses</a:t>
              </a:r>
              <a:endParaRPr sz="2800" b="0" i="0" u="none" strike="noStrike" cap="none">
                <a:solidFill>
                  <a:schemeClr val="lt1"/>
                </a:solidFill>
                <a:latin typeface="Open Sans"/>
                <a:ea typeface="Open Sans"/>
                <a:cs typeface="Open Sans"/>
                <a:sym typeface="Open Sans"/>
              </a:endParaRPr>
            </a:p>
          </p:txBody>
        </p:sp>
        <p:sp>
          <p:nvSpPr>
            <p:cNvPr id="732" name="Google Shape;732;p40"/>
            <p:cNvSpPr/>
            <p:nvPr/>
          </p:nvSpPr>
          <p:spPr>
            <a:xfrm>
              <a:off x="1994932" y="5267956"/>
              <a:ext cx="2948472" cy="1152951"/>
            </a:xfrm>
            <a:prstGeom prst="rect">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Cross Entropy</a:t>
              </a:r>
              <a:endParaRPr sz="2800" b="0" i="0" u="none" strike="noStrike" cap="none">
                <a:solidFill>
                  <a:schemeClr val="lt1"/>
                </a:solidFill>
                <a:latin typeface="Open Sans"/>
                <a:ea typeface="Open Sans"/>
                <a:cs typeface="Open Sans"/>
                <a:sym typeface="Open Sans"/>
              </a:endParaRPr>
            </a:p>
          </p:txBody>
        </p:sp>
        <p:sp>
          <p:nvSpPr>
            <p:cNvPr id="733" name="Google Shape;733;p40"/>
            <p:cNvSpPr/>
            <p:nvPr/>
          </p:nvSpPr>
          <p:spPr>
            <a:xfrm>
              <a:off x="11312593" y="5267956"/>
              <a:ext cx="2948473" cy="115295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Hinge Loss</a:t>
              </a:r>
              <a:endParaRPr sz="2800" b="0" i="0" u="none" strike="noStrike" cap="none">
                <a:solidFill>
                  <a:schemeClr val="lt1"/>
                </a:solidFill>
                <a:latin typeface="Open Sans"/>
                <a:ea typeface="Open Sans"/>
                <a:cs typeface="Open Sans"/>
                <a:sym typeface="Open Sans"/>
              </a:endParaRPr>
            </a:p>
          </p:txBody>
        </p:sp>
        <p:cxnSp>
          <p:nvCxnSpPr>
            <p:cNvPr id="734" name="Google Shape;734;p40"/>
            <p:cNvCxnSpPr/>
            <p:nvPr/>
          </p:nvCxnSpPr>
          <p:spPr>
            <a:xfrm rot="10800000">
              <a:off x="3303037" y="4873689"/>
              <a:ext cx="9483792" cy="0"/>
            </a:xfrm>
            <a:prstGeom prst="straightConnector1">
              <a:avLst/>
            </a:prstGeom>
            <a:noFill/>
            <a:ln w="28575" cap="flat" cmpd="sng">
              <a:solidFill>
                <a:srgbClr val="3A3838"/>
              </a:solidFill>
              <a:prstDash val="solid"/>
              <a:round/>
              <a:headEnd type="none" w="sm" len="sm"/>
              <a:tailEnd type="none" w="sm" len="sm"/>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Cross Entropy</a:t>
            </a:r>
            <a:endParaRPr/>
          </a:p>
        </p:txBody>
      </p:sp>
      <p:sp>
        <p:nvSpPr>
          <p:cNvPr id="741" name="Google Shape;741;p41"/>
          <p:cNvSpPr txBox="1">
            <a:spLocks noGrp="1"/>
          </p:cNvSpPr>
          <p:nvPr>
            <p:ph type="body" idx="2"/>
          </p:nvPr>
        </p:nvSpPr>
        <p:spPr>
          <a:xfrm>
            <a:off x="698269" y="1000300"/>
            <a:ext cx="15129164" cy="11176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Cross entropy is a way to calculate distance between two probability distributions. For example, Let us consider a classification problem of 3 classes.</a:t>
            </a:r>
            <a:endParaRPr sz="2200"/>
          </a:p>
        </p:txBody>
      </p:sp>
      <p:pic>
        <p:nvPicPr>
          <p:cNvPr id="742" name="Google Shape;742;p41"/>
          <p:cNvPicPr preferRelativeResize="0"/>
          <p:nvPr/>
        </p:nvPicPr>
        <p:blipFill rotWithShape="1">
          <a:blip r:embed="rId3">
            <a:alphaModFix/>
          </a:blip>
          <a:srcRect/>
          <a:stretch/>
        </p:blipFill>
        <p:spPr>
          <a:xfrm>
            <a:off x="5652647" y="745622"/>
            <a:ext cx="4876800" cy="256642"/>
          </a:xfrm>
          <a:prstGeom prst="rect">
            <a:avLst/>
          </a:prstGeom>
          <a:noFill/>
          <a:ln>
            <a:noFill/>
          </a:ln>
        </p:spPr>
      </p:pic>
      <p:sp>
        <p:nvSpPr>
          <p:cNvPr id="743" name="Google Shape;743;p41"/>
          <p:cNvSpPr/>
          <p:nvPr/>
        </p:nvSpPr>
        <p:spPr>
          <a:xfrm>
            <a:off x="1058416" y="3758017"/>
            <a:ext cx="5486520" cy="1555444"/>
          </a:xfrm>
          <a:prstGeom prst="rect">
            <a:avLst/>
          </a:prstGeom>
          <a:solidFill>
            <a:srgbClr val="01C3F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Class(Samsung,  Apple, LG)</a:t>
            </a:r>
            <a:endParaRPr sz="2800" b="0" i="0" u="none" strike="noStrike" cap="none">
              <a:solidFill>
                <a:schemeClr val="lt1"/>
              </a:solidFill>
              <a:latin typeface="Open Sans"/>
              <a:ea typeface="Open Sans"/>
              <a:cs typeface="Open Sans"/>
              <a:sym typeface="Open Sans"/>
            </a:endParaRPr>
          </a:p>
        </p:txBody>
      </p:sp>
      <p:sp>
        <p:nvSpPr>
          <p:cNvPr id="744" name="Google Shape;744;p41"/>
          <p:cNvSpPr/>
          <p:nvPr/>
        </p:nvSpPr>
        <p:spPr>
          <a:xfrm>
            <a:off x="7717073" y="3685707"/>
            <a:ext cx="7614459" cy="1627754"/>
          </a:xfrm>
          <a:prstGeom prst="rect">
            <a:avLst/>
          </a:prstGeom>
          <a:solidFill>
            <a:srgbClr val="FF8966"/>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Output = [P(Samsung), P(Apple), P(LG)]</a:t>
            </a:r>
            <a:endParaRPr sz="2800" b="0" i="0" u="none" strike="noStrike" cap="none">
              <a:solidFill>
                <a:schemeClr val="lt1"/>
              </a:solidFill>
              <a:latin typeface="Open Sans"/>
              <a:ea typeface="Open Sans"/>
              <a:cs typeface="Open Sans"/>
              <a:sym typeface="Open Sans"/>
            </a:endParaRPr>
          </a:p>
        </p:txBody>
      </p:sp>
      <p:sp>
        <p:nvSpPr>
          <p:cNvPr id="745" name="Google Shape;745;p41"/>
          <p:cNvSpPr/>
          <p:nvPr/>
        </p:nvSpPr>
        <p:spPr>
          <a:xfrm rot="-5400000">
            <a:off x="6714109" y="3959499"/>
            <a:ext cx="853447" cy="1152480"/>
          </a:xfrm>
          <a:prstGeom prst="downArrow">
            <a:avLst>
              <a:gd name="adj1" fmla="val 50000"/>
              <a:gd name="adj2" fmla="val 50000"/>
            </a:avLst>
          </a:prstGeom>
          <a:solidFill>
            <a:srgbClr val="323F4F"/>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6" name="Google Shape;746;p41"/>
          <p:cNvSpPr txBox="1">
            <a:spLocks noGrp="1"/>
          </p:cNvSpPr>
          <p:nvPr>
            <p:ph type="body" idx="2"/>
          </p:nvPr>
        </p:nvSpPr>
        <p:spPr>
          <a:xfrm>
            <a:off x="4220399" y="6202275"/>
            <a:ext cx="6824400" cy="8535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None/>
            </a:pPr>
            <a:r>
              <a:rPr lang="en-IN" sz="2200"/>
              <a:t>The class with highest probability is the winner.</a:t>
            </a:r>
            <a:endParaRPr/>
          </a:p>
        </p:txBody>
      </p:sp>
      <p:sp>
        <p:nvSpPr>
          <p:cNvPr id="747" name="Google Shape;747;p41"/>
          <p:cNvSpPr/>
          <p:nvPr/>
        </p:nvSpPr>
        <p:spPr>
          <a:xfrm>
            <a:off x="681318" y="1002265"/>
            <a:ext cx="15060707" cy="1016042"/>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42"/>
          <p:cNvSpPr txBox="1">
            <a:spLocks noGrp="1"/>
          </p:cNvSpPr>
          <p:nvPr>
            <p:ph type="body" idx="2"/>
          </p:nvPr>
        </p:nvSpPr>
        <p:spPr>
          <a:xfrm>
            <a:off x="698269" y="1018228"/>
            <a:ext cx="15129164" cy="1301387"/>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If the predicted probability distribution is not close to the actual value, the model adjusts its weight.</a:t>
            </a:r>
            <a:endParaRPr sz="2200"/>
          </a:p>
        </p:txBody>
      </p:sp>
      <p:sp>
        <p:nvSpPr>
          <p:cNvPr id="754" name="Google Shape;754;p42"/>
          <p:cNvSpPr/>
          <p:nvPr/>
        </p:nvSpPr>
        <p:spPr>
          <a:xfrm>
            <a:off x="1779233" y="3822842"/>
            <a:ext cx="7614459" cy="1627754"/>
          </a:xfrm>
          <a:prstGeom prst="rect">
            <a:avLst/>
          </a:prstGeom>
          <a:solidFill>
            <a:srgbClr val="FF8966"/>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Output = [P(Samsung), P(Apple), P(LG)]</a:t>
            </a:r>
            <a:endParaRPr sz="2800" b="0" i="0" u="none" strike="noStrike" cap="none">
              <a:solidFill>
                <a:schemeClr val="lt1"/>
              </a:solidFill>
              <a:latin typeface="Open Sans"/>
              <a:ea typeface="Open Sans"/>
              <a:cs typeface="Open Sans"/>
              <a:sym typeface="Open Sans"/>
            </a:endParaRPr>
          </a:p>
        </p:txBody>
      </p:sp>
      <p:sp>
        <p:nvSpPr>
          <p:cNvPr id="755" name="Google Shape;755;p42"/>
          <p:cNvSpPr/>
          <p:nvPr/>
        </p:nvSpPr>
        <p:spPr>
          <a:xfrm>
            <a:off x="10572006" y="3156559"/>
            <a:ext cx="3448050" cy="26479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Samsung = [1,0,0]</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Apple = [0,1,0]</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LG = [0,0,1]</a:t>
            </a:r>
            <a:endParaRPr sz="1400" b="0" i="0" u="none" strike="noStrike" cap="none">
              <a:solidFill>
                <a:srgbClr val="000000"/>
              </a:solidFill>
              <a:latin typeface="Arial"/>
              <a:ea typeface="Arial"/>
              <a:cs typeface="Arial"/>
              <a:sym typeface="Arial"/>
            </a:endParaRPr>
          </a:p>
        </p:txBody>
      </p:sp>
      <p:sp>
        <p:nvSpPr>
          <p:cNvPr id="756" name="Google Shape;756;p42"/>
          <p:cNvSpPr/>
          <p:nvPr/>
        </p:nvSpPr>
        <p:spPr>
          <a:xfrm rot="-5400000">
            <a:off x="9569042" y="4060478"/>
            <a:ext cx="853447" cy="1152480"/>
          </a:xfrm>
          <a:prstGeom prst="downArrow">
            <a:avLst>
              <a:gd name="adj1" fmla="val 50000"/>
              <a:gd name="adj2" fmla="val 50000"/>
            </a:avLst>
          </a:prstGeom>
          <a:solidFill>
            <a:srgbClr val="323F4F"/>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57" name="Google Shape;757;p42"/>
          <p:cNvSpPr txBox="1">
            <a:spLocks noGrp="1"/>
          </p:cNvSpPr>
          <p:nvPr>
            <p:ph type="body" idx="2"/>
          </p:nvPr>
        </p:nvSpPr>
        <p:spPr>
          <a:xfrm>
            <a:off x="10542721" y="6038552"/>
            <a:ext cx="3559580" cy="1000602"/>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r>
              <a:rPr lang="en-IN" sz="2200"/>
              <a:t>The actual probability </a:t>
            </a:r>
            <a:endParaRPr sz="2200"/>
          </a:p>
          <a:p>
            <a:pPr marL="0" lvl="0" indent="0" algn="ctr" rtl="0">
              <a:lnSpc>
                <a:spcPct val="100000"/>
              </a:lnSpc>
              <a:spcBef>
                <a:spcPts val="0"/>
              </a:spcBef>
              <a:spcAft>
                <a:spcPts val="0"/>
              </a:spcAft>
              <a:buSzPts val="2400"/>
              <a:buNone/>
            </a:pPr>
            <a:r>
              <a:rPr lang="en-IN" sz="2200"/>
              <a:t>distribution for each class</a:t>
            </a:r>
            <a:endParaRPr/>
          </a:p>
        </p:txBody>
      </p:sp>
      <p:sp>
        <p:nvSpPr>
          <p:cNvPr id="758" name="Google Shape;758;p42"/>
          <p:cNvSpPr txBox="1">
            <a:spLocks noGrp="1"/>
          </p:cNvSpPr>
          <p:nvPr>
            <p:ph type="title"/>
          </p:nvPr>
        </p:nvSpPr>
        <p:spPr>
          <a:xfrm>
            <a:off x="0" y="229878"/>
            <a:ext cx="16256101" cy="68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Cross Entropy</a:t>
            </a:r>
            <a:endParaRPr/>
          </a:p>
        </p:txBody>
      </p:sp>
      <p:pic>
        <p:nvPicPr>
          <p:cNvPr id="759" name="Google Shape;759;p42"/>
          <p:cNvPicPr preferRelativeResize="0"/>
          <p:nvPr/>
        </p:nvPicPr>
        <p:blipFill rotWithShape="1">
          <a:blip r:embed="rId3">
            <a:alphaModFix/>
          </a:blip>
          <a:srcRect/>
          <a:stretch/>
        </p:blipFill>
        <p:spPr>
          <a:xfrm>
            <a:off x="5652647" y="757288"/>
            <a:ext cx="4876800" cy="233311"/>
          </a:xfrm>
          <a:prstGeom prst="rect">
            <a:avLst/>
          </a:prstGeom>
          <a:noFill/>
          <a:ln>
            <a:noFill/>
          </a:ln>
        </p:spPr>
      </p:pic>
      <p:sp>
        <p:nvSpPr>
          <p:cNvPr id="760" name="Google Shape;760;p42"/>
          <p:cNvSpPr/>
          <p:nvPr/>
        </p:nvSpPr>
        <p:spPr>
          <a:xfrm>
            <a:off x="681318" y="1024840"/>
            <a:ext cx="15060707"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3"/>
          <p:cNvSpPr txBox="1">
            <a:spLocks noGrp="1"/>
          </p:cNvSpPr>
          <p:nvPr>
            <p:ph type="body" idx="2"/>
          </p:nvPr>
        </p:nvSpPr>
        <p:spPr>
          <a:xfrm>
            <a:off x="698269" y="946513"/>
            <a:ext cx="15129164" cy="11176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In this scenario, cross entropy is used as a tool to calculate the difference predicted probability distribution from the actual one.</a:t>
            </a:r>
            <a:endParaRPr sz="2200"/>
          </a:p>
        </p:txBody>
      </p:sp>
      <p:sp>
        <p:nvSpPr>
          <p:cNvPr id="767" name="Google Shape;767;p43"/>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Cross Entropy</a:t>
            </a:r>
            <a:endParaRPr/>
          </a:p>
        </p:txBody>
      </p:sp>
      <p:pic>
        <p:nvPicPr>
          <p:cNvPr id="768" name="Google Shape;768;p43"/>
          <p:cNvPicPr preferRelativeResize="0"/>
          <p:nvPr/>
        </p:nvPicPr>
        <p:blipFill rotWithShape="1">
          <a:blip r:embed="rId3">
            <a:alphaModFix/>
          </a:blip>
          <a:srcRect/>
          <a:stretch/>
        </p:blipFill>
        <p:spPr>
          <a:xfrm>
            <a:off x="5652647" y="757288"/>
            <a:ext cx="4876800" cy="233311"/>
          </a:xfrm>
          <a:prstGeom prst="rect">
            <a:avLst/>
          </a:prstGeom>
          <a:noFill/>
          <a:ln>
            <a:noFill/>
          </a:ln>
        </p:spPr>
      </p:pic>
      <p:sp>
        <p:nvSpPr>
          <p:cNvPr id="769" name="Google Shape;769;p43"/>
          <p:cNvSpPr txBox="1">
            <a:spLocks noGrp="1"/>
          </p:cNvSpPr>
          <p:nvPr>
            <p:ph type="body" idx="2"/>
          </p:nvPr>
        </p:nvSpPr>
        <p:spPr>
          <a:xfrm>
            <a:off x="526465" y="8083551"/>
            <a:ext cx="15129164" cy="1117600"/>
          </a:xfrm>
          <a:prstGeom prst="rect">
            <a:avLst/>
          </a:prstGeom>
          <a:noFill/>
          <a:ln>
            <a:noFill/>
          </a:ln>
        </p:spPr>
        <p:txBody>
          <a:bodyPr spcFirstLastPara="1" wrap="square" lIns="91425" tIns="45700" rIns="91425" bIns="45700" anchor="t" anchorCtr="0">
            <a:noAutofit/>
          </a:bodyPr>
          <a:lstStyle/>
          <a:p>
            <a:pPr marL="76200" lvl="0" indent="0" algn="ctr" rtl="0">
              <a:lnSpc>
                <a:spcPct val="100000"/>
              </a:lnSpc>
              <a:spcBef>
                <a:spcPts val="1333"/>
              </a:spcBef>
              <a:spcAft>
                <a:spcPts val="0"/>
              </a:spcAft>
              <a:buSzPts val="2400"/>
              <a:buNone/>
            </a:pPr>
            <a:r>
              <a:rPr lang="en-IN" sz="2200"/>
              <a:t>Intuition behind Cross Entropy</a:t>
            </a:r>
            <a:endParaRPr sz="2200"/>
          </a:p>
        </p:txBody>
      </p:sp>
      <p:grpSp>
        <p:nvGrpSpPr>
          <p:cNvPr id="770" name="Google Shape;770;p43"/>
          <p:cNvGrpSpPr/>
          <p:nvPr/>
        </p:nvGrpSpPr>
        <p:grpSpPr>
          <a:xfrm>
            <a:off x="2465456" y="2161172"/>
            <a:ext cx="12488793" cy="5826888"/>
            <a:chOff x="2465456" y="2161172"/>
            <a:chExt cx="11155572" cy="4743897"/>
          </a:xfrm>
        </p:grpSpPr>
        <p:pic>
          <p:nvPicPr>
            <p:cNvPr id="771" name="Google Shape;771;p43" descr="A close up of a logo&#10;&#10;Description automatically generated"/>
            <p:cNvPicPr preferRelativeResize="0"/>
            <p:nvPr/>
          </p:nvPicPr>
          <p:blipFill rotWithShape="1">
            <a:blip r:embed="rId4">
              <a:alphaModFix/>
            </a:blip>
            <a:srcRect/>
            <a:stretch/>
          </p:blipFill>
          <p:spPr>
            <a:xfrm>
              <a:off x="2465456" y="4497846"/>
              <a:ext cx="1256995" cy="1256995"/>
            </a:xfrm>
            <a:prstGeom prst="rect">
              <a:avLst/>
            </a:prstGeom>
            <a:noFill/>
            <a:ln>
              <a:noFill/>
            </a:ln>
          </p:spPr>
        </p:pic>
        <p:sp>
          <p:nvSpPr>
            <p:cNvPr id="772" name="Google Shape;772;p43"/>
            <p:cNvSpPr/>
            <p:nvPr/>
          </p:nvSpPr>
          <p:spPr>
            <a:xfrm>
              <a:off x="4796054" y="4211943"/>
              <a:ext cx="2664823" cy="1828800"/>
            </a:xfrm>
            <a:prstGeom prst="roundRect">
              <a:avLst>
                <a:gd name="adj" fmla="val 1142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3" name="Google Shape;773;p43"/>
            <p:cNvSpPr/>
            <p:nvPr/>
          </p:nvSpPr>
          <p:spPr>
            <a:xfrm>
              <a:off x="9567490" y="3055881"/>
              <a:ext cx="814251" cy="3841736"/>
            </a:xfrm>
            <a:prstGeom prst="roundRect">
              <a:avLst>
                <a:gd name="adj" fmla="val 1142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4" name="Google Shape;774;p43"/>
            <p:cNvSpPr/>
            <p:nvPr/>
          </p:nvSpPr>
          <p:spPr>
            <a:xfrm>
              <a:off x="12437826" y="3055881"/>
              <a:ext cx="814251" cy="3849188"/>
            </a:xfrm>
            <a:prstGeom prst="roundRect">
              <a:avLst>
                <a:gd name="adj" fmla="val 1142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5" name="Google Shape;775;p43"/>
            <p:cNvSpPr txBox="1"/>
            <p:nvPr/>
          </p:nvSpPr>
          <p:spPr>
            <a:xfrm>
              <a:off x="5560040" y="4895510"/>
              <a:ext cx="113685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chemeClr val="lt1"/>
                  </a:solidFill>
                  <a:latin typeface="Open Sans"/>
                  <a:ea typeface="Open Sans"/>
                  <a:cs typeface="Open Sans"/>
                  <a:sym typeface="Open Sans"/>
                </a:rPr>
                <a:t>Model</a:t>
              </a:r>
              <a:endParaRPr sz="1400" b="0" i="0" u="none" strike="noStrike" cap="none">
                <a:solidFill>
                  <a:srgbClr val="000000"/>
                </a:solidFill>
                <a:latin typeface="Arial"/>
                <a:ea typeface="Arial"/>
                <a:cs typeface="Arial"/>
                <a:sym typeface="Arial"/>
              </a:endParaRPr>
            </a:p>
          </p:txBody>
        </p:sp>
        <p:cxnSp>
          <p:nvCxnSpPr>
            <p:cNvPr id="776" name="Google Shape;776;p43"/>
            <p:cNvCxnSpPr>
              <a:endCxn id="777" idx="1"/>
            </p:cNvCxnSpPr>
            <p:nvPr/>
          </p:nvCxnSpPr>
          <p:spPr>
            <a:xfrm rot="10800000" flipH="1">
              <a:off x="7490529" y="4466324"/>
              <a:ext cx="675600" cy="8400"/>
            </a:xfrm>
            <a:prstGeom prst="straightConnector1">
              <a:avLst/>
            </a:prstGeom>
            <a:noFill/>
            <a:ln w="38100" cap="flat" cmpd="sng">
              <a:solidFill>
                <a:srgbClr val="7F7F7F"/>
              </a:solidFill>
              <a:prstDash val="solid"/>
              <a:round/>
              <a:headEnd type="none" w="sm" len="sm"/>
              <a:tailEnd type="triangle" w="med" len="med"/>
            </a:ln>
          </p:spPr>
        </p:cxnSp>
        <p:cxnSp>
          <p:nvCxnSpPr>
            <p:cNvPr id="778" name="Google Shape;778;p43"/>
            <p:cNvCxnSpPr/>
            <p:nvPr/>
          </p:nvCxnSpPr>
          <p:spPr>
            <a:xfrm>
              <a:off x="7460877" y="5076967"/>
              <a:ext cx="705251" cy="0"/>
            </a:xfrm>
            <a:prstGeom prst="straightConnector1">
              <a:avLst/>
            </a:prstGeom>
            <a:noFill/>
            <a:ln w="38100" cap="flat" cmpd="sng">
              <a:solidFill>
                <a:srgbClr val="7F7F7F"/>
              </a:solidFill>
              <a:prstDash val="solid"/>
              <a:round/>
              <a:headEnd type="none" w="sm" len="sm"/>
              <a:tailEnd type="triangle" w="med" len="med"/>
            </a:ln>
          </p:spPr>
        </p:cxnSp>
        <p:cxnSp>
          <p:nvCxnSpPr>
            <p:cNvPr id="779" name="Google Shape;779;p43"/>
            <p:cNvCxnSpPr/>
            <p:nvPr/>
          </p:nvCxnSpPr>
          <p:spPr>
            <a:xfrm>
              <a:off x="7443460" y="5664795"/>
              <a:ext cx="722669" cy="0"/>
            </a:xfrm>
            <a:prstGeom prst="straightConnector1">
              <a:avLst/>
            </a:prstGeom>
            <a:noFill/>
            <a:ln w="38100" cap="flat" cmpd="sng">
              <a:solidFill>
                <a:srgbClr val="7F7F7F"/>
              </a:solidFill>
              <a:prstDash val="solid"/>
              <a:round/>
              <a:headEnd type="none" w="sm" len="sm"/>
              <a:tailEnd type="triangle" w="med" len="med"/>
            </a:ln>
          </p:spPr>
        </p:cxnSp>
        <p:sp>
          <p:nvSpPr>
            <p:cNvPr id="777" name="Google Shape;777;p43"/>
            <p:cNvSpPr txBox="1"/>
            <p:nvPr/>
          </p:nvSpPr>
          <p:spPr>
            <a:xfrm>
              <a:off x="8166129" y="4341038"/>
              <a:ext cx="890914" cy="2505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Open Sans"/>
                  <a:ea typeface="Open Sans"/>
                  <a:cs typeface="Open Sans"/>
                  <a:sym typeface="Open Sans"/>
                </a:rPr>
                <a:t>Samsung</a:t>
              </a:r>
              <a:endParaRPr sz="1400" b="0" i="0" u="none" strike="noStrike" cap="none">
                <a:solidFill>
                  <a:srgbClr val="000000"/>
                </a:solidFill>
                <a:latin typeface="Arial"/>
                <a:ea typeface="Arial"/>
                <a:cs typeface="Arial"/>
                <a:sym typeface="Arial"/>
              </a:endParaRPr>
            </a:p>
          </p:txBody>
        </p:sp>
        <p:sp>
          <p:nvSpPr>
            <p:cNvPr id="780" name="Google Shape;780;p43"/>
            <p:cNvSpPr txBox="1"/>
            <p:nvPr/>
          </p:nvSpPr>
          <p:spPr>
            <a:xfrm>
              <a:off x="8358489" y="4876912"/>
              <a:ext cx="8418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Open Sans"/>
                  <a:ea typeface="Open Sans"/>
                  <a:cs typeface="Open Sans"/>
                  <a:sym typeface="Open Sans"/>
                </a:rPr>
                <a:t>Apple</a:t>
              </a:r>
              <a:endParaRPr sz="1400" b="0" i="0" u="none" strike="noStrike" cap="none">
                <a:solidFill>
                  <a:srgbClr val="000000"/>
                </a:solidFill>
                <a:latin typeface="Arial"/>
                <a:ea typeface="Arial"/>
                <a:cs typeface="Arial"/>
                <a:sym typeface="Arial"/>
              </a:endParaRPr>
            </a:p>
          </p:txBody>
        </p:sp>
        <p:sp>
          <p:nvSpPr>
            <p:cNvPr id="781" name="Google Shape;781;p43"/>
            <p:cNvSpPr txBox="1"/>
            <p:nvPr/>
          </p:nvSpPr>
          <p:spPr>
            <a:xfrm>
              <a:off x="8541136" y="5505619"/>
              <a:ext cx="47660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Open Sans"/>
                  <a:ea typeface="Open Sans"/>
                  <a:cs typeface="Open Sans"/>
                  <a:sym typeface="Open Sans"/>
                </a:rPr>
                <a:t>LG</a:t>
              </a:r>
              <a:endParaRPr sz="1400" b="0" i="0" u="none" strike="noStrike" cap="none">
                <a:solidFill>
                  <a:srgbClr val="000000"/>
                </a:solidFill>
                <a:latin typeface="Arial"/>
                <a:ea typeface="Arial"/>
                <a:cs typeface="Arial"/>
                <a:sym typeface="Arial"/>
              </a:endParaRPr>
            </a:p>
          </p:txBody>
        </p:sp>
        <p:cxnSp>
          <p:nvCxnSpPr>
            <p:cNvPr id="782" name="Google Shape;782;p43"/>
            <p:cNvCxnSpPr>
              <a:endCxn id="772" idx="1"/>
            </p:cNvCxnSpPr>
            <p:nvPr/>
          </p:nvCxnSpPr>
          <p:spPr>
            <a:xfrm>
              <a:off x="3452354" y="5122743"/>
              <a:ext cx="1343700" cy="3600"/>
            </a:xfrm>
            <a:prstGeom prst="straightConnector1">
              <a:avLst/>
            </a:prstGeom>
            <a:noFill/>
            <a:ln w="38100" cap="flat" cmpd="sng">
              <a:solidFill>
                <a:srgbClr val="7F7F7F"/>
              </a:solidFill>
              <a:prstDash val="solid"/>
              <a:round/>
              <a:headEnd type="none" w="sm" len="sm"/>
              <a:tailEnd type="triangle" w="med" len="med"/>
            </a:ln>
          </p:spPr>
        </p:cxnSp>
        <p:sp>
          <p:nvSpPr>
            <p:cNvPr id="783" name="Google Shape;783;p43"/>
            <p:cNvSpPr txBox="1"/>
            <p:nvPr/>
          </p:nvSpPr>
          <p:spPr>
            <a:xfrm>
              <a:off x="9699540" y="4097736"/>
              <a:ext cx="55015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0.1</a:t>
              </a:r>
              <a:endParaRPr sz="1400" b="0" i="0" u="none" strike="noStrike" cap="none">
                <a:solidFill>
                  <a:srgbClr val="000000"/>
                </a:solidFill>
                <a:latin typeface="Arial"/>
                <a:ea typeface="Arial"/>
                <a:cs typeface="Arial"/>
                <a:sym typeface="Arial"/>
              </a:endParaRPr>
            </a:p>
          </p:txBody>
        </p:sp>
        <p:sp>
          <p:nvSpPr>
            <p:cNvPr id="784" name="Google Shape;784;p43"/>
            <p:cNvSpPr txBox="1"/>
            <p:nvPr/>
          </p:nvSpPr>
          <p:spPr>
            <a:xfrm>
              <a:off x="9715472" y="4861523"/>
              <a:ext cx="55015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0.3</a:t>
              </a:r>
              <a:endParaRPr sz="1400" b="0" i="0" u="none" strike="noStrike" cap="none">
                <a:solidFill>
                  <a:srgbClr val="000000"/>
                </a:solidFill>
                <a:latin typeface="Arial"/>
                <a:ea typeface="Arial"/>
                <a:cs typeface="Arial"/>
                <a:sym typeface="Arial"/>
              </a:endParaRPr>
            </a:p>
          </p:txBody>
        </p:sp>
        <p:sp>
          <p:nvSpPr>
            <p:cNvPr id="785" name="Google Shape;785;p43"/>
            <p:cNvSpPr txBox="1"/>
            <p:nvPr/>
          </p:nvSpPr>
          <p:spPr>
            <a:xfrm>
              <a:off x="9717633" y="5505619"/>
              <a:ext cx="55015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0.6</a:t>
              </a:r>
              <a:endParaRPr sz="1400" b="0" i="0" u="none" strike="noStrike" cap="none">
                <a:solidFill>
                  <a:srgbClr val="000000"/>
                </a:solidFill>
                <a:latin typeface="Arial"/>
                <a:ea typeface="Arial"/>
                <a:cs typeface="Arial"/>
                <a:sym typeface="Arial"/>
              </a:endParaRPr>
            </a:p>
          </p:txBody>
        </p:sp>
        <p:sp>
          <p:nvSpPr>
            <p:cNvPr id="786" name="Google Shape;786;p43"/>
            <p:cNvSpPr txBox="1"/>
            <p:nvPr/>
          </p:nvSpPr>
          <p:spPr>
            <a:xfrm>
              <a:off x="12679680" y="4074743"/>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0</a:t>
              </a:r>
              <a:endParaRPr sz="1400" b="0" i="0" u="none" strike="noStrike" cap="none">
                <a:solidFill>
                  <a:srgbClr val="000000"/>
                </a:solidFill>
                <a:latin typeface="Arial"/>
                <a:ea typeface="Arial"/>
                <a:cs typeface="Arial"/>
                <a:sym typeface="Arial"/>
              </a:endParaRPr>
            </a:p>
          </p:txBody>
        </p:sp>
        <p:sp>
          <p:nvSpPr>
            <p:cNvPr id="787" name="Google Shape;787;p43"/>
            <p:cNvSpPr txBox="1"/>
            <p:nvPr/>
          </p:nvSpPr>
          <p:spPr>
            <a:xfrm>
              <a:off x="12679679" y="4780420"/>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0</a:t>
              </a:r>
              <a:endParaRPr sz="1400" b="0" i="0" u="none" strike="noStrike" cap="none">
                <a:solidFill>
                  <a:srgbClr val="000000"/>
                </a:solidFill>
                <a:latin typeface="Arial"/>
                <a:ea typeface="Arial"/>
                <a:cs typeface="Arial"/>
                <a:sym typeface="Arial"/>
              </a:endParaRPr>
            </a:p>
          </p:txBody>
        </p:sp>
        <p:sp>
          <p:nvSpPr>
            <p:cNvPr id="788" name="Google Shape;788;p43"/>
            <p:cNvSpPr txBox="1"/>
            <p:nvPr/>
          </p:nvSpPr>
          <p:spPr>
            <a:xfrm>
              <a:off x="12679681" y="5505619"/>
              <a:ext cx="3305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IN" sz="2000" b="1" i="0" u="none" strike="noStrike" cap="none">
                  <a:solidFill>
                    <a:schemeClr val="lt1"/>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789" name="Google Shape;789;p43"/>
            <p:cNvSpPr txBox="1"/>
            <p:nvPr/>
          </p:nvSpPr>
          <p:spPr>
            <a:xfrm>
              <a:off x="9333156" y="2161173"/>
              <a:ext cx="1314784" cy="676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Predicted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323F4F"/>
                  </a:solidFill>
                  <a:latin typeface="Open Sans"/>
                  <a:ea typeface="Open Sans"/>
                  <a:cs typeface="Open Sans"/>
                  <a:sym typeface="Open Sans"/>
                </a:rPr>
                <a:t>Probability</a:t>
              </a:r>
              <a:endParaRPr sz="1400" b="0" i="0" u="none" strike="noStrike" cap="none">
                <a:solidFill>
                  <a:srgbClr val="323F4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Distribution</a:t>
              </a:r>
              <a:endParaRPr sz="1400" b="0" i="0" u="none" strike="noStrike" cap="none">
                <a:solidFill>
                  <a:srgbClr val="000000"/>
                </a:solidFill>
                <a:latin typeface="Arial"/>
                <a:ea typeface="Arial"/>
                <a:cs typeface="Arial"/>
                <a:sym typeface="Arial"/>
              </a:endParaRPr>
            </a:p>
          </p:txBody>
        </p:sp>
        <p:sp>
          <p:nvSpPr>
            <p:cNvPr id="790" name="Google Shape;790;p43"/>
            <p:cNvSpPr txBox="1"/>
            <p:nvPr/>
          </p:nvSpPr>
          <p:spPr>
            <a:xfrm>
              <a:off x="12068873" y="2161172"/>
              <a:ext cx="1552155" cy="676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LG Actual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Probability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3A3838"/>
                  </a:solidFill>
                  <a:latin typeface="Open Sans"/>
                  <a:ea typeface="Open Sans"/>
                  <a:cs typeface="Open Sans"/>
                  <a:sym typeface="Open Sans"/>
                </a:rPr>
                <a:t>Distribution</a:t>
              </a:r>
              <a:endParaRPr sz="1400" b="0" i="0" u="none" strike="noStrike" cap="none">
                <a:solidFill>
                  <a:srgbClr val="3A3838"/>
                </a:solidFill>
                <a:latin typeface="Arial"/>
                <a:ea typeface="Arial"/>
                <a:cs typeface="Arial"/>
                <a:sym typeface="Arial"/>
              </a:endParaRPr>
            </a:p>
          </p:txBody>
        </p:sp>
        <p:sp>
          <p:nvSpPr>
            <p:cNvPr id="791" name="Google Shape;791;p43"/>
            <p:cNvSpPr txBox="1"/>
            <p:nvPr/>
          </p:nvSpPr>
          <p:spPr>
            <a:xfrm>
              <a:off x="10459634" y="5306379"/>
              <a:ext cx="1969514" cy="8769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IN" sz="1600" b="1" i="0" u="none" strike="noStrike" cap="none">
                  <a:solidFill>
                    <a:srgbClr val="3A3838"/>
                  </a:solidFill>
                  <a:latin typeface="Open Sans"/>
                  <a:ea typeface="Open Sans"/>
                  <a:cs typeface="Open Sans"/>
                  <a:sym typeface="Open Sans"/>
                </a:rPr>
                <a:t>Cross Entropy</a:t>
              </a:r>
              <a:endParaRPr sz="1400" b="0" i="0" u="none" strike="noStrike" cap="none">
                <a:solidFill>
                  <a:srgbClr val="3A3838"/>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Measures distance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Between two</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rgbClr val="000000"/>
                  </a:solidFill>
                  <a:latin typeface="Open Sans"/>
                  <a:ea typeface="Open Sans"/>
                  <a:cs typeface="Open Sans"/>
                  <a:sym typeface="Open Sans"/>
                </a:rPr>
                <a:t>Distributions</a:t>
              </a:r>
              <a:endParaRPr sz="1400" b="0" i="0" u="none" strike="noStrike" cap="none">
                <a:solidFill>
                  <a:srgbClr val="000000"/>
                </a:solidFill>
                <a:latin typeface="Arial"/>
                <a:ea typeface="Arial"/>
                <a:cs typeface="Arial"/>
                <a:sym typeface="Arial"/>
              </a:endParaRPr>
            </a:p>
          </p:txBody>
        </p:sp>
        <p:cxnSp>
          <p:nvCxnSpPr>
            <p:cNvPr id="792" name="Google Shape;792;p43"/>
            <p:cNvCxnSpPr>
              <a:stCxn id="773" idx="3"/>
              <a:endCxn id="774" idx="1"/>
            </p:cNvCxnSpPr>
            <p:nvPr/>
          </p:nvCxnSpPr>
          <p:spPr>
            <a:xfrm>
              <a:off x="10381741" y="4976749"/>
              <a:ext cx="2056200" cy="3600"/>
            </a:xfrm>
            <a:prstGeom prst="straightConnector1">
              <a:avLst/>
            </a:prstGeom>
            <a:noFill/>
            <a:ln w="38100" cap="flat" cmpd="sng">
              <a:solidFill>
                <a:srgbClr val="5597D3"/>
              </a:solidFill>
              <a:prstDash val="solid"/>
              <a:round/>
              <a:headEnd type="triangle" w="med" len="med"/>
              <a:tailEnd type="triangle" w="med" len="med"/>
            </a:ln>
          </p:spPr>
        </p:cxnSp>
        <p:sp>
          <p:nvSpPr>
            <p:cNvPr id="793" name="Google Shape;793;p43"/>
            <p:cNvSpPr txBox="1"/>
            <p:nvPr/>
          </p:nvSpPr>
          <p:spPr>
            <a:xfrm>
              <a:off x="2806726" y="5849461"/>
              <a:ext cx="57445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400" b="1" i="0" u="none" strike="noStrike" cap="none">
                  <a:solidFill>
                    <a:srgbClr val="000000"/>
                  </a:solidFill>
                  <a:latin typeface="Open Sans"/>
                  <a:ea typeface="Open Sans"/>
                  <a:cs typeface="Open Sans"/>
                  <a:sym typeface="Open Sans"/>
                </a:rPr>
                <a:t>LG</a:t>
              </a:r>
              <a:endParaRPr sz="1400" b="0" i="0" u="none" strike="noStrike" cap="none">
                <a:solidFill>
                  <a:srgbClr val="000000"/>
                </a:solidFill>
                <a:latin typeface="Arial"/>
                <a:ea typeface="Arial"/>
                <a:cs typeface="Arial"/>
                <a:sym typeface="Arial"/>
              </a:endParaRPr>
            </a:p>
          </p:txBody>
        </p:sp>
      </p:grpSp>
      <p:sp>
        <p:nvSpPr>
          <p:cNvPr id="794" name="Google Shape;794;p43"/>
          <p:cNvSpPr txBox="1"/>
          <p:nvPr/>
        </p:nvSpPr>
        <p:spPr>
          <a:xfrm>
            <a:off x="2847512" y="4563843"/>
            <a:ext cx="6735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Open Sans"/>
                <a:ea typeface="Open Sans"/>
                <a:cs typeface="Open Sans"/>
                <a:sym typeface="Open Sans"/>
              </a:rPr>
              <a:t>Input</a:t>
            </a:r>
            <a:endParaRPr sz="1400" b="1" i="0" u="none" strike="noStrike" cap="none">
              <a:solidFill>
                <a:srgbClr val="000000"/>
              </a:solidFill>
              <a:latin typeface="Open Sans"/>
              <a:ea typeface="Open Sans"/>
              <a:cs typeface="Open Sans"/>
              <a:sym typeface="Open Sans"/>
            </a:endParaRPr>
          </a:p>
        </p:txBody>
      </p:sp>
      <p:sp>
        <p:nvSpPr>
          <p:cNvPr id="795" name="Google Shape;795;p43"/>
          <p:cNvSpPr/>
          <p:nvPr/>
        </p:nvSpPr>
        <p:spPr>
          <a:xfrm>
            <a:off x="681318" y="988982"/>
            <a:ext cx="15060707" cy="1037042"/>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44"/>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Calculation Cross Entropy</a:t>
            </a:r>
            <a:endParaRPr/>
          </a:p>
        </p:txBody>
      </p:sp>
      <p:pic>
        <p:nvPicPr>
          <p:cNvPr id="802" name="Google Shape;802;p44"/>
          <p:cNvPicPr preferRelativeResize="0"/>
          <p:nvPr/>
        </p:nvPicPr>
        <p:blipFill rotWithShape="1">
          <a:blip r:embed="rId3">
            <a:alphaModFix/>
          </a:blip>
          <a:srcRect/>
          <a:stretch/>
        </p:blipFill>
        <p:spPr>
          <a:xfrm>
            <a:off x="4273803" y="815729"/>
            <a:ext cx="7916825" cy="366373"/>
          </a:xfrm>
          <a:prstGeom prst="rect">
            <a:avLst/>
          </a:prstGeom>
          <a:noFill/>
          <a:ln>
            <a:noFill/>
          </a:ln>
        </p:spPr>
      </p:pic>
      <p:sp>
        <p:nvSpPr>
          <p:cNvPr id="803" name="Google Shape;803;p44"/>
          <p:cNvSpPr txBox="1"/>
          <p:nvPr/>
        </p:nvSpPr>
        <p:spPr>
          <a:xfrm>
            <a:off x="3442447" y="2029415"/>
            <a:ext cx="8139952" cy="751307"/>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1" i="0" u="none" strike="noStrike" cap="none">
                <a:solidFill>
                  <a:srgbClr val="3F3F3F"/>
                </a:solidFill>
                <a:latin typeface="Open Sans ExtraBold"/>
                <a:ea typeface="Open Sans ExtraBold"/>
                <a:cs typeface="Open Sans ExtraBold"/>
                <a:sym typeface="Open Sans ExtraBold"/>
              </a:rPr>
              <a:t>P(C) = [y1′ , y2′ , y3′ … yN’]</a:t>
            </a:r>
            <a:endParaRPr sz="2800" b="1" i="0" u="none" strike="noStrike" cap="none">
              <a:solidFill>
                <a:srgbClr val="3F3F3F"/>
              </a:solidFill>
              <a:latin typeface="Open Sans ExtraBold"/>
              <a:ea typeface="Open Sans ExtraBold"/>
              <a:cs typeface="Open Sans ExtraBold"/>
              <a:sym typeface="Open Sans ExtraBold"/>
            </a:endParaRPr>
          </a:p>
        </p:txBody>
      </p:sp>
      <p:sp>
        <p:nvSpPr>
          <p:cNvPr id="804" name="Google Shape;804;p44"/>
          <p:cNvSpPr txBox="1"/>
          <p:nvPr/>
        </p:nvSpPr>
        <p:spPr>
          <a:xfrm>
            <a:off x="1233355" y="1165448"/>
            <a:ext cx="14797690" cy="1162842"/>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The model gives the probability distribution for N classes for a particular input data C.</a:t>
            </a:r>
            <a:endParaRPr sz="2200" b="0" i="0" u="none" strike="noStrike" cap="none">
              <a:solidFill>
                <a:srgbClr val="3F3F3F"/>
              </a:solidFill>
              <a:latin typeface="Open Sans"/>
              <a:ea typeface="Open Sans"/>
              <a:cs typeface="Open Sans"/>
              <a:sym typeface="Open Sans"/>
            </a:endParaRPr>
          </a:p>
        </p:txBody>
      </p:sp>
      <p:sp>
        <p:nvSpPr>
          <p:cNvPr id="805" name="Google Shape;805;p44"/>
          <p:cNvSpPr txBox="1"/>
          <p:nvPr/>
        </p:nvSpPr>
        <p:spPr>
          <a:xfrm>
            <a:off x="3442447" y="4582115"/>
            <a:ext cx="8139952" cy="751307"/>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A(C) = [y1 , y2 , y3 … yN]</a:t>
            </a:r>
            <a:endParaRPr sz="2800" b="0" i="0" u="none" strike="noStrike" cap="none">
              <a:solidFill>
                <a:schemeClr val="dk1"/>
              </a:solidFill>
              <a:latin typeface="Open Sans ExtraBold"/>
              <a:ea typeface="Open Sans ExtraBold"/>
              <a:cs typeface="Open Sans ExtraBold"/>
              <a:sym typeface="Open Sans ExtraBold"/>
            </a:endParaRPr>
          </a:p>
        </p:txBody>
      </p:sp>
      <p:sp>
        <p:nvSpPr>
          <p:cNvPr id="806" name="Google Shape;806;p44"/>
          <p:cNvSpPr txBox="1"/>
          <p:nvPr/>
        </p:nvSpPr>
        <p:spPr>
          <a:xfrm>
            <a:off x="1337860" y="7448392"/>
            <a:ext cx="14616850" cy="751307"/>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CrossEntropy(A,P) = – ( y1*log(y1′) + y2*log(y2′) + </a:t>
            </a:r>
            <a:r>
              <a:rPr lang="en-IN" sz="2800" b="0" i="0" u="none" strike="noStrike" cap="none">
                <a:solidFill>
                  <a:srgbClr val="3A3838"/>
                </a:solidFill>
                <a:latin typeface="Open Sans ExtraBold"/>
                <a:ea typeface="Open Sans ExtraBold"/>
                <a:cs typeface="Open Sans ExtraBold"/>
                <a:sym typeface="Open Sans ExtraBold"/>
              </a:rPr>
              <a:t>y3*log(y3</a:t>
            </a:r>
            <a:r>
              <a:rPr lang="en-IN" sz="2800" b="0" i="0" u="none" strike="noStrike" cap="none">
                <a:solidFill>
                  <a:schemeClr val="dk1"/>
                </a:solidFill>
                <a:latin typeface="Open Sans ExtraBold"/>
                <a:ea typeface="Open Sans ExtraBold"/>
                <a:cs typeface="Open Sans ExtraBold"/>
                <a:sym typeface="Open Sans ExtraBold"/>
              </a:rPr>
              <a:t>′) + … + yN*log(yN’) )</a:t>
            </a:r>
            <a:endParaRPr sz="2800" b="0" i="0" u="none" strike="noStrike" cap="none">
              <a:solidFill>
                <a:schemeClr val="dk1"/>
              </a:solidFill>
              <a:latin typeface="Open Sans ExtraBold"/>
              <a:ea typeface="Open Sans ExtraBold"/>
              <a:cs typeface="Open Sans ExtraBold"/>
              <a:sym typeface="Open Sans ExtraBold"/>
            </a:endParaRPr>
          </a:p>
        </p:txBody>
      </p:sp>
      <p:sp>
        <p:nvSpPr>
          <p:cNvPr id="807" name="Google Shape;807;p44"/>
          <p:cNvSpPr txBox="1"/>
          <p:nvPr/>
        </p:nvSpPr>
        <p:spPr>
          <a:xfrm>
            <a:off x="1266225" y="3419273"/>
            <a:ext cx="14592300" cy="1162842"/>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The actual or target probability distribution of the data C is:</a:t>
            </a:r>
            <a:endParaRPr sz="2200" b="0" i="0" u="none" strike="noStrike" cap="none">
              <a:solidFill>
                <a:srgbClr val="3F3F3F"/>
              </a:solidFill>
              <a:latin typeface="Open Sans"/>
              <a:ea typeface="Open Sans"/>
              <a:cs typeface="Open Sans"/>
              <a:sym typeface="Open Sans"/>
            </a:endParaRPr>
          </a:p>
        </p:txBody>
      </p:sp>
      <p:sp>
        <p:nvSpPr>
          <p:cNvPr id="808" name="Google Shape;808;p44"/>
          <p:cNvSpPr txBox="1"/>
          <p:nvPr/>
        </p:nvSpPr>
        <p:spPr>
          <a:xfrm>
            <a:off x="1336050" y="6190846"/>
            <a:ext cx="14592300" cy="1162842"/>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C</a:t>
            </a:r>
            <a:r>
              <a:rPr lang="en-IN" sz="2400" b="0" i="0" u="none" strike="noStrike" cap="none">
                <a:solidFill>
                  <a:srgbClr val="000000"/>
                </a:solidFill>
                <a:latin typeface="Open Sans"/>
                <a:ea typeface="Open Sans"/>
                <a:cs typeface="Open Sans"/>
                <a:sym typeface="Open Sans"/>
              </a:rPr>
              <a:t>ross entropy for data C is calculated as:</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Calculation Cross Entropy</a:t>
            </a:r>
            <a:endParaRPr/>
          </a:p>
        </p:txBody>
      </p:sp>
      <p:pic>
        <p:nvPicPr>
          <p:cNvPr id="815" name="Google Shape;815;p45"/>
          <p:cNvPicPr preferRelativeResize="0"/>
          <p:nvPr/>
        </p:nvPicPr>
        <p:blipFill rotWithShape="1">
          <a:blip r:embed="rId3">
            <a:alphaModFix/>
          </a:blip>
          <a:srcRect/>
          <a:stretch/>
        </p:blipFill>
        <p:spPr>
          <a:xfrm>
            <a:off x="3877961" y="815729"/>
            <a:ext cx="8708508" cy="366373"/>
          </a:xfrm>
          <a:prstGeom prst="rect">
            <a:avLst/>
          </a:prstGeom>
          <a:noFill/>
          <a:ln>
            <a:noFill/>
          </a:ln>
        </p:spPr>
      </p:pic>
      <p:sp>
        <p:nvSpPr>
          <p:cNvPr id="816" name="Google Shape;816;p45"/>
          <p:cNvSpPr txBox="1"/>
          <p:nvPr/>
        </p:nvSpPr>
        <p:spPr>
          <a:xfrm>
            <a:off x="2436704" y="2671190"/>
            <a:ext cx="12480567" cy="3615310"/>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P(LG) = [0.6, 0.3, 0.1]</a:t>
            </a:r>
            <a:endParaRPr sz="14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chemeClr val="dk1"/>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A(LG) = [1, 0, 0]</a:t>
            </a:r>
            <a:endParaRPr sz="14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chemeClr val="dk1"/>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CrossEntropy(A,P) = – (1*Log(0.6) + 0*Log(0.3)+0*Log(0.1)) = 0.51</a:t>
            </a:r>
            <a:endParaRPr sz="2800" b="0" i="0" u="none" strike="noStrike" cap="none">
              <a:solidFill>
                <a:schemeClr val="dk1"/>
              </a:solidFill>
              <a:latin typeface="Open Sans ExtraBold"/>
              <a:ea typeface="Open Sans ExtraBold"/>
              <a:cs typeface="Open Sans ExtraBold"/>
              <a:sym typeface="Open Sans ExtraBold"/>
            </a:endParaRPr>
          </a:p>
        </p:txBody>
      </p:sp>
      <p:sp>
        <p:nvSpPr>
          <p:cNvPr id="817" name="Google Shape;817;p45"/>
          <p:cNvSpPr txBox="1"/>
          <p:nvPr/>
        </p:nvSpPr>
        <p:spPr>
          <a:xfrm>
            <a:off x="923790" y="1380565"/>
            <a:ext cx="14797690" cy="609600"/>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The following formula measures the cross entropy for a single observation or input data from the example:</a:t>
            </a:r>
            <a:endParaRPr sz="2200" b="0" i="0" u="none" strike="noStrike" cap="none">
              <a:solidFill>
                <a:srgbClr val="3F3F3F"/>
              </a:solidFill>
              <a:latin typeface="Open Sans"/>
              <a:ea typeface="Open Sans"/>
              <a:cs typeface="Open Sans"/>
              <a:sym typeface="Open Sans"/>
            </a:endParaRPr>
          </a:p>
        </p:txBody>
      </p:sp>
      <p:sp>
        <p:nvSpPr>
          <p:cNvPr id="818" name="Google Shape;818;p45"/>
          <p:cNvSpPr/>
          <p:nvPr/>
        </p:nvSpPr>
        <p:spPr>
          <a:xfrm>
            <a:off x="681318" y="1239988"/>
            <a:ext cx="15060707" cy="1037042"/>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6"/>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Types of Cross Entropy</a:t>
            </a:r>
            <a:endParaRPr/>
          </a:p>
        </p:txBody>
      </p:sp>
      <p:pic>
        <p:nvPicPr>
          <p:cNvPr id="825" name="Google Shape;825;p46"/>
          <p:cNvPicPr preferRelativeResize="0"/>
          <p:nvPr/>
        </p:nvPicPr>
        <p:blipFill rotWithShape="1">
          <a:blip r:embed="rId3">
            <a:alphaModFix/>
          </a:blip>
          <a:srcRect/>
          <a:stretch/>
        </p:blipFill>
        <p:spPr>
          <a:xfrm>
            <a:off x="4200951" y="800969"/>
            <a:ext cx="7541911" cy="396835"/>
          </a:xfrm>
          <a:prstGeom prst="rect">
            <a:avLst/>
          </a:prstGeom>
          <a:noFill/>
          <a:ln>
            <a:noFill/>
          </a:ln>
        </p:spPr>
      </p:pic>
      <p:grpSp>
        <p:nvGrpSpPr>
          <p:cNvPr id="826" name="Google Shape;826;p46"/>
          <p:cNvGrpSpPr/>
          <p:nvPr/>
        </p:nvGrpSpPr>
        <p:grpSpPr>
          <a:xfrm>
            <a:off x="1736787" y="2848486"/>
            <a:ext cx="12811714" cy="4051078"/>
            <a:chOff x="1994932" y="3095385"/>
            <a:chExt cx="12266134" cy="3325522"/>
          </a:xfrm>
        </p:grpSpPr>
        <p:cxnSp>
          <p:nvCxnSpPr>
            <p:cNvPr id="827" name="Google Shape;827;p46"/>
            <p:cNvCxnSpPr/>
            <p:nvPr/>
          </p:nvCxnSpPr>
          <p:spPr>
            <a:xfrm>
              <a:off x="12786829"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828" name="Google Shape;828;p46"/>
            <p:cNvCxnSpPr/>
            <p:nvPr/>
          </p:nvCxnSpPr>
          <p:spPr>
            <a:xfrm>
              <a:off x="3303037" y="4855028"/>
              <a:ext cx="0" cy="668695"/>
            </a:xfrm>
            <a:prstGeom prst="straightConnector1">
              <a:avLst/>
            </a:prstGeom>
            <a:noFill/>
            <a:ln w="28575" cap="flat" cmpd="sng">
              <a:solidFill>
                <a:srgbClr val="3A3838"/>
              </a:solidFill>
              <a:prstDash val="solid"/>
              <a:round/>
              <a:headEnd type="none" w="sm" len="sm"/>
              <a:tailEnd type="none" w="sm" len="sm"/>
            </a:ln>
          </p:spPr>
        </p:cxnSp>
        <p:cxnSp>
          <p:nvCxnSpPr>
            <p:cNvPr id="829" name="Google Shape;829;p46"/>
            <p:cNvCxnSpPr/>
            <p:nvPr/>
          </p:nvCxnSpPr>
          <p:spPr>
            <a:xfrm>
              <a:off x="8091047" y="3377681"/>
              <a:ext cx="18475" cy="1496008"/>
            </a:xfrm>
            <a:prstGeom prst="straightConnector1">
              <a:avLst/>
            </a:prstGeom>
            <a:noFill/>
            <a:ln w="28575" cap="flat" cmpd="sng">
              <a:solidFill>
                <a:srgbClr val="3A3838"/>
              </a:solidFill>
              <a:prstDash val="solid"/>
              <a:round/>
              <a:headEnd type="none" w="sm" len="sm"/>
              <a:tailEnd type="none" w="sm" len="sm"/>
            </a:ln>
          </p:spPr>
        </p:cxnSp>
        <p:sp>
          <p:nvSpPr>
            <p:cNvPr id="830" name="Google Shape;830;p46"/>
            <p:cNvSpPr/>
            <p:nvPr/>
          </p:nvSpPr>
          <p:spPr>
            <a:xfrm>
              <a:off x="6216910" y="3095385"/>
              <a:ext cx="3656043" cy="1268246"/>
            </a:xfrm>
            <a:prstGeom prst="rect">
              <a:avLst/>
            </a:prstGeom>
            <a:solidFill>
              <a:srgbClr val="01C3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 Cross Entropy</a:t>
              </a:r>
              <a:endParaRPr sz="2800" b="0" i="0" u="none" strike="noStrike" cap="none">
                <a:solidFill>
                  <a:schemeClr val="lt1"/>
                </a:solidFill>
                <a:latin typeface="Open Sans"/>
                <a:ea typeface="Open Sans"/>
                <a:cs typeface="Open Sans"/>
                <a:sym typeface="Open Sans"/>
              </a:endParaRPr>
            </a:p>
          </p:txBody>
        </p:sp>
        <p:sp>
          <p:nvSpPr>
            <p:cNvPr id="831" name="Google Shape;831;p46"/>
            <p:cNvSpPr/>
            <p:nvPr/>
          </p:nvSpPr>
          <p:spPr>
            <a:xfrm>
              <a:off x="1994932" y="5267956"/>
              <a:ext cx="2948472" cy="1152951"/>
            </a:xfrm>
            <a:prstGeom prst="rect">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Categorical</a:t>
              </a:r>
              <a:endParaRPr sz="2800" b="0" i="0" u="none" strike="noStrike" cap="none">
                <a:solidFill>
                  <a:schemeClr val="lt1"/>
                </a:solidFill>
                <a:latin typeface="Open Sans"/>
                <a:ea typeface="Open Sans"/>
                <a:cs typeface="Open Sans"/>
                <a:sym typeface="Open Sans"/>
              </a:endParaRPr>
            </a:p>
          </p:txBody>
        </p:sp>
        <p:sp>
          <p:nvSpPr>
            <p:cNvPr id="832" name="Google Shape;832;p46"/>
            <p:cNvSpPr/>
            <p:nvPr/>
          </p:nvSpPr>
          <p:spPr>
            <a:xfrm>
              <a:off x="11312593" y="5267956"/>
              <a:ext cx="2948473" cy="115295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0" i="0" u="none" strike="noStrike" cap="none">
                  <a:solidFill>
                    <a:schemeClr val="lt1"/>
                  </a:solidFill>
                  <a:latin typeface="Open Sans"/>
                  <a:ea typeface="Open Sans"/>
                  <a:cs typeface="Open Sans"/>
                  <a:sym typeface="Open Sans"/>
                </a:rPr>
                <a:t>Binary</a:t>
              </a:r>
              <a:endParaRPr sz="2800" b="0" i="0" u="none" strike="noStrike" cap="none">
                <a:solidFill>
                  <a:schemeClr val="lt1"/>
                </a:solidFill>
                <a:latin typeface="Open Sans"/>
                <a:ea typeface="Open Sans"/>
                <a:cs typeface="Open Sans"/>
                <a:sym typeface="Open Sans"/>
              </a:endParaRPr>
            </a:p>
          </p:txBody>
        </p:sp>
        <p:cxnSp>
          <p:nvCxnSpPr>
            <p:cNvPr id="833" name="Google Shape;833;p46"/>
            <p:cNvCxnSpPr/>
            <p:nvPr/>
          </p:nvCxnSpPr>
          <p:spPr>
            <a:xfrm rot="10800000">
              <a:off x="3303037" y="4873689"/>
              <a:ext cx="9483792" cy="0"/>
            </a:xfrm>
            <a:prstGeom prst="straightConnector1">
              <a:avLst/>
            </a:prstGeom>
            <a:noFill/>
            <a:ln w="28575" cap="flat" cmpd="sng">
              <a:solidFill>
                <a:srgbClr val="3A3838"/>
              </a:solidFill>
              <a:prstDash val="solid"/>
              <a:round/>
              <a:headEnd type="none" w="sm" len="sm"/>
              <a:tailEnd type="none" w="sm" len="sm"/>
            </a:ln>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Categorical Cross Entropy</a:t>
            </a:r>
            <a:endParaRPr/>
          </a:p>
        </p:txBody>
      </p:sp>
      <p:pic>
        <p:nvPicPr>
          <p:cNvPr id="840" name="Google Shape;840;p47"/>
          <p:cNvPicPr preferRelativeResize="0"/>
          <p:nvPr/>
        </p:nvPicPr>
        <p:blipFill rotWithShape="1">
          <a:blip r:embed="rId3">
            <a:alphaModFix/>
          </a:blip>
          <a:srcRect/>
          <a:stretch/>
        </p:blipFill>
        <p:spPr>
          <a:xfrm>
            <a:off x="4237945" y="832382"/>
            <a:ext cx="7916825" cy="333066"/>
          </a:xfrm>
          <a:prstGeom prst="rect">
            <a:avLst/>
          </a:prstGeom>
          <a:noFill/>
          <a:ln>
            <a:noFill/>
          </a:ln>
        </p:spPr>
      </p:pic>
      <p:graphicFrame>
        <p:nvGraphicFramePr>
          <p:cNvPr id="841" name="Google Shape;841;p47"/>
          <p:cNvGraphicFramePr/>
          <p:nvPr/>
        </p:nvGraphicFramePr>
        <p:xfrm>
          <a:off x="2226770" y="2402547"/>
          <a:ext cx="12249150" cy="6652625"/>
        </p:xfrm>
        <a:graphic>
          <a:graphicData uri="http://schemas.openxmlformats.org/drawingml/2006/table">
            <a:tbl>
              <a:tblPr firstRow="1" bandRow="1">
                <a:noFill/>
                <a:tableStyleId>{FC0D2E2A-0D72-4552-95C7-C037E7F2F776}</a:tableStyleId>
              </a:tblPr>
              <a:tblGrid>
                <a:gridCol w="1344400">
                  <a:extLst>
                    <a:ext uri="{9D8B030D-6E8A-4147-A177-3AD203B41FA5}">
                      <a16:colId xmlns:a16="http://schemas.microsoft.com/office/drawing/2014/main" val="20000"/>
                    </a:ext>
                  </a:extLst>
                </a:gridCol>
                <a:gridCol w="2187350">
                  <a:extLst>
                    <a:ext uri="{9D8B030D-6E8A-4147-A177-3AD203B41FA5}">
                      <a16:colId xmlns:a16="http://schemas.microsoft.com/office/drawing/2014/main" val="20001"/>
                    </a:ext>
                  </a:extLst>
                </a:gridCol>
                <a:gridCol w="1975925">
                  <a:extLst>
                    <a:ext uri="{9D8B030D-6E8A-4147-A177-3AD203B41FA5}">
                      <a16:colId xmlns:a16="http://schemas.microsoft.com/office/drawing/2014/main" val="20002"/>
                    </a:ext>
                  </a:extLst>
                </a:gridCol>
                <a:gridCol w="6741475">
                  <a:extLst>
                    <a:ext uri="{9D8B030D-6E8A-4147-A177-3AD203B41FA5}">
                      <a16:colId xmlns:a16="http://schemas.microsoft.com/office/drawing/2014/main" val="20003"/>
                    </a:ext>
                  </a:extLst>
                </a:gridCol>
              </a:tblGrid>
              <a:tr h="1219200">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latin typeface="Arial"/>
                          <a:ea typeface="Arial"/>
                          <a:cs typeface="Arial"/>
                          <a:sym typeface="Arial"/>
                        </a:rPr>
                        <a:t>          </a:t>
                      </a:r>
                      <a:endParaRPr sz="20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u="none" strike="noStrike" cap="none">
                          <a:latin typeface="Arial"/>
                          <a:ea typeface="Arial"/>
                          <a:cs typeface="Arial"/>
                          <a:sym typeface="Arial"/>
                        </a:rPr>
                        <a:t>Data</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800"/>
                        <a:buFont typeface="Arial"/>
                        <a:buNone/>
                      </a:pPr>
                      <a:endParaRPr sz="20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IN" sz="2000" u="none" strike="noStrike" cap="none">
                          <a:latin typeface="Arial"/>
                          <a:ea typeface="Arial"/>
                          <a:cs typeface="Arial"/>
                          <a:sym typeface="Arial"/>
                        </a:rPr>
                        <a:t> Actual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000" u="none" strike="noStrike" cap="none">
                          <a:latin typeface="Arial"/>
                          <a:ea typeface="Arial"/>
                          <a:cs typeface="Arial"/>
                          <a:sym typeface="Arial"/>
                        </a:rPr>
                        <a:t>Probability </a:t>
                      </a:r>
                      <a:endParaRPr sz="1400" u="none" strike="noStrike" cap="none"/>
                    </a:p>
                    <a:p>
                      <a:pPr marL="0" marR="0" lvl="0" indent="0" algn="l" rtl="0">
                        <a:lnSpc>
                          <a:spcPct val="100000"/>
                        </a:lnSpc>
                        <a:spcBef>
                          <a:spcPts val="0"/>
                        </a:spcBef>
                        <a:spcAft>
                          <a:spcPts val="0"/>
                        </a:spcAft>
                        <a:buClr>
                          <a:srgbClr val="000000"/>
                        </a:buClr>
                        <a:buSzPts val="2800"/>
                        <a:buFont typeface="Arial"/>
                        <a:buNone/>
                      </a:pPr>
                      <a:r>
                        <a:rPr lang="en-IN" sz="2000" u="none" strike="noStrike" cap="none">
                          <a:latin typeface="Arial"/>
                          <a:ea typeface="Arial"/>
                          <a:cs typeface="Arial"/>
                          <a:sym typeface="Arial"/>
                        </a:rPr>
                        <a:t>Distribution</a:t>
                      </a:r>
                      <a:endParaRPr sz="20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u="none" strike="noStrike" cap="none">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IN" sz="2000" u="none" strike="noStrike" cap="none">
                          <a:latin typeface="Arial"/>
                          <a:ea typeface="Arial"/>
                          <a:cs typeface="Arial"/>
                          <a:sym typeface="Arial"/>
                        </a:rPr>
                        <a:t>Predicted </a:t>
                      </a:r>
                      <a:endParaRPr sz="1400" u="none" strike="noStrike" cap="none"/>
                    </a:p>
                    <a:p>
                      <a:pPr marL="0" marR="0" lvl="0" indent="0" algn="l" rtl="0">
                        <a:lnSpc>
                          <a:spcPct val="100000"/>
                        </a:lnSpc>
                        <a:spcBef>
                          <a:spcPts val="0"/>
                        </a:spcBef>
                        <a:spcAft>
                          <a:spcPts val="0"/>
                        </a:spcAft>
                        <a:buClr>
                          <a:srgbClr val="000000"/>
                        </a:buClr>
                        <a:buSzPts val="2000"/>
                        <a:buFont typeface="Arial"/>
                        <a:buNone/>
                      </a:pPr>
                      <a:r>
                        <a:rPr lang="en-IN" sz="2000" u="none" strike="noStrike" cap="none">
                          <a:latin typeface="Arial"/>
                          <a:ea typeface="Arial"/>
                          <a:cs typeface="Arial"/>
                          <a:sym typeface="Arial"/>
                        </a:rPr>
                        <a:t>Probability</a:t>
                      </a:r>
                      <a:endParaRPr sz="1400" u="none" strike="noStrike" cap="none"/>
                    </a:p>
                    <a:p>
                      <a:pPr marL="0" marR="0" lvl="0" indent="0" algn="l" rtl="0">
                        <a:lnSpc>
                          <a:spcPct val="100000"/>
                        </a:lnSpc>
                        <a:spcBef>
                          <a:spcPts val="0"/>
                        </a:spcBef>
                        <a:spcAft>
                          <a:spcPts val="0"/>
                        </a:spcAft>
                        <a:buClr>
                          <a:srgbClr val="000000"/>
                        </a:buClr>
                        <a:buSzPts val="2000"/>
                        <a:buFont typeface="Arial"/>
                        <a:buNone/>
                      </a:pPr>
                      <a:r>
                        <a:rPr lang="en-IN" sz="2000" u="none" strike="noStrike" cap="none">
                          <a:latin typeface="Arial"/>
                          <a:ea typeface="Arial"/>
                          <a:cs typeface="Arial"/>
                          <a:sym typeface="Arial"/>
                        </a:rPr>
                        <a:t> Distribution</a:t>
                      </a:r>
                      <a:endParaRPr sz="14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IN" sz="2000" b="1" i="0" u="none" strike="noStrike" cap="none">
                          <a:solidFill>
                            <a:schemeClr val="lt1"/>
                          </a:solidFill>
                          <a:latin typeface="Arial"/>
                          <a:ea typeface="Arial"/>
                          <a:cs typeface="Arial"/>
                          <a:sym typeface="Arial"/>
                        </a:rPr>
                        <a:t>  </a:t>
                      </a:r>
                      <a:endParaRPr sz="1400" u="none" strike="noStrike" cap="none"/>
                    </a:p>
                    <a:p>
                      <a:pPr marL="0" marR="0" lvl="0" indent="0" algn="ctr" rtl="0">
                        <a:lnSpc>
                          <a:spcPct val="100000"/>
                        </a:lnSpc>
                        <a:spcBef>
                          <a:spcPts val="0"/>
                        </a:spcBef>
                        <a:spcAft>
                          <a:spcPts val="0"/>
                        </a:spcAft>
                        <a:buClr>
                          <a:srgbClr val="000000"/>
                        </a:buClr>
                        <a:buSzPts val="2800"/>
                        <a:buFont typeface="Arial"/>
                        <a:buNone/>
                      </a:pPr>
                      <a:r>
                        <a:rPr lang="en-IN" sz="2000" b="1" i="0" u="none" strike="noStrike" cap="none">
                          <a:solidFill>
                            <a:schemeClr val="lt1"/>
                          </a:solidFill>
                          <a:latin typeface="Arial"/>
                          <a:ea typeface="Arial"/>
                          <a:cs typeface="Arial"/>
                          <a:sym typeface="Arial"/>
                        </a:rPr>
                        <a:t> Cross Entropy</a:t>
                      </a: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extLst>
                  <a:ext uri="{0D108BD9-81ED-4DB2-BD59-A6C34878D82A}">
                    <a16:rowId xmlns:a16="http://schemas.microsoft.com/office/drawing/2014/main" val="10000"/>
                  </a:ext>
                </a:extLst>
              </a:tr>
              <a:tr h="67080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Samsung</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[1, 0, 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[0.6, 0.3, 0.1]</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solidFill>
                            <a:schemeClr val="dk1"/>
                          </a:solidFill>
                          <a:latin typeface="Arial"/>
                          <a:ea typeface="Arial"/>
                          <a:cs typeface="Arial"/>
                          <a:sym typeface="Arial"/>
                        </a:rPr>
                        <a:t>– (1*Log(0.6) + 0*Log(0.3)+0*Log(0.1)) = 0.51   </a:t>
                      </a:r>
                      <a:endParaRPr sz="200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57140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Samsung</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[1, 0, 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[0.9, 0.1, 0]</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(1*Log(0.9) + 0*Log(0.1)+0*Log(0.1)) =  0.1</a:t>
                      </a:r>
                      <a:endParaRPr sz="20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57150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Apple</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 1, 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[0.2, 0.7, 0.1]</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(0*Log(0.2) + 1*Log(0.7)+0*Log(0.1)) =  0.35</a:t>
                      </a:r>
                      <a:endParaRPr sz="20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60955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solidFill>
                            <a:schemeClr val="dk1"/>
                          </a:solidFill>
                        </a:rPr>
                        <a:t>LG</a:t>
                      </a:r>
                      <a:endParaRPr sz="2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 0, 1]</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[0.3, 0.2, 0.5]</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(0*Log(0.3) + 0*Log(0.2)+1*Log(0.5)) =  0.69</a:t>
                      </a:r>
                      <a:endParaRPr sz="20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extLst>
                  <a:ext uri="{0D108BD9-81ED-4DB2-BD59-A6C34878D82A}">
                    <a16:rowId xmlns:a16="http://schemas.microsoft.com/office/drawing/2014/main" val="10004"/>
                  </a:ext>
                </a:extLst>
              </a:tr>
              <a:tr h="67080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solidFill>
                            <a:schemeClr val="dk1"/>
                          </a:solidFill>
                        </a:rPr>
                        <a:t>Apple</a:t>
                      </a:r>
                      <a:endParaRPr sz="2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 1, 0]</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[0.6, 0.1, 0.3]</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(0*Log(0.6) + 1*Log(0.1)+0*Log(0.3)) =  2.3</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extLst>
                  <a:ext uri="{0D108BD9-81ED-4DB2-BD59-A6C34878D82A}">
                    <a16:rowId xmlns:a16="http://schemas.microsoft.com/office/drawing/2014/main" val="10005"/>
                  </a:ext>
                </a:extLst>
              </a:tr>
              <a:tr h="52190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solidFill>
                            <a:schemeClr val="dk1"/>
                          </a:solidFill>
                        </a:rPr>
                        <a:t>Samsung</a:t>
                      </a:r>
                      <a:endParaRPr sz="2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[1, 0, 0]</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[0.5, 0.2, 0.3]</a:t>
                      </a:r>
                      <a:endParaRPr sz="2000" u="none" strike="noStrike" cap="none"/>
                    </a:p>
                    <a:p>
                      <a:pPr marL="0" marR="0" lvl="0" indent="0" algn="ctr" rtl="0">
                        <a:lnSpc>
                          <a:spcPct val="100000"/>
                        </a:lnSpc>
                        <a:spcBef>
                          <a:spcPts val="0"/>
                        </a:spcBef>
                        <a:spcAft>
                          <a:spcPts val="0"/>
                        </a:spcAft>
                        <a:buClr>
                          <a:srgbClr val="000000"/>
                        </a:buClr>
                        <a:buSzPts val="2000"/>
                        <a:buFont typeface="Arial"/>
                        <a:buNone/>
                      </a:pPr>
                      <a:endParaRPr sz="2000" u="none" strike="noStrike" cap="none">
                        <a:solidFill>
                          <a:srgbClr val="FF0000"/>
                        </a:solidFill>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(1*Log(0.5) + 0*Log(0.2)+0*Log(0.3)) =  0.69</a:t>
                      </a:r>
                      <a:endParaRPr sz="20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6"/>
                  </a:ext>
                </a:extLst>
              </a:tr>
              <a:tr h="640050">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solidFill>
                            <a:schemeClr val="dk1"/>
                          </a:solidFill>
                        </a:rPr>
                        <a:t>LG</a:t>
                      </a:r>
                      <a:endParaRPr sz="2000" u="none" strike="noStrike" cap="none">
                        <a:solidFill>
                          <a:schemeClr val="dk1"/>
                        </a:solidFill>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 0, 1]</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[0.1, 0.1, 0.8]</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(0*Log(0.1) + 0*Log(0.1)+1*Log(0.8)) =  0.22</a:t>
                      </a:r>
                      <a:endParaRPr sz="2000" b="0" i="0" u="none" strike="noStrike" cap="none">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7"/>
                  </a:ext>
                </a:extLst>
              </a:tr>
              <a:tr h="480275">
                <a:tc gridSpan="3">
                  <a:txBody>
                    <a:bodyPr/>
                    <a:lstStyle/>
                    <a:p>
                      <a:pPr marL="0" marR="0" lvl="0" indent="0" algn="ctr" rtl="0">
                        <a:lnSpc>
                          <a:spcPct val="100000"/>
                        </a:lnSpc>
                        <a:spcBef>
                          <a:spcPts val="0"/>
                        </a:spcBef>
                        <a:spcAft>
                          <a:spcPts val="0"/>
                        </a:spcAft>
                        <a:buClr>
                          <a:srgbClr val="000000"/>
                        </a:buClr>
                        <a:buSzPts val="2000"/>
                        <a:buFont typeface="Arial"/>
                        <a:buNone/>
                      </a:pPr>
                      <a:r>
                        <a:rPr lang="en-IN" sz="2000" b="1" u="none" strike="noStrike" cap="none"/>
                        <a:t>Loss Function</a:t>
                      </a:r>
                      <a:endParaRPr sz="2000" b="1" u="none" strike="noStrike" cap="none"/>
                    </a:p>
                  </a:txBody>
                  <a:tcPr marL="91450" marR="91450" marT="45725" marB="45725"/>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(0.51 + 0.1 + 0.35 + 0.69 + 2.3 + 0.69 + 0.22) / 7  =  4.76</a:t>
                      </a:r>
                      <a:endParaRPr sz="2000" u="none" strike="noStrike" cap="none"/>
                    </a:p>
                  </a:txBody>
                  <a:tcPr marL="91450" marR="91450" marT="45725" marB="45725"/>
                </a:tc>
                <a:extLst>
                  <a:ext uri="{0D108BD9-81ED-4DB2-BD59-A6C34878D82A}">
                    <a16:rowId xmlns:a16="http://schemas.microsoft.com/office/drawing/2014/main" val="10008"/>
                  </a:ext>
                </a:extLst>
              </a:tr>
            </a:tbl>
          </a:graphicData>
        </a:graphic>
      </p:graphicFrame>
      <p:sp>
        <p:nvSpPr>
          <p:cNvPr id="842" name="Google Shape;842;p47"/>
          <p:cNvSpPr txBox="1"/>
          <p:nvPr/>
        </p:nvSpPr>
        <p:spPr>
          <a:xfrm>
            <a:off x="2436704" y="1431925"/>
            <a:ext cx="11817300" cy="621000"/>
          </a:xfrm>
          <a:prstGeom prst="rect">
            <a:avLst/>
          </a:prstGeom>
          <a:solidFill>
            <a:srgbClr val="FBE4D4"/>
          </a:solidFill>
          <a:ln w="9525" cap="flat" cmpd="sng">
            <a:solidFill>
              <a:srgbClr val="F4B08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rgbClr val="000000"/>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rgbClr val="000000"/>
                </a:solidFill>
                <a:latin typeface="Open Sans ExtraBold"/>
                <a:ea typeface="Open Sans ExtraBold"/>
                <a:cs typeface="Open Sans ExtraBold"/>
                <a:sym typeface="Open Sans ExtraBold"/>
              </a:rPr>
              <a:t>Categorical Cross Entropy = Sum of Cross Entropy for N data/N</a:t>
            </a:r>
            <a:endParaRPr sz="2800" b="0" i="0" u="none" strike="noStrike" cap="none">
              <a:solidFill>
                <a:srgbClr val="000000"/>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rgbClr val="833C0B"/>
              </a:solidFill>
              <a:latin typeface="Open Sans ExtraBold"/>
              <a:ea typeface="Open Sans ExtraBold"/>
              <a:cs typeface="Open Sans ExtraBold"/>
              <a:sym typeface="Open Sans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48"/>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Binary Cross Entropy</a:t>
            </a:r>
            <a:endParaRPr/>
          </a:p>
        </p:txBody>
      </p:sp>
      <p:pic>
        <p:nvPicPr>
          <p:cNvPr id="849" name="Google Shape;849;p48"/>
          <p:cNvPicPr preferRelativeResize="0"/>
          <p:nvPr/>
        </p:nvPicPr>
        <p:blipFill rotWithShape="1">
          <a:blip r:embed="rId3">
            <a:alphaModFix/>
          </a:blip>
          <a:srcRect/>
          <a:stretch/>
        </p:blipFill>
        <p:spPr>
          <a:xfrm>
            <a:off x="4633658" y="815729"/>
            <a:ext cx="7197114" cy="366373"/>
          </a:xfrm>
          <a:prstGeom prst="rect">
            <a:avLst/>
          </a:prstGeom>
          <a:noFill/>
          <a:ln>
            <a:noFill/>
          </a:ln>
        </p:spPr>
      </p:pic>
      <p:sp>
        <p:nvSpPr>
          <p:cNvPr id="850" name="Google Shape;850;p48"/>
          <p:cNvSpPr txBox="1"/>
          <p:nvPr/>
        </p:nvSpPr>
        <p:spPr>
          <a:xfrm>
            <a:off x="1276348" y="998915"/>
            <a:ext cx="14363701" cy="1030500"/>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Binary cross entropy assumes a binary value of 0 or 1 to denote negative and positive class respectively,    when there is only one output.</a:t>
            </a:r>
            <a:endParaRPr sz="2200" b="0" i="0" u="none" strike="noStrike" cap="none">
              <a:solidFill>
                <a:srgbClr val="3F3F3F"/>
              </a:solidFill>
              <a:latin typeface="Open Sans"/>
              <a:ea typeface="Open Sans"/>
              <a:cs typeface="Open Sans"/>
              <a:sym typeface="Open Sans"/>
            </a:endParaRPr>
          </a:p>
        </p:txBody>
      </p:sp>
      <p:sp>
        <p:nvSpPr>
          <p:cNvPr id="851" name="Google Shape;851;p48"/>
          <p:cNvSpPr txBox="1"/>
          <p:nvPr/>
        </p:nvSpPr>
        <p:spPr>
          <a:xfrm>
            <a:off x="1276348" y="2020480"/>
            <a:ext cx="14363701" cy="1162842"/>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The actual output is denoted by a single variable y, then cross entropy for a particular data C can be simplified as follows:</a:t>
            </a:r>
            <a:endParaRPr sz="2200" b="0" i="0" u="none" strike="noStrike" cap="none">
              <a:solidFill>
                <a:srgbClr val="3F3F3F"/>
              </a:solidFill>
              <a:latin typeface="Open Sans"/>
              <a:ea typeface="Open Sans"/>
              <a:cs typeface="Open Sans"/>
              <a:sym typeface="Open Sans"/>
            </a:endParaRPr>
          </a:p>
        </p:txBody>
      </p:sp>
      <p:sp>
        <p:nvSpPr>
          <p:cNvPr id="852" name="Google Shape;852;p48"/>
          <p:cNvSpPr txBox="1"/>
          <p:nvPr/>
        </p:nvSpPr>
        <p:spPr>
          <a:xfrm>
            <a:off x="3137647" y="3326755"/>
            <a:ext cx="11062448" cy="1560128"/>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Cross Entropy(C)  =  – y*log(y’)   when y  =  1</a:t>
            </a:r>
            <a:endParaRPr sz="2800" b="0" i="0" u="none" strike="noStrike" cap="none">
              <a:solidFill>
                <a:schemeClr val="dk1"/>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endParaRPr sz="2800" b="0" i="0" u="none" strike="noStrike" cap="none">
              <a:solidFill>
                <a:schemeClr val="dk1"/>
              </a:solidFill>
              <a:latin typeface="Open Sans ExtraBold"/>
              <a:ea typeface="Open Sans ExtraBold"/>
              <a:cs typeface="Open Sans ExtraBold"/>
              <a:sym typeface="Open Sans ExtraBold"/>
            </a:endParaRPr>
          </a:p>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Cross Entropy(C)  =  – (1-y)*log(1-y’)  when y  =  0</a:t>
            </a:r>
            <a:endParaRPr sz="2800" b="0" i="0" u="none" strike="noStrike" cap="none">
              <a:solidFill>
                <a:schemeClr val="dk1"/>
              </a:solidFill>
              <a:latin typeface="Open Sans ExtraBold"/>
              <a:ea typeface="Open Sans ExtraBold"/>
              <a:cs typeface="Open Sans ExtraBold"/>
              <a:sym typeface="Open Sans ExtraBold"/>
            </a:endParaRPr>
          </a:p>
        </p:txBody>
      </p:sp>
      <p:sp>
        <p:nvSpPr>
          <p:cNvPr id="853" name="Google Shape;853;p48"/>
          <p:cNvSpPr txBox="1"/>
          <p:nvPr/>
        </p:nvSpPr>
        <p:spPr>
          <a:xfrm>
            <a:off x="1368616" y="5506630"/>
            <a:ext cx="14423833" cy="1162842"/>
          </a:xfrm>
          <a:prstGeom prst="rect">
            <a:avLst/>
          </a:prstGeom>
          <a:noFill/>
          <a:ln>
            <a:noFill/>
          </a:ln>
        </p:spPr>
        <p:txBody>
          <a:bodyPr spcFirstLastPara="1" wrap="square" lIns="91425" tIns="45700" rIns="91425" bIns="45700" anchor="t" anchorCtr="0">
            <a:noAutofit/>
          </a:bodyPr>
          <a:lstStyle/>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The error in binary classification for complete model is given by binary cross entropy which is nothing but the mean of cross entropy for N data.</a:t>
            </a:r>
            <a:endParaRPr sz="2200" b="0" i="0" u="none" strike="noStrike" cap="none">
              <a:solidFill>
                <a:srgbClr val="3F3F3F"/>
              </a:solidFill>
              <a:latin typeface="Open Sans"/>
              <a:ea typeface="Open Sans"/>
              <a:cs typeface="Open Sans"/>
              <a:sym typeface="Open Sans"/>
            </a:endParaRPr>
          </a:p>
        </p:txBody>
      </p:sp>
      <p:sp>
        <p:nvSpPr>
          <p:cNvPr id="854" name="Google Shape;854;p48"/>
          <p:cNvSpPr txBox="1"/>
          <p:nvPr/>
        </p:nvSpPr>
        <p:spPr>
          <a:xfrm>
            <a:off x="3137647" y="6906215"/>
            <a:ext cx="11062448" cy="751307"/>
          </a:xfrm>
          <a:prstGeom prst="rect">
            <a:avLst/>
          </a:prstGeom>
          <a:solidFill>
            <a:srgbClr val="FBE4D4"/>
          </a:solid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IN" sz="2800" b="0" i="0" u="none" strike="noStrike" cap="none">
                <a:solidFill>
                  <a:schemeClr val="dk1"/>
                </a:solidFill>
                <a:latin typeface="Open Sans ExtraBold"/>
                <a:ea typeface="Open Sans ExtraBold"/>
                <a:cs typeface="Open Sans ExtraBold"/>
                <a:sym typeface="Open Sans ExtraBold"/>
              </a:rPr>
              <a:t>Binary Cross Entropy  =  Sum of Cross Entropy for N data/N</a:t>
            </a:r>
            <a:endParaRPr sz="2800" b="0" i="0" u="none" strike="noStrike" cap="none">
              <a:solidFill>
                <a:schemeClr val="dk1"/>
              </a:solidFill>
              <a:latin typeface="Open Sans ExtraBold"/>
              <a:ea typeface="Open Sans ExtraBold"/>
              <a:cs typeface="Open Sans ExtraBold"/>
              <a:sym typeface="Open Sans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Google Shape;860;p49"/>
          <p:cNvPicPr preferRelativeResize="0"/>
          <p:nvPr/>
        </p:nvPicPr>
        <p:blipFill rotWithShape="1">
          <a:blip r:embed="rId3">
            <a:alphaModFix/>
          </a:blip>
          <a:srcRect/>
          <a:stretch/>
        </p:blipFill>
        <p:spPr>
          <a:xfrm>
            <a:off x="3899140" y="832382"/>
            <a:ext cx="8595589" cy="333066"/>
          </a:xfrm>
          <a:prstGeom prst="rect">
            <a:avLst/>
          </a:prstGeom>
          <a:noFill/>
          <a:ln>
            <a:noFill/>
          </a:ln>
        </p:spPr>
      </p:pic>
      <p:sp>
        <p:nvSpPr>
          <p:cNvPr id="861" name="Google Shape;861;p49"/>
          <p:cNvSpPr txBox="1"/>
          <p:nvPr/>
        </p:nvSpPr>
        <p:spPr>
          <a:xfrm>
            <a:off x="627529" y="1165448"/>
            <a:ext cx="15383434"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Overconfident wrong prediction occurs when MSE/MAE is used in classification, especially during the training phase.</a:t>
            </a:r>
            <a:endParaRPr sz="2200" b="0" i="0" u="none" strike="noStrike" cap="none">
              <a:solidFill>
                <a:srgbClr val="3F3F3F"/>
              </a:solidFill>
              <a:latin typeface="Open Sans"/>
              <a:ea typeface="Open Sans"/>
              <a:cs typeface="Open Sans"/>
              <a:sym typeface="Open Sans"/>
            </a:endParaRPr>
          </a:p>
        </p:txBody>
      </p:sp>
      <p:pic>
        <p:nvPicPr>
          <p:cNvPr id="862" name="Google Shape;862;p49"/>
          <p:cNvPicPr preferRelativeResize="0"/>
          <p:nvPr/>
        </p:nvPicPr>
        <p:blipFill rotWithShape="1">
          <a:blip r:embed="rId4">
            <a:alphaModFix/>
          </a:blip>
          <a:srcRect/>
          <a:stretch/>
        </p:blipFill>
        <p:spPr>
          <a:xfrm>
            <a:off x="1984076" y="3946612"/>
            <a:ext cx="3425797" cy="3477550"/>
          </a:xfrm>
          <a:prstGeom prst="rect">
            <a:avLst/>
          </a:prstGeom>
          <a:noFill/>
          <a:ln>
            <a:noFill/>
          </a:ln>
        </p:spPr>
      </p:pic>
      <p:pic>
        <p:nvPicPr>
          <p:cNvPr id="863" name="Google Shape;863;p49"/>
          <p:cNvPicPr preferRelativeResize="0"/>
          <p:nvPr/>
        </p:nvPicPr>
        <p:blipFill rotWithShape="1">
          <a:blip r:embed="rId5">
            <a:alphaModFix/>
          </a:blip>
          <a:srcRect/>
          <a:stretch/>
        </p:blipFill>
        <p:spPr>
          <a:xfrm>
            <a:off x="10058399" y="3946612"/>
            <a:ext cx="3630457" cy="3529799"/>
          </a:xfrm>
          <a:prstGeom prst="rect">
            <a:avLst/>
          </a:prstGeom>
          <a:noFill/>
          <a:ln>
            <a:noFill/>
          </a:ln>
        </p:spPr>
      </p:pic>
      <p:sp>
        <p:nvSpPr>
          <p:cNvPr id="864" name="Google Shape;864;p49"/>
          <p:cNvSpPr/>
          <p:nvPr/>
        </p:nvSpPr>
        <p:spPr>
          <a:xfrm>
            <a:off x="5409873" y="2584395"/>
            <a:ext cx="3312543" cy="2320243"/>
          </a:xfrm>
          <a:prstGeom prst="wedgeEllipseCallout">
            <a:avLst>
              <a:gd name="adj1" fmla="val -75379"/>
              <a:gd name="adj2" fmla="val 41865"/>
            </a:avLst>
          </a:prstGeom>
          <a:solidFill>
            <a:srgbClr val="24698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Comic Sans MS"/>
                <a:ea typeface="Comic Sans MS"/>
                <a:cs typeface="Comic Sans MS"/>
                <a:sym typeface="Comic Sans MS"/>
              </a:rPr>
              <a:t>Congrats, our model says  you are pregnant.</a:t>
            </a:r>
            <a:endParaRPr sz="2000" b="0" i="0" u="none" strike="noStrike" cap="none">
              <a:solidFill>
                <a:schemeClr val="lt1"/>
              </a:solidFill>
              <a:latin typeface="Comic Sans MS"/>
              <a:ea typeface="Comic Sans MS"/>
              <a:cs typeface="Comic Sans MS"/>
              <a:sym typeface="Comic Sans MS"/>
            </a:endParaRPr>
          </a:p>
        </p:txBody>
      </p:sp>
      <p:sp>
        <p:nvSpPr>
          <p:cNvPr id="865" name="Google Shape;865;p49"/>
          <p:cNvSpPr/>
          <p:nvPr/>
        </p:nvSpPr>
        <p:spPr>
          <a:xfrm>
            <a:off x="12940199" y="2806620"/>
            <a:ext cx="1497314" cy="1139992"/>
          </a:xfrm>
          <a:prstGeom prst="wedgeEllipseCallout">
            <a:avLst>
              <a:gd name="adj1" fmla="val -67313"/>
              <a:gd name="adj2" fmla="val 64566"/>
            </a:avLst>
          </a:prstGeom>
          <a:solidFill>
            <a:srgbClr val="24698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lt1"/>
                </a:solidFill>
                <a:latin typeface="Comic Sans MS"/>
                <a:ea typeface="Comic Sans MS"/>
                <a:cs typeface="Comic Sans MS"/>
                <a:sym typeface="Comic Sans MS"/>
              </a:rPr>
              <a:t>????</a:t>
            </a:r>
            <a:endParaRPr sz="2000" b="0" i="0" u="none" strike="noStrike" cap="none">
              <a:solidFill>
                <a:schemeClr val="lt1"/>
              </a:solidFill>
              <a:latin typeface="Comic Sans MS"/>
              <a:ea typeface="Comic Sans MS"/>
              <a:cs typeface="Comic Sans MS"/>
              <a:sym typeface="Comic Sans MS"/>
            </a:endParaRPr>
          </a:p>
        </p:txBody>
      </p:sp>
      <p:sp>
        <p:nvSpPr>
          <p:cNvPr id="866" name="Google Shape;866;p49"/>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Cross Entropy over MSE/MAE</a:t>
            </a:r>
            <a:endParaRPr/>
          </a:p>
        </p:txBody>
      </p:sp>
      <p:sp>
        <p:nvSpPr>
          <p:cNvPr id="867" name="Google Shape;867;p49"/>
          <p:cNvSpPr/>
          <p:nvPr/>
        </p:nvSpPr>
        <p:spPr>
          <a:xfrm rot="10800000">
            <a:off x="6156317" y="5711511"/>
            <a:ext cx="3704858" cy="569264"/>
          </a:xfrm>
          <a:custGeom>
            <a:avLst/>
            <a:gdLst/>
            <a:ahLst/>
            <a:cxnLst/>
            <a:rect l="l" t="t" r="r" b="b"/>
            <a:pathLst>
              <a:path w="1884" h="226" extrusionOk="0">
                <a:moveTo>
                  <a:pt x="1814" y="64"/>
                </a:moveTo>
                <a:cubicBezTo>
                  <a:pt x="1579" y="65"/>
                  <a:pt x="1387" y="65"/>
                  <a:pt x="1245" y="65"/>
                </a:cubicBezTo>
                <a:cubicBezTo>
                  <a:pt x="1222" y="65"/>
                  <a:pt x="1222" y="65"/>
                  <a:pt x="1222" y="65"/>
                </a:cubicBezTo>
                <a:cubicBezTo>
                  <a:pt x="1219" y="65"/>
                  <a:pt x="152" y="64"/>
                  <a:pt x="113" y="64"/>
                </a:cubicBezTo>
                <a:cubicBezTo>
                  <a:pt x="113" y="0"/>
                  <a:pt x="113" y="0"/>
                  <a:pt x="113" y="0"/>
                </a:cubicBezTo>
                <a:cubicBezTo>
                  <a:pt x="0" y="113"/>
                  <a:pt x="0" y="113"/>
                  <a:pt x="0" y="113"/>
                </a:cubicBezTo>
                <a:cubicBezTo>
                  <a:pt x="113" y="226"/>
                  <a:pt x="113" y="226"/>
                  <a:pt x="113" y="226"/>
                </a:cubicBezTo>
                <a:cubicBezTo>
                  <a:pt x="113" y="163"/>
                  <a:pt x="113" y="163"/>
                  <a:pt x="113" y="163"/>
                </a:cubicBezTo>
                <a:cubicBezTo>
                  <a:pt x="131" y="163"/>
                  <a:pt x="390" y="163"/>
                  <a:pt x="652" y="163"/>
                </a:cubicBezTo>
                <a:cubicBezTo>
                  <a:pt x="931" y="163"/>
                  <a:pt x="1213" y="163"/>
                  <a:pt x="1214" y="163"/>
                </a:cubicBezTo>
                <a:cubicBezTo>
                  <a:pt x="1491" y="163"/>
                  <a:pt x="1836" y="163"/>
                  <a:pt x="1836" y="163"/>
                </a:cubicBezTo>
                <a:cubicBezTo>
                  <a:pt x="1862" y="162"/>
                  <a:pt x="1884" y="140"/>
                  <a:pt x="1884" y="113"/>
                </a:cubicBezTo>
                <a:cubicBezTo>
                  <a:pt x="1884" y="87"/>
                  <a:pt x="1862" y="65"/>
                  <a:pt x="1836" y="64"/>
                </a:cubicBezTo>
                <a:cubicBezTo>
                  <a:pt x="1836" y="64"/>
                  <a:pt x="1836" y="64"/>
                  <a:pt x="1836" y="64"/>
                </a:cubicBezTo>
                <a:cubicBezTo>
                  <a:pt x="1834" y="64"/>
                  <a:pt x="1830" y="64"/>
                  <a:pt x="1814" y="64"/>
                </a:cubicBezTo>
                <a:close/>
              </a:path>
            </a:pathLst>
          </a:custGeom>
          <a:solidFill>
            <a:schemeClr val="accent3"/>
          </a:solidFill>
          <a:ln>
            <a:noFill/>
          </a:ln>
          <a:effectLst>
            <a:outerShdw blurRad="63500" sx="102000" sy="102000" algn="ctr" rotWithShape="0">
              <a:srgbClr val="000000">
                <a:alpha val="40000"/>
              </a:srgbClr>
            </a:outerShdw>
          </a:effectLst>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868" name="Google Shape;868;p49"/>
          <p:cNvSpPr/>
          <p:nvPr/>
        </p:nvSpPr>
        <p:spPr>
          <a:xfrm>
            <a:off x="681318" y="1239988"/>
            <a:ext cx="15329646" cy="750177"/>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
          <p:cNvSpPr txBox="1"/>
          <p:nvPr/>
        </p:nvSpPr>
        <p:spPr>
          <a:xfrm>
            <a:off x="1466833" y="1543599"/>
            <a:ext cx="8847600" cy="78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434343"/>
                </a:solidFill>
                <a:latin typeface="Open Sans"/>
                <a:ea typeface="Open Sans"/>
                <a:cs typeface="Open Sans"/>
                <a:sym typeface="Open Sans"/>
              </a:rPr>
              <a:t>By the end of this lesson, you will be able to:</a:t>
            </a:r>
            <a:endParaRPr sz="2200" b="0" i="0" u="none" strike="noStrike" cap="none">
              <a:solidFill>
                <a:srgbClr val="434343"/>
              </a:solidFill>
              <a:latin typeface="Open Sans"/>
              <a:ea typeface="Open Sans"/>
              <a:cs typeface="Open Sans"/>
              <a:sym typeface="Open Sans"/>
            </a:endParaRPr>
          </a:p>
        </p:txBody>
      </p:sp>
      <p:pic>
        <p:nvPicPr>
          <p:cNvPr id="231" name="Google Shape;231;p3"/>
          <p:cNvPicPr preferRelativeResize="0"/>
          <p:nvPr/>
        </p:nvPicPr>
        <p:blipFill rotWithShape="1">
          <a:blip r:embed="rId3">
            <a:alphaModFix/>
          </a:blip>
          <a:srcRect/>
          <a:stretch/>
        </p:blipFill>
        <p:spPr>
          <a:xfrm>
            <a:off x="913063" y="2493633"/>
            <a:ext cx="489335" cy="489335"/>
          </a:xfrm>
          <a:prstGeom prst="rect">
            <a:avLst/>
          </a:prstGeom>
          <a:noFill/>
          <a:ln>
            <a:noFill/>
          </a:ln>
        </p:spPr>
      </p:pic>
      <p:pic>
        <p:nvPicPr>
          <p:cNvPr id="232" name="Google Shape;232;p3"/>
          <p:cNvPicPr preferRelativeResize="0"/>
          <p:nvPr/>
        </p:nvPicPr>
        <p:blipFill rotWithShape="1">
          <a:blip r:embed="rId3">
            <a:alphaModFix/>
          </a:blip>
          <a:srcRect/>
          <a:stretch/>
        </p:blipFill>
        <p:spPr>
          <a:xfrm>
            <a:off x="913063" y="3434144"/>
            <a:ext cx="489335" cy="489335"/>
          </a:xfrm>
          <a:prstGeom prst="rect">
            <a:avLst/>
          </a:prstGeom>
          <a:noFill/>
          <a:ln>
            <a:noFill/>
          </a:ln>
        </p:spPr>
      </p:pic>
      <p:pic>
        <p:nvPicPr>
          <p:cNvPr id="233" name="Google Shape;233;p3"/>
          <p:cNvPicPr preferRelativeResize="0"/>
          <p:nvPr/>
        </p:nvPicPr>
        <p:blipFill rotWithShape="1">
          <a:blip r:embed="rId3">
            <a:alphaModFix/>
          </a:blip>
          <a:srcRect/>
          <a:stretch/>
        </p:blipFill>
        <p:spPr>
          <a:xfrm>
            <a:off x="913062" y="5220520"/>
            <a:ext cx="489335" cy="489335"/>
          </a:xfrm>
          <a:prstGeom prst="rect">
            <a:avLst/>
          </a:prstGeom>
          <a:noFill/>
          <a:ln>
            <a:noFill/>
          </a:ln>
        </p:spPr>
      </p:pic>
      <p:pic>
        <p:nvPicPr>
          <p:cNvPr id="234" name="Google Shape;234;p3"/>
          <p:cNvPicPr preferRelativeResize="0"/>
          <p:nvPr/>
        </p:nvPicPr>
        <p:blipFill rotWithShape="1">
          <a:blip r:embed="rId3">
            <a:alphaModFix/>
          </a:blip>
          <a:srcRect/>
          <a:stretch/>
        </p:blipFill>
        <p:spPr>
          <a:xfrm>
            <a:off x="913062" y="4327332"/>
            <a:ext cx="489335" cy="489335"/>
          </a:xfrm>
          <a:prstGeom prst="rect">
            <a:avLst/>
          </a:prstGeom>
          <a:noFill/>
          <a:ln>
            <a:noFill/>
          </a:ln>
        </p:spPr>
      </p:pic>
      <p:sp>
        <p:nvSpPr>
          <p:cNvPr id="235" name="Google Shape;235;p3"/>
          <p:cNvSpPr/>
          <p:nvPr/>
        </p:nvSpPr>
        <p:spPr>
          <a:xfrm>
            <a:off x="1466833" y="3380551"/>
            <a:ext cx="7495263" cy="596520"/>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Design a deep neural network step by step</a:t>
            </a:r>
            <a:endParaRPr sz="2200" b="0" i="0" u="none" strike="noStrike" cap="none">
              <a:solidFill>
                <a:srgbClr val="3F3F3F"/>
              </a:solidFill>
              <a:latin typeface="Open Sans"/>
              <a:ea typeface="Open Sans"/>
              <a:cs typeface="Open Sans"/>
              <a:sym typeface="Open Sans"/>
            </a:endParaRPr>
          </a:p>
        </p:txBody>
      </p:sp>
      <p:sp>
        <p:nvSpPr>
          <p:cNvPr id="236" name="Google Shape;236;p3"/>
          <p:cNvSpPr/>
          <p:nvPr/>
        </p:nvSpPr>
        <p:spPr>
          <a:xfrm>
            <a:off x="1466833" y="4278612"/>
            <a:ext cx="7791467" cy="586774"/>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Choose a loss function for a deep neural network</a:t>
            </a:r>
            <a:endParaRPr sz="2200" b="0" i="0" u="none" strike="noStrike" cap="none">
              <a:solidFill>
                <a:srgbClr val="3F3F3F"/>
              </a:solidFill>
              <a:latin typeface="Open Sans"/>
              <a:ea typeface="Open Sans"/>
              <a:cs typeface="Open Sans"/>
              <a:sym typeface="Open Sans"/>
            </a:endParaRPr>
          </a:p>
        </p:txBody>
      </p:sp>
      <p:sp>
        <p:nvSpPr>
          <p:cNvPr id="237" name="Google Shape;237;p3"/>
          <p:cNvSpPr/>
          <p:nvPr/>
        </p:nvSpPr>
        <p:spPr>
          <a:xfrm>
            <a:off x="1466833" y="5171800"/>
            <a:ext cx="7180869" cy="628007"/>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Describe and work with deep learning tools</a:t>
            </a:r>
            <a:endParaRPr sz="2200" b="0" i="0" u="none" strike="noStrike" cap="none">
              <a:solidFill>
                <a:srgbClr val="3F3F3F"/>
              </a:solidFill>
              <a:latin typeface="Open Sans"/>
              <a:ea typeface="Open Sans"/>
              <a:cs typeface="Open Sans"/>
              <a:sym typeface="Open Sans"/>
            </a:endParaRPr>
          </a:p>
        </p:txBody>
      </p:sp>
      <p:sp>
        <p:nvSpPr>
          <p:cNvPr id="238" name="Google Shape;238;p3"/>
          <p:cNvSpPr/>
          <p:nvPr/>
        </p:nvSpPr>
        <p:spPr>
          <a:xfrm>
            <a:off x="1447783" y="2434294"/>
            <a:ext cx="7099841" cy="586774"/>
          </a:xfrm>
          <a:prstGeom prst="rect">
            <a:avLst/>
          </a:prstGeom>
          <a:noFill/>
          <a:ln>
            <a:noFill/>
          </a:ln>
        </p:spPr>
        <p:txBody>
          <a:bodyPr spcFirstLastPara="1" wrap="square" lIns="91425" tIns="0" rIns="91425" bIns="0" anchor="t" anchorCtr="0">
            <a:noAutofit/>
          </a:bodyPr>
          <a:lstStyle/>
          <a:p>
            <a:pPr marL="50800" marR="0" lvl="0" indent="0" algn="l" rtl="0">
              <a:lnSpc>
                <a:spcPct val="9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Explain a deep neural network</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Google Shape;874;p50"/>
          <p:cNvPicPr preferRelativeResize="0"/>
          <p:nvPr/>
        </p:nvPicPr>
        <p:blipFill rotWithShape="1">
          <a:blip r:embed="rId3">
            <a:alphaModFix/>
          </a:blip>
          <a:srcRect/>
          <a:stretch/>
        </p:blipFill>
        <p:spPr>
          <a:xfrm>
            <a:off x="4023359" y="732632"/>
            <a:ext cx="8429105" cy="431153"/>
          </a:xfrm>
          <a:prstGeom prst="rect">
            <a:avLst/>
          </a:prstGeom>
          <a:noFill/>
          <a:ln>
            <a:noFill/>
          </a:ln>
        </p:spPr>
      </p:pic>
      <p:sp>
        <p:nvSpPr>
          <p:cNvPr id="875" name="Google Shape;875;p50"/>
          <p:cNvSpPr txBox="1"/>
          <p:nvPr/>
        </p:nvSpPr>
        <p:spPr>
          <a:xfrm>
            <a:off x="1323836" y="384398"/>
            <a:ext cx="14397600" cy="614517"/>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76200" marR="0" lvl="0" indent="0" algn="ctr" rtl="0">
              <a:lnSpc>
                <a:spcPct val="100000"/>
              </a:lnSpc>
              <a:spcBef>
                <a:spcPts val="1333"/>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 Let us see how binary cross entropy, MAE and MSE penalizes in such situation.</a:t>
            </a:r>
            <a:endParaRPr sz="1400" b="0" i="0" u="none" strike="noStrike" cap="none">
              <a:solidFill>
                <a:srgbClr val="000000"/>
              </a:solidFill>
              <a:latin typeface="Arial"/>
              <a:ea typeface="Arial"/>
              <a:cs typeface="Arial"/>
              <a:sym typeface="Arial"/>
            </a:endParaRPr>
          </a:p>
          <a:p>
            <a:pPr marL="76200" marR="0" lvl="0" indent="0" algn="ctr" rtl="0">
              <a:lnSpc>
                <a:spcPct val="100000"/>
              </a:lnSpc>
              <a:spcBef>
                <a:spcPts val="1333"/>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419100" marR="0" lvl="0" indent="-342900" algn="l" rtl="0">
              <a:lnSpc>
                <a:spcPct val="100000"/>
              </a:lnSpc>
              <a:spcBef>
                <a:spcPts val="1333"/>
              </a:spcBef>
              <a:spcAft>
                <a:spcPts val="0"/>
              </a:spcAft>
              <a:buClr>
                <a:schemeClr val="accent4"/>
              </a:buClr>
              <a:buSzPts val="2200"/>
              <a:buFont typeface="Noto Sans Symbols"/>
              <a:buChar char="⮚"/>
            </a:pPr>
            <a:r>
              <a:rPr lang="en-IN" sz="2200" b="0" i="0" u="none" strike="noStrike" cap="none">
                <a:solidFill>
                  <a:srgbClr val="3F3F3F"/>
                </a:solidFill>
                <a:latin typeface="Open Sans"/>
                <a:ea typeface="Open Sans"/>
                <a:cs typeface="Open Sans"/>
                <a:sym typeface="Open Sans"/>
              </a:rPr>
              <a:t> In the example below, the two scenarios of y = 1, y’ = 0.2 and y = 0, y’ = 0.8 are examples of wrong classification. </a:t>
            </a:r>
            <a:endParaRPr sz="2200" b="0" i="0" u="none" strike="noStrike" cap="none">
              <a:solidFill>
                <a:srgbClr val="3F3F3F"/>
              </a:solidFill>
              <a:latin typeface="Open Sans"/>
              <a:ea typeface="Open Sans"/>
              <a:cs typeface="Open Sans"/>
              <a:sym typeface="Open Sans"/>
            </a:endParaRPr>
          </a:p>
        </p:txBody>
      </p:sp>
      <p:graphicFrame>
        <p:nvGraphicFramePr>
          <p:cNvPr id="876" name="Google Shape;876;p50"/>
          <p:cNvGraphicFramePr/>
          <p:nvPr/>
        </p:nvGraphicFramePr>
        <p:xfrm>
          <a:off x="1323837" y="3905250"/>
          <a:ext cx="13677900" cy="3827985"/>
        </p:xfrm>
        <a:graphic>
          <a:graphicData uri="http://schemas.openxmlformats.org/drawingml/2006/table">
            <a:tbl>
              <a:tblPr firstRow="1" bandRow="1">
                <a:noFill/>
                <a:tableStyleId>{FC0D2E2A-0D72-4552-95C7-C037E7F2F776}</a:tableStyleId>
              </a:tblPr>
              <a:tblGrid>
                <a:gridCol w="2952750">
                  <a:extLst>
                    <a:ext uri="{9D8B030D-6E8A-4147-A177-3AD203B41FA5}">
                      <a16:colId xmlns:a16="http://schemas.microsoft.com/office/drawing/2014/main" val="20000"/>
                    </a:ext>
                  </a:extLst>
                </a:gridCol>
                <a:gridCol w="1314450">
                  <a:extLst>
                    <a:ext uri="{9D8B030D-6E8A-4147-A177-3AD203B41FA5}">
                      <a16:colId xmlns:a16="http://schemas.microsoft.com/office/drawing/2014/main" val="20001"/>
                    </a:ext>
                  </a:extLst>
                </a:gridCol>
                <a:gridCol w="169545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gridCol w="2476500">
                  <a:extLst>
                    <a:ext uri="{9D8B030D-6E8A-4147-A177-3AD203B41FA5}">
                      <a16:colId xmlns:a16="http://schemas.microsoft.com/office/drawing/2014/main" val="20004"/>
                    </a:ext>
                  </a:extLst>
                </a:gridCol>
                <a:gridCol w="3067050">
                  <a:extLst>
                    <a:ext uri="{9D8B030D-6E8A-4147-A177-3AD203B41FA5}">
                      <a16:colId xmlns:a16="http://schemas.microsoft.com/office/drawing/2014/main" val="20005"/>
                    </a:ext>
                  </a:extLst>
                </a:gridCol>
              </a:tblGrid>
              <a:tr h="505625">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Scenario</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Actual y’ </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Predicted y</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MAE</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MSE</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Binary Cross Entropy</a:t>
                      </a:r>
                      <a:endParaRPr sz="2000" u="none" strike="noStrike" cap="none"/>
                    </a:p>
                  </a:txBody>
                  <a:tcPr marL="91450" marR="91450" marT="45725" marB="45725"/>
                </a:tc>
                <a:extLst>
                  <a:ext uri="{0D108BD9-81ED-4DB2-BD59-A6C34878D82A}">
                    <a16:rowId xmlns:a16="http://schemas.microsoft.com/office/drawing/2014/main" val="10000"/>
                  </a:ext>
                </a:extLst>
              </a:tr>
              <a:tr h="701050">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Prediction is confidently closer to actual class 1</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1</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0.9</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I1 - 0.9I  =  0.1</a:t>
                      </a:r>
                      <a:endParaRPr sz="2000" b="0" u="none" strike="noStrike" cap="none">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1*Log(0.9) =  0.1</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1"/>
                  </a:ext>
                </a:extLst>
              </a:tr>
              <a:tr h="1005850">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Prediction is confidently closer to actual class 0</a:t>
                      </a:r>
                      <a:endParaRPr sz="2000" u="none" strike="noStrike" cap="none"/>
                    </a:p>
                    <a:p>
                      <a:pPr marL="0" marR="0" lvl="0" indent="0" algn="l" rtl="0">
                        <a:lnSpc>
                          <a:spcPct val="100000"/>
                        </a:lnSpc>
                        <a:spcBef>
                          <a:spcPts val="0"/>
                        </a:spcBef>
                        <a:spcAft>
                          <a:spcPts val="0"/>
                        </a:spcAft>
                        <a:buClr>
                          <a:srgbClr val="000000"/>
                        </a:buClr>
                        <a:buSzPts val="2000"/>
                        <a:buFont typeface="Arial"/>
                        <a:buNone/>
                      </a:pP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1</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0.2</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I1 - 0.2I  =  0.8</a:t>
                      </a:r>
                      <a:endParaRPr sz="2000" b="0" u="none" strike="noStrike" cap="none">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1*Log(0.2) =  1.64</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2"/>
                  </a:ext>
                </a:extLst>
              </a:tr>
              <a:tr h="701050">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Prediction is confidently closer to actual class 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0.1</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I0 - 0.1I  =  0.1</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1*Log(1 - 0.1) =  0.1</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3"/>
                  </a:ext>
                </a:extLst>
              </a:tr>
              <a:tr h="914400">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Prediction is confidently closer to actual class 1</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a:t>
                      </a:r>
                      <a:endParaRPr sz="20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2000"/>
                        <a:buFont typeface="Arial"/>
                        <a:buNone/>
                      </a:pPr>
                      <a:r>
                        <a:rPr lang="en-IN" sz="2000" u="none" strike="noStrike" cap="none"/>
                        <a:t>0.8</a:t>
                      </a:r>
                      <a:endParaRPr sz="20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u="none" strike="noStrike" cap="none"/>
                        <a:t>I0 - 0.8I  =  0.8</a:t>
                      </a:r>
                      <a:endParaRPr sz="1400" u="none" strike="noStrike" cap="none"/>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Arial"/>
                          <a:ea typeface="Arial"/>
                          <a:cs typeface="Arial"/>
                          <a:sym typeface="Arial"/>
                        </a:rPr>
                        <a:t>– 1*Log(1 – 0.8)  =  1.64</a:t>
                      </a: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4"/>
                  </a:ext>
                </a:extLst>
              </a:tr>
            </a:tbl>
          </a:graphicData>
        </a:graphic>
      </p:graphicFrame>
      <p:sp>
        <p:nvSpPr>
          <p:cNvPr id="877" name="Google Shape;877;p50"/>
          <p:cNvSpPr txBox="1"/>
          <p:nvPr/>
        </p:nvSpPr>
        <p:spPr>
          <a:xfrm>
            <a:off x="3676650" y="7981158"/>
            <a:ext cx="11826352" cy="1162842"/>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Binary Cross Entropy penalizes more severely than MAE or MSE.</a:t>
            </a:r>
            <a:endParaRPr sz="2200" b="0" i="0" u="none" strike="noStrike" cap="none">
              <a:solidFill>
                <a:srgbClr val="3F3F3F"/>
              </a:solidFill>
              <a:latin typeface="Open Sans"/>
              <a:ea typeface="Open Sans"/>
              <a:cs typeface="Open Sans"/>
              <a:sym typeface="Open Sans"/>
            </a:endParaRPr>
          </a:p>
        </p:txBody>
      </p:sp>
      <p:sp>
        <p:nvSpPr>
          <p:cNvPr id="878" name="Google Shape;878;p50"/>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Cross Entropy over MSE/MAE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51"/>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TensorFlow</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24"/>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TensorFlow?</a:t>
            </a:r>
            <a:endParaRPr/>
          </a:p>
        </p:txBody>
      </p:sp>
      <p:pic>
        <p:nvPicPr>
          <p:cNvPr id="890" name="Google Shape;890;p24"/>
          <p:cNvPicPr preferRelativeResize="0"/>
          <p:nvPr/>
        </p:nvPicPr>
        <p:blipFill rotWithShape="1">
          <a:blip r:embed="rId3">
            <a:alphaModFix/>
          </a:blip>
          <a:srcRect/>
          <a:stretch/>
        </p:blipFill>
        <p:spPr>
          <a:xfrm>
            <a:off x="4991100" y="832382"/>
            <a:ext cx="6553200" cy="386818"/>
          </a:xfrm>
          <a:prstGeom prst="rect">
            <a:avLst/>
          </a:prstGeom>
          <a:noFill/>
          <a:ln>
            <a:noFill/>
          </a:ln>
        </p:spPr>
      </p:pic>
      <p:sp>
        <p:nvSpPr>
          <p:cNvPr id="891" name="Google Shape;891;p24"/>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92" name="Google Shape;892;p24"/>
          <p:cNvPicPr preferRelativeResize="0"/>
          <p:nvPr/>
        </p:nvPicPr>
        <p:blipFill rotWithShape="1">
          <a:blip r:embed="rId4">
            <a:alphaModFix/>
          </a:blip>
          <a:srcRect/>
          <a:stretch/>
        </p:blipFill>
        <p:spPr>
          <a:xfrm>
            <a:off x="3034697" y="2028778"/>
            <a:ext cx="10726895" cy="5452204"/>
          </a:xfrm>
          <a:prstGeom prst="rect">
            <a:avLst/>
          </a:prstGeom>
          <a:noFill/>
          <a:ln>
            <a:noFill/>
          </a:ln>
        </p:spPr>
      </p:pic>
      <p:sp>
        <p:nvSpPr>
          <p:cNvPr id="893" name="Google Shape;893;p24"/>
          <p:cNvSpPr/>
          <p:nvPr/>
        </p:nvSpPr>
        <p:spPr>
          <a:xfrm>
            <a:off x="6600312" y="2543693"/>
            <a:ext cx="149629" cy="166255"/>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4" name="Google Shape;894;p24"/>
          <p:cNvSpPr/>
          <p:nvPr/>
        </p:nvSpPr>
        <p:spPr>
          <a:xfrm>
            <a:off x="12937180" y="6583232"/>
            <a:ext cx="149629" cy="166255"/>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52"/>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TensorFlow?</a:t>
            </a:r>
            <a:endParaRPr/>
          </a:p>
        </p:txBody>
      </p:sp>
      <p:pic>
        <p:nvPicPr>
          <p:cNvPr id="901" name="Google Shape;901;p52"/>
          <p:cNvPicPr preferRelativeResize="0"/>
          <p:nvPr/>
        </p:nvPicPr>
        <p:blipFill rotWithShape="1">
          <a:blip r:embed="rId3">
            <a:alphaModFix/>
          </a:blip>
          <a:srcRect/>
          <a:stretch/>
        </p:blipFill>
        <p:spPr>
          <a:xfrm>
            <a:off x="4991100" y="832382"/>
            <a:ext cx="6553200" cy="386818"/>
          </a:xfrm>
          <a:prstGeom prst="rect">
            <a:avLst/>
          </a:prstGeom>
          <a:noFill/>
          <a:ln>
            <a:noFill/>
          </a:ln>
        </p:spPr>
      </p:pic>
      <p:sp>
        <p:nvSpPr>
          <p:cNvPr id="902" name="Google Shape;902;p52"/>
          <p:cNvSpPr/>
          <p:nvPr/>
        </p:nvSpPr>
        <p:spPr>
          <a:xfrm>
            <a:off x="6836872" y="3351420"/>
            <a:ext cx="2766129" cy="2764202"/>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903" name="Google Shape;903;p52"/>
          <p:cNvSpPr/>
          <p:nvPr/>
        </p:nvSpPr>
        <p:spPr>
          <a:xfrm>
            <a:off x="5160414" y="2543977"/>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904" name="Google Shape;904;p52"/>
          <p:cNvSpPr/>
          <p:nvPr/>
        </p:nvSpPr>
        <p:spPr>
          <a:xfrm flipH="1">
            <a:off x="9760996" y="2488883"/>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905" name="Google Shape;905;p52"/>
          <p:cNvSpPr txBox="1"/>
          <p:nvPr/>
        </p:nvSpPr>
        <p:spPr>
          <a:xfrm>
            <a:off x="682014" y="1979808"/>
            <a:ext cx="4472241" cy="1107955"/>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A popular open source library for deep learning and machine learning</a:t>
            </a:r>
            <a:endParaRPr sz="2200" b="0" i="0" u="none" strike="noStrike" cap="none">
              <a:solidFill>
                <a:srgbClr val="44494E"/>
              </a:solidFill>
              <a:latin typeface="Arial"/>
              <a:ea typeface="Arial"/>
              <a:cs typeface="Arial"/>
              <a:sym typeface="Arial"/>
            </a:endParaRPr>
          </a:p>
        </p:txBody>
      </p:sp>
      <p:pic>
        <p:nvPicPr>
          <p:cNvPr id="906" name="Google Shape;906;p52"/>
          <p:cNvPicPr preferRelativeResize="0"/>
          <p:nvPr/>
        </p:nvPicPr>
        <p:blipFill rotWithShape="1">
          <a:blip r:embed="rId4">
            <a:alphaModFix/>
          </a:blip>
          <a:srcRect l="6474" t="1" b="-2225"/>
          <a:stretch/>
        </p:blipFill>
        <p:spPr>
          <a:xfrm>
            <a:off x="6836872" y="4381478"/>
            <a:ext cx="2766129" cy="588060"/>
          </a:xfrm>
          <a:prstGeom prst="rect">
            <a:avLst/>
          </a:prstGeom>
          <a:noFill/>
          <a:ln>
            <a:noFill/>
          </a:ln>
        </p:spPr>
      </p:pic>
      <p:sp>
        <p:nvSpPr>
          <p:cNvPr id="907" name="Google Shape;907;p52"/>
          <p:cNvSpPr txBox="1"/>
          <p:nvPr/>
        </p:nvSpPr>
        <p:spPr>
          <a:xfrm>
            <a:off x="11279458" y="1940771"/>
            <a:ext cx="4606741"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Developed by Google Brain Team and released in 2015</a:t>
            </a:r>
            <a:endParaRPr sz="1400" b="0" i="0" u="none" strike="noStrike" cap="none">
              <a:solidFill>
                <a:srgbClr val="000000"/>
              </a:solidFill>
              <a:latin typeface="Arial"/>
              <a:ea typeface="Arial"/>
              <a:cs typeface="Arial"/>
              <a:sym typeface="Arial"/>
            </a:endParaRPr>
          </a:p>
        </p:txBody>
      </p:sp>
      <p:sp>
        <p:nvSpPr>
          <p:cNvPr id="908" name="Google Shape;908;p52"/>
          <p:cNvSpPr txBox="1"/>
          <p:nvPr/>
        </p:nvSpPr>
        <p:spPr>
          <a:xfrm>
            <a:off x="5684644" y="7090679"/>
            <a:ext cx="5175810"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Used mainly for classification, perception, understanding, discovering, prediction, and creation</a:t>
            </a:r>
            <a:endParaRPr sz="1400" b="0" i="0" u="none" strike="noStrike" cap="none">
              <a:solidFill>
                <a:srgbClr val="000000"/>
              </a:solidFill>
              <a:latin typeface="Arial"/>
              <a:ea typeface="Arial"/>
              <a:cs typeface="Arial"/>
              <a:sym typeface="Arial"/>
            </a:endParaRPr>
          </a:p>
        </p:txBody>
      </p:sp>
      <p:cxnSp>
        <p:nvCxnSpPr>
          <p:cNvPr id="909" name="Google Shape;909;p52"/>
          <p:cNvCxnSpPr/>
          <p:nvPr/>
        </p:nvCxnSpPr>
        <p:spPr>
          <a:xfrm>
            <a:off x="8272549" y="6277525"/>
            <a:ext cx="0" cy="644226"/>
          </a:xfrm>
          <a:prstGeom prst="straightConnector1">
            <a:avLst/>
          </a:prstGeom>
          <a:noFill/>
          <a:ln w="57150" cap="flat" cmpd="sng">
            <a:solidFill>
              <a:srgbClr val="C55A11"/>
            </a:solidFill>
            <a:prstDash val="solid"/>
            <a:round/>
            <a:headEnd type="oval" w="med" len="med"/>
            <a:tailEnd type="oval" w="med" len="med"/>
          </a:ln>
        </p:spPr>
      </p:cxnSp>
      <p:sp>
        <p:nvSpPr>
          <p:cNvPr id="910" name="Google Shape;910;p52"/>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31"/>
          <p:cNvSpPr/>
          <p:nvPr/>
        </p:nvSpPr>
        <p:spPr>
          <a:xfrm>
            <a:off x="4388011" y="4218125"/>
            <a:ext cx="8879842" cy="878226"/>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17" name="Google Shape;917;p31"/>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TensorFlow?</a:t>
            </a:r>
            <a:endParaRPr/>
          </a:p>
        </p:txBody>
      </p:sp>
      <p:pic>
        <p:nvPicPr>
          <p:cNvPr id="918" name="Google Shape;918;p31"/>
          <p:cNvPicPr preferRelativeResize="0"/>
          <p:nvPr/>
        </p:nvPicPr>
        <p:blipFill rotWithShape="1">
          <a:blip r:embed="rId3">
            <a:alphaModFix/>
          </a:blip>
          <a:srcRect/>
          <a:stretch/>
        </p:blipFill>
        <p:spPr>
          <a:xfrm>
            <a:off x="4991100" y="832382"/>
            <a:ext cx="6553200" cy="386818"/>
          </a:xfrm>
          <a:prstGeom prst="rect">
            <a:avLst/>
          </a:prstGeom>
          <a:noFill/>
          <a:ln>
            <a:noFill/>
          </a:ln>
        </p:spPr>
      </p:pic>
      <p:sp>
        <p:nvSpPr>
          <p:cNvPr id="919" name="Google Shape;919;p31"/>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0" name="Google Shape;920;p31"/>
          <p:cNvSpPr txBox="1"/>
          <p:nvPr/>
        </p:nvSpPr>
        <p:spPr>
          <a:xfrm>
            <a:off x="10668763" y="1635951"/>
            <a:ext cx="4930019" cy="954067"/>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endParaRPr sz="2800" b="0" i="0" u="none" strike="noStrike" cap="none">
              <a:solidFill>
                <a:srgbClr val="3F3F3F"/>
              </a:solidFill>
              <a:latin typeface="Open Sans"/>
              <a:ea typeface="Open Sans"/>
              <a:cs typeface="Open Sans"/>
              <a:sym typeface="Open Sans"/>
            </a:endParaRPr>
          </a:p>
          <a:p>
            <a:pPr marL="0" marR="0" lvl="1" indent="0" algn="l" rtl="0">
              <a:lnSpc>
                <a:spcPct val="100000"/>
              </a:lnSpc>
              <a:spcBef>
                <a:spcPts val="0"/>
              </a:spcBef>
              <a:spcAft>
                <a:spcPts val="0"/>
              </a:spcAft>
              <a:buNone/>
            </a:pPr>
            <a:r>
              <a:rPr lang="en-IN" sz="2800" b="0" i="0" u="none" strike="noStrike" cap="none">
                <a:solidFill>
                  <a:srgbClr val="3F3F3F"/>
                </a:solidFill>
                <a:latin typeface="Open Sans"/>
                <a:ea typeface="Open Sans"/>
                <a:cs typeface="Open Sans"/>
                <a:sym typeface="Open Sans"/>
              </a:rPr>
              <a:t>    </a:t>
            </a:r>
            <a:endParaRPr sz="2800" b="0" i="0" u="none" strike="noStrike" cap="none">
              <a:solidFill>
                <a:srgbClr val="3F3F3F"/>
              </a:solidFill>
              <a:latin typeface="Open Sans"/>
              <a:ea typeface="Open Sans"/>
              <a:cs typeface="Open Sans"/>
              <a:sym typeface="Open Sans"/>
            </a:endParaRPr>
          </a:p>
        </p:txBody>
      </p:sp>
      <p:sp>
        <p:nvSpPr>
          <p:cNvPr id="921" name="Google Shape;921;p31"/>
          <p:cNvSpPr/>
          <p:nvPr/>
        </p:nvSpPr>
        <p:spPr>
          <a:xfrm>
            <a:off x="3714061" y="3010565"/>
            <a:ext cx="952716" cy="1060204"/>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922" name="Google Shape;922;p31"/>
          <p:cNvSpPr/>
          <p:nvPr/>
        </p:nvSpPr>
        <p:spPr>
          <a:xfrm>
            <a:off x="4388011" y="3101367"/>
            <a:ext cx="8879842" cy="878226"/>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23" name="Google Shape;923;p31"/>
          <p:cNvSpPr/>
          <p:nvPr/>
        </p:nvSpPr>
        <p:spPr>
          <a:xfrm>
            <a:off x="4877300" y="4210532"/>
            <a:ext cx="7790227"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Dataflow is a common programming model for parallel computing.</a:t>
            </a:r>
            <a:endParaRPr sz="2200" b="0" i="0" u="none" strike="noStrike" cap="none">
              <a:solidFill>
                <a:schemeClr val="lt1"/>
              </a:solidFill>
              <a:latin typeface="Open Sans"/>
              <a:ea typeface="Open Sans"/>
              <a:cs typeface="Open Sans"/>
              <a:sym typeface="Open Sans"/>
            </a:endParaRPr>
          </a:p>
        </p:txBody>
      </p:sp>
      <p:sp>
        <p:nvSpPr>
          <p:cNvPr id="924" name="Google Shape;924;p31"/>
          <p:cNvSpPr/>
          <p:nvPr/>
        </p:nvSpPr>
        <p:spPr>
          <a:xfrm>
            <a:off x="3714061" y="4127323"/>
            <a:ext cx="952716" cy="1060204"/>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925" name="Google Shape;925;p31"/>
          <p:cNvSpPr/>
          <p:nvPr/>
        </p:nvSpPr>
        <p:spPr>
          <a:xfrm>
            <a:off x="4877299" y="3101367"/>
            <a:ext cx="7626107"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TensorFlow uses a dataflow graph to represent your computation.</a:t>
            </a:r>
            <a:endParaRPr sz="22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63"/>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Benefits of Using Graph</a:t>
            </a:r>
            <a:endParaRPr/>
          </a:p>
        </p:txBody>
      </p:sp>
      <p:pic>
        <p:nvPicPr>
          <p:cNvPr id="932" name="Google Shape;932;p163"/>
          <p:cNvPicPr preferRelativeResize="0"/>
          <p:nvPr/>
        </p:nvPicPr>
        <p:blipFill rotWithShape="1">
          <a:blip r:embed="rId3">
            <a:alphaModFix/>
          </a:blip>
          <a:srcRect/>
          <a:stretch/>
        </p:blipFill>
        <p:spPr>
          <a:xfrm>
            <a:off x="4693793" y="751273"/>
            <a:ext cx="7140124" cy="341591"/>
          </a:xfrm>
          <a:prstGeom prst="rect">
            <a:avLst/>
          </a:prstGeom>
          <a:noFill/>
          <a:ln>
            <a:noFill/>
          </a:ln>
        </p:spPr>
      </p:pic>
      <p:sp>
        <p:nvSpPr>
          <p:cNvPr id="933" name="Google Shape;933;p163"/>
          <p:cNvSpPr txBox="1">
            <a:spLocks noGrp="1"/>
          </p:cNvSpPr>
          <p:nvPr>
            <p:ph type="body" idx="2"/>
          </p:nvPr>
        </p:nvSpPr>
        <p:spPr>
          <a:xfrm>
            <a:off x="962526" y="1044737"/>
            <a:ext cx="14229348" cy="7537789"/>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333"/>
              </a:spcBef>
              <a:spcAft>
                <a:spcPts val="0"/>
              </a:spcAft>
              <a:buSzPts val="2400"/>
              <a:buFont typeface="Noto Sans Symbols"/>
              <a:buNone/>
            </a:pPr>
            <a:endParaRPr sz="2200"/>
          </a:p>
          <a:p>
            <a:pPr marL="457200" lvl="0" indent="-228600" algn="l" rtl="0">
              <a:lnSpc>
                <a:spcPct val="100000"/>
              </a:lnSpc>
              <a:spcBef>
                <a:spcPts val="1333"/>
              </a:spcBef>
              <a:spcAft>
                <a:spcPts val="0"/>
              </a:spcAft>
              <a:buSzPts val="2400"/>
              <a:buFont typeface="Noto Sans Symbols"/>
              <a:buNone/>
            </a:pPr>
            <a:endParaRPr sz="2200"/>
          </a:p>
          <a:p>
            <a:pPr marL="76200" lvl="0" indent="0" algn="l" rtl="0">
              <a:lnSpc>
                <a:spcPct val="100000"/>
              </a:lnSpc>
              <a:spcBef>
                <a:spcPts val="1333"/>
              </a:spcBef>
              <a:spcAft>
                <a:spcPts val="0"/>
              </a:spcAft>
              <a:buSzPts val="2400"/>
              <a:buNone/>
            </a:pPr>
            <a:endParaRPr sz="2200"/>
          </a:p>
        </p:txBody>
      </p:sp>
      <p:grpSp>
        <p:nvGrpSpPr>
          <p:cNvPr id="934" name="Google Shape;934;p163"/>
          <p:cNvGrpSpPr/>
          <p:nvPr/>
        </p:nvGrpSpPr>
        <p:grpSpPr>
          <a:xfrm>
            <a:off x="4472935" y="4059063"/>
            <a:ext cx="11238752" cy="906499"/>
            <a:chOff x="6803926" y="3922229"/>
            <a:chExt cx="11238752" cy="906499"/>
          </a:xfrm>
        </p:grpSpPr>
        <p:sp>
          <p:nvSpPr>
            <p:cNvPr id="935" name="Google Shape;935;p163"/>
            <p:cNvSpPr/>
            <p:nvPr/>
          </p:nvSpPr>
          <p:spPr>
            <a:xfrm>
              <a:off x="6807792" y="3922229"/>
              <a:ext cx="11234886" cy="906499"/>
            </a:xfrm>
            <a:prstGeom prst="roundRect">
              <a:avLst>
                <a:gd name="adj" fmla="val 0"/>
              </a:avLst>
            </a:prstGeom>
            <a:solidFill>
              <a:srgbClr val="D6E9F2"/>
            </a:solidFill>
            <a:ln>
              <a:noFill/>
            </a:ln>
          </p:spPr>
          <p:txBody>
            <a:bodyPr spcFirstLastPara="1" wrap="square" lIns="274300" tIns="0" rIns="0" bIns="0" anchor="ctr" anchorCtr="0">
              <a:noAutofit/>
            </a:bodyPr>
            <a:lstStyle/>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It is possible for TensorFlow to partition your program across multiple devices CPUs, GPUs, and TPUs.</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936" name="Google Shape;936;p163"/>
            <p:cNvSpPr/>
            <p:nvPr/>
          </p:nvSpPr>
          <p:spPr>
            <a:xfrm rot="5400000">
              <a:off x="6706318" y="4265952"/>
              <a:ext cx="389262" cy="194047"/>
            </a:xfrm>
            <a:prstGeom prst="triangle">
              <a:avLst>
                <a:gd name="adj" fmla="val 50000"/>
              </a:avLst>
            </a:prstGeom>
            <a:solidFill>
              <a:srgbClr val="61AD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937" name="Google Shape;937;p163"/>
          <p:cNvGrpSpPr/>
          <p:nvPr/>
        </p:nvGrpSpPr>
        <p:grpSpPr>
          <a:xfrm>
            <a:off x="4460581" y="5146753"/>
            <a:ext cx="11238748" cy="902293"/>
            <a:chOff x="7363488" y="5031018"/>
            <a:chExt cx="11238748" cy="902293"/>
          </a:xfrm>
        </p:grpSpPr>
        <p:sp>
          <p:nvSpPr>
            <p:cNvPr id="938" name="Google Shape;938;p163"/>
            <p:cNvSpPr/>
            <p:nvPr/>
          </p:nvSpPr>
          <p:spPr>
            <a:xfrm>
              <a:off x="7371471" y="5031018"/>
              <a:ext cx="11230765" cy="902293"/>
            </a:xfrm>
            <a:prstGeom prst="roundRect">
              <a:avLst>
                <a:gd name="adj" fmla="val 0"/>
              </a:avLst>
            </a:prstGeom>
            <a:solidFill>
              <a:srgbClr val="FFE0C9"/>
            </a:solidFill>
            <a:ln>
              <a:noFill/>
            </a:ln>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It helps to generate faster code.</a:t>
              </a:r>
              <a:endParaRPr sz="2200" b="0" i="0" u="none" strike="noStrike" cap="none">
                <a:solidFill>
                  <a:srgbClr val="3F3F3F"/>
                </a:solidFill>
                <a:latin typeface="Open Sans"/>
                <a:ea typeface="Open Sans"/>
                <a:cs typeface="Open Sans"/>
                <a:sym typeface="Open Sans"/>
              </a:endParaRPr>
            </a:p>
          </p:txBody>
        </p:sp>
        <p:sp>
          <p:nvSpPr>
            <p:cNvPr id="939" name="Google Shape;939;p163"/>
            <p:cNvSpPr/>
            <p:nvPr/>
          </p:nvSpPr>
          <p:spPr>
            <a:xfrm rot="5400000">
              <a:off x="7265881" y="5383038"/>
              <a:ext cx="389262" cy="194047"/>
            </a:xfrm>
            <a:prstGeom prst="triangle">
              <a:avLst>
                <a:gd name="adj" fmla="val 50000"/>
              </a:avLst>
            </a:prstGeom>
            <a:solidFill>
              <a:srgbClr val="E36F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940" name="Google Shape;940;p163"/>
          <p:cNvGrpSpPr/>
          <p:nvPr/>
        </p:nvGrpSpPr>
        <p:grpSpPr>
          <a:xfrm>
            <a:off x="4480919" y="6271576"/>
            <a:ext cx="11230768" cy="906499"/>
            <a:chOff x="7371469" y="6171360"/>
            <a:chExt cx="11230768" cy="906499"/>
          </a:xfrm>
        </p:grpSpPr>
        <p:sp>
          <p:nvSpPr>
            <p:cNvPr id="941" name="Google Shape;941;p163"/>
            <p:cNvSpPr/>
            <p:nvPr/>
          </p:nvSpPr>
          <p:spPr>
            <a:xfrm>
              <a:off x="7371470" y="6171360"/>
              <a:ext cx="11230766" cy="906499"/>
            </a:xfrm>
            <a:prstGeom prst="roundRect">
              <a:avLst>
                <a:gd name="adj" fmla="val 0"/>
              </a:avLst>
            </a:prstGeom>
            <a:solidFill>
              <a:srgbClr val="FEE7BE"/>
            </a:solidFill>
            <a:ln>
              <a:noFill/>
            </a:ln>
          </p:spPr>
          <p:txBody>
            <a:bodyPr spcFirstLastPara="1" wrap="square" lIns="274300" tIns="0" rIns="0" bIns="0" anchor="ctr" anchorCtr="0">
              <a:noAutofit/>
            </a:bodyPr>
            <a:lstStyle/>
            <a:p>
              <a:pPr marL="0" marR="0" lvl="0" indent="0" algn="just"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You can build a dataflow graph in Python, store it in a saved model, and restore it in a C++ program. </a:t>
              </a:r>
              <a:endParaRPr sz="2200" b="0" i="0" u="none" strike="noStrike" cap="none">
                <a:solidFill>
                  <a:srgbClr val="3F3F3F"/>
                </a:solidFill>
                <a:latin typeface="Open Sans"/>
                <a:ea typeface="Open Sans"/>
                <a:cs typeface="Open Sans"/>
                <a:sym typeface="Open Sans"/>
              </a:endParaRPr>
            </a:p>
          </p:txBody>
        </p:sp>
        <p:sp>
          <p:nvSpPr>
            <p:cNvPr id="942" name="Google Shape;942;p163"/>
            <p:cNvSpPr/>
            <p:nvPr/>
          </p:nvSpPr>
          <p:spPr>
            <a:xfrm rot="5400000">
              <a:off x="7273861" y="6527586"/>
              <a:ext cx="389262" cy="194047"/>
            </a:xfrm>
            <a:prstGeom prst="triangle">
              <a:avLst>
                <a:gd name="adj" fmla="val 50000"/>
              </a:avLst>
            </a:prstGeom>
            <a:solidFill>
              <a:srgbClr val="E78E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943" name="Google Shape;943;p163"/>
          <p:cNvGrpSpPr/>
          <p:nvPr/>
        </p:nvGrpSpPr>
        <p:grpSpPr>
          <a:xfrm>
            <a:off x="4460577" y="2925766"/>
            <a:ext cx="11238752" cy="906499"/>
            <a:chOff x="6803926" y="3905604"/>
            <a:chExt cx="11238752" cy="906499"/>
          </a:xfrm>
        </p:grpSpPr>
        <p:sp>
          <p:nvSpPr>
            <p:cNvPr id="944" name="Google Shape;944;p163"/>
            <p:cNvSpPr/>
            <p:nvPr/>
          </p:nvSpPr>
          <p:spPr>
            <a:xfrm>
              <a:off x="6807792" y="3905604"/>
              <a:ext cx="11234886" cy="906499"/>
            </a:xfrm>
            <a:prstGeom prst="roundRect">
              <a:avLst>
                <a:gd name="adj" fmla="val 0"/>
              </a:avLst>
            </a:prstGeom>
            <a:solidFill>
              <a:schemeClr val="lt2"/>
            </a:solidFill>
            <a:ln>
              <a:noFill/>
            </a:ln>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It is easy for the system to identify operations that can be executed parallelly.</a:t>
              </a:r>
              <a:endParaRPr sz="2200" b="0" i="0" u="none" strike="noStrike" cap="none">
                <a:solidFill>
                  <a:srgbClr val="3F3F3F"/>
                </a:solidFill>
                <a:latin typeface="Open Sans"/>
                <a:ea typeface="Open Sans"/>
                <a:cs typeface="Open Sans"/>
                <a:sym typeface="Open Sans"/>
              </a:endParaRPr>
            </a:p>
          </p:txBody>
        </p:sp>
        <p:sp>
          <p:nvSpPr>
            <p:cNvPr id="945" name="Google Shape;945;p163"/>
            <p:cNvSpPr/>
            <p:nvPr/>
          </p:nvSpPr>
          <p:spPr>
            <a:xfrm rot="5400000">
              <a:off x="6706318" y="4265952"/>
              <a:ext cx="389262" cy="194047"/>
            </a:xfrm>
            <a:prstGeom prst="triangle">
              <a:avLst>
                <a:gd name="adj" fmla="val 50000"/>
              </a:avLst>
            </a:prstGeom>
            <a:solidFill>
              <a:srgbClr val="AE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946" name="Google Shape;946;p163"/>
          <p:cNvSpPr/>
          <p:nvPr/>
        </p:nvSpPr>
        <p:spPr>
          <a:xfrm>
            <a:off x="1704103" y="4038494"/>
            <a:ext cx="2772697" cy="906499"/>
          </a:xfrm>
          <a:prstGeom prst="roundRect">
            <a:avLst>
              <a:gd name="adj" fmla="val 0"/>
            </a:avLst>
          </a:prstGeom>
          <a:solidFill>
            <a:srgbClr val="61ADCF"/>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None/>
            </a:pPr>
            <a:r>
              <a:rPr lang="en-IN" sz="2200" b="1" i="0" u="none" strike="noStrike" cap="none">
                <a:solidFill>
                  <a:schemeClr val="lt1"/>
                </a:solidFill>
                <a:latin typeface="Open Sans"/>
                <a:ea typeface="Open Sans"/>
                <a:cs typeface="Open Sans"/>
                <a:sym typeface="Open Sans"/>
              </a:rPr>
              <a:t>Distributed Execution </a:t>
            </a:r>
            <a:endParaRPr sz="2200" b="1" i="0" u="none" strike="noStrike" cap="none">
              <a:solidFill>
                <a:schemeClr val="lt1"/>
              </a:solidFill>
              <a:latin typeface="Open Sans"/>
              <a:ea typeface="Open Sans"/>
              <a:cs typeface="Open Sans"/>
              <a:sym typeface="Open Sans"/>
            </a:endParaRPr>
          </a:p>
        </p:txBody>
      </p:sp>
      <p:sp>
        <p:nvSpPr>
          <p:cNvPr id="947" name="Google Shape;947;p163"/>
          <p:cNvSpPr/>
          <p:nvPr/>
        </p:nvSpPr>
        <p:spPr>
          <a:xfrm>
            <a:off x="1704103" y="5149876"/>
            <a:ext cx="2768832" cy="906499"/>
          </a:xfrm>
          <a:prstGeom prst="roundRect">
            <a:avLst>
              <a:gd name="adj" fmla="val 0"/>
            </a:avLst>
          </a:prstGeom>
          <a:solidFill>
            <a:srgbClr val="E36F72"/>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None/>
            </a:pPr>
            <a:r>
              <a:rPr lang="en-IN" sz="2200" b="1" i="0" u="none" strike="noStrike" cap="none">
                <a:solidFill>
                  <a:schemeClr val="lt1"/>
                </a:solidFill>
                <a:latin typeface="Open Sans"/>
                <a:ea typeface="Open Sans"/>
                <a:cs typeface="Open Sans"/>
                <a:sym typeface="Open Sans"/>
              </a:rPr>
              <a:t>Compilation</a:t>
            </a:r>
            <a:endParaRPr sz="2200" b="1" i="0" u="none" strike="noStrike" cap="none">
              <a:solidFill>
                <a:schemeClr val="lt1"/>
              </a:solidFill>
              <a:latin typeface="Open Sans"/>
              <a:ea typeface="Open Sans"/>
              <a:cs typeface="Open Sans"/>
              <a:sym typeface="Open Sans"/>
            </a:endParaRPr>
          </a:p>
        </p:txBody>
      </p:sp>
      <p:sp>
        <p:nvSpPr>
          <p:cNvPr id="948" name="Google Shape;948;p163"/>
          <p:cNvSpPr/>
          <p:nvPr/>
        </p:nvSpPr>
        <p:spPr>
          <a:xfrm>
            <a:off x="1704102" y="6277455"/>
            <a:ext cx="2776819" cy="906499"/>
          </a:xfrm>
          <a:prstGeom prst="roundRect">
            <a:avLst>
              <a:gd name="adj" fmla="val 0"/>
            </a:avLst>
          </a:prstGeom>
          <a:solidFill>
            <a:srgbClr val="E78E4B"/>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None/>
            </a:pPr>
            <a:r>
              <a:rPr lang="en-IN" sz="2200" b="1" i="0" u="none" strike="noStrike" cap="none">
                <a:solidFill>
                  <a:schemeClr val="lt1"/>
                </a:solidFill>
                <a:latin typeface="Open Sans"/>
                <a:ea typeface="Open Sans"/>
                <a:cs typeface="Open Sans"/>
                <a:sym typeface="Open Sans"/>
              </a:rPr>
              <a:t>Portability</a:t>
            </a:r>
            <a:endParaRPr sz="2200" b="1" i="0" u="none" strike="noStrike" cap="none">
              <a:solidFill>
                <a:schemeClr val="lt1"/>
              </a:solidFill>
              <a:latin typeface="Open Sans"/>
              <a:ea typeface="Open Sans"/>
              <a:cs typeface="Open Sans"/>
              <a:sym typeface="Open Sans"/>
            </a:endParaRPr>
          </a:p>
        </p:txBody>
      </p:sp>
      <p:sp>
        <p:nvSpPr>
          <p:cNvPr id="949" name="Google Shape;949;p163"/>
          <p:cNvSpPr/>
          <p:nvPr/>
        </p:nvSpPr>
        <p:spPr>
          <a:xfrm>
            <a:off x="1704103" y="2925766"/>
            <a:ext cx="2768832" cy="906499"/>
          </a:xfrm>
          <a:prstGeom prst="roundRect">
            <a:avLst>
              <a:gd name="adj" fmla="val 0"/>
            </a:avLst>
          </a:prstGeom>
          <a:solidFill>
            <a:srgbClr val="A5A5A5"/>
          </a:solidFill>
          <a:ln>
            <a:noFill/>
          </a:ln>
        </p:spPr>
        <p:txBody>
          <a:bodyPr spcFirstLastPara="1" wrap="square" lIns="91425" tIns="45700" rIns="180000" bIns="45700" anchor="ctr" anchorCtr="0">
            <a:noAutofit/>
          </a:bodyPr>
          <a:lstStyle/>
          <a:p>
            <a:pPr marL="114309" marR="0" lvl="0" indent="0" algn="ctr" rtl="0">
              <a:lnSpc>
                <a:spcPct val="100000"/>
              </a:lnSpc>
              <a:spcBef>
                <a:spcPts val="0"/>
              </a:spcBef>
              <a:spcAft>
                <a:spcPts val="0"/>
              </a:spcAft>
              <a:buNone/>
            </a:pPr>
            <a:r>
              <a:rPr lang="en-IN" sz="2200" b="0" i="0" u="none" strike="noStrike" cap="none">
                <a:solidFill>
                  <a:schemeClr val="lt1"/>
                </a:solidFill>
                <a:latin typeface="Arial"/>
                <a:ea typeface="Arial"/>
                <a:cs typeface="Arial"/>
                <a:sym typeface="Arial"/>
              </a:rPr>
              <a:t> </a:t>
            </a:r>
            <a:r>
              <a:rPr lang="en-IN" sz="2200" b="1" i="0" u="none" strike="noStrike" cap="none">
                <a:solidFill>
                  <a:schemeClr val="lt1"/>
                </a:solidFill>
                <a:latin typeface="Open Sans"/>
                <a:ea typeface="Open Sans"/>
                <a:cs typeface="Open Sans"/>
                <a:sym typeface="Open Sans"/>
              </a:rPr>
              <a:t>Parallelism</a:t>
            </a:r>
            <a:endParaRPr sz="2200" b="1" i="0" u="none" strike="noStrike" cap="none">
              <a:solidFill>
                <a:schemeClr val="lt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400"/>
                                  </p:stCondLst>
                                  <p:childTnLst>
                                    <p:set>
                                      <p:cBhvr>
                                        <p:cTn id="6" dur="1" fill="hold">
                                          <p:stCondLst>
                                            <p:cond delay="0"/>
                                          </p:stCondLst>
                                        </p:cTn>
                                        <p:tgtEl>
                                          <p:spTgt spid="940"/>
                                        </p:tgtEl>
                                        <p:attrNameLst>
                                          <p:attrName>style.visibility</p:attrName>
                                        </p:attrNameLst>
                                      </p:cBhvr>
                                      <p:to>
                                        <p:strVal val="visible"/>
                                      </p:to>
                                    </p:set>
                                    <p:animEffect transition="in" filter="fade">
                                      <p:cBhvr>
                                        <p:cTn id="7" dur="500"/>
                                        <p:tgtEl>
                                          <p:spTgt spid="940"/>
                                        </p:tgtEl>
                                      </p:cBhvr>
                                    </p:animEffect>
                                  </p:childTnLst>
                                </p:cTn>
                              </p:par>
                              <p:par>
                                <p:cTn id="8" presetID="10" presetClass="entr" presetSubtype="0" fill="hold" nodeType="withEffect">
                                  <p:stCondLst>
                                    <p:cond delay="48000"/>
                                  </p:stCondLst>
                                  <p:childTnLst>
                                    <p:set>
                                      <p:cBhvr>
                                        <p:cTn id="9" dur="1" fill="hold">
                                          <p:stCondLst>
                                            <p:cond delay="0"/>
                                          </p:stCondLst>
                                        </p:cTn>
                                        <p:tgtEl>
                                          <p:spTgt spid="937"/>
                                        </p:tgtEl>
                                        <p:attrNameLst>
                                          <p:attrName>style.visibility</p:attrName>
                                        </p:attrNameLst>
                                      </p:cBhvr>
                                      <p:to>
                                        <p:strVal val="visible"/>
                                      </p:to>
                                    </p:set>
                                    <p:animEffect transition="in" filter="fade">
                                      <p:cBhvr>
                                        <p:cTn id="10" dur="500"/>
                                        <p:tgtEl>
                                          <p:spTgt spid="937"/>
                                        </p:tgtEl>
                                      </p:cBhvr>
                                    </p:animEffect>
                                  </p:childTnLst>
                                </p:cTn>
                              </p:par>
                              <p:par>
                                <p:cTn id="11" presetID="10" presetClass="entr" presetSubtype="0" fill="hold" nodeType="withEffect">
                                  <p:stCondLst>
                                    <p:cond delay="56000"/>
                                  </p:stCondLst>
                                  <p:childTnLst>
                                    <p:set>
                                      <p:cBhvr>
                                        <p:cTn id="12" dur="1" fill="hold">
                                          <p:stCondLst>
                                            <p:cond delay="0"/>
                                          </p:stCondLst>
                                        </p:cTn>
                                        <p:tgtEl>
                                          <p:spTgt spid="934"/>
                                        </p:tgtEl>
                                        <p:attrNameLst>
                                          <p:attrName>style.visibility</p:attrName>
                                        </p:attrNameLst>
                                      </p:cBhvr>
                                      <p:to>
                                        <p:strVal val="visible"/>
                                      </p:to>
                                    </p:set>
                                    <p:animEffect transition="in" filter="fade">
                                      <p:cBhvr>
                                        <p:cTn id="13" dur="500"/>
                                        <p:tgtEl>
                                          <p:spTgt spid="934"/>
                                        </p:tgtEl>
                                      </p:cBhvr>
                                    </p:animEffect>
                                  </p:childTnLst>
                                </p:cTn>
                              </p:par>
                              <p:par>
                                <p:cTn id="14" presetID="10" presetClass="entr" presetSubtype="0" fill="hold" nodeType="withEffect">
                                  <p:stCondLst>
                                    <p:cond delay="63400"/>
                                  </p:stCondLst>
                                  <p:childTnLst>
                                    <p:set>
                                      <p:cBhvr>
                                        <p:cTn id="15" dur="1" fill="hold">
                                          <p:stCondLst>
                                            <p:cond delay="0"/>
                                          </p:stCondLst>
                                        </p:cTn>
                                        <p:tgtEl>
                                          <p:spTgt spid="943"/>
                                        </p:tgtEl>
                                        <p:attrNameLst>
                                          <p:attrName>style.visibility</p:attrName>
                                        </p:attrNameLst>
                                      </p:cBhvr>
                                      <p:to>
                                        <p:strVal val="visible"/>
                                      </p:to>
                                    </p:set>
                                    <p:animEffect transition="in" filter="fade">
                                      <p:cBhvr>
                                        <p:cTn id="16" dur="500"/>
                                        <p:tgtEl>
                                          <p:spTgt spid="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64"/>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Why TensorFlow?</a:t>
            </a:r>
            <a:endParaRPr/>
          </a:p>
        </p:txBody>
      </p:sp>
      <p:pic>
        <p:nvPicPr>
          <p:cNvPr id="956" name="Google Shape;956;p164"/>
          <p:cNvPicPr preferRelativeResize="0"/>
          <p:nvPr/>
        </p:nvPicPr>
        <p:blipFill rotWithShape="1">
          <a:blip r:embed="rId3">
            <a:alphaModFix/>
          </a:blip>
          <a:srcRect/>
          <a:stretch/>
        </p:blipFill>
        <p:spPr>
          <a:xfrm>
            <a:off x="5213641" y="797540"/>
            <a:ext cx="5900929" cy="282306"/>
          </a:xfrm>
          <a:prstGeom prst="rect">
            <a:avLst/>
          </a:prstGeom>
          <a:noFill/>
          <a:ln>
            <a:noFill/>
          </a:ln>
        </p:spPr>
      </p:pic>
      <p:sp>
        <p:nvSpPr>
          <p:cNvPr id="957" name="Google Shape;957;p164"/>
          <p:cNvSpPr/>
          <p:nvPr/>
        </p:nvSpPr>
        <p:spPr>
          <a:xfrm rot="10800000" flipH="1">
            <a:off x="1067531" y="6073684"/>
            <a:ext cx="2406580" cy="227847"/>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958" name="Google Shape;958;p164"/>
          <p:cNvGrpSpPr/>
          <p:nvPr/>
        </p:nvGrpSpPr>
        <p:grpSpPr>
          <a:xfrm>
            <a:off x="3966212" y="1687212"/>
            <a:ext cx="9553792" cy="6424504"/>
            <a:chOff x="3682716" y="1932904"/>
            <a:chExt cx="9553792" cy="6424504"/>
          </a:xfrm>
        </p:grpSpPr>
        <p:sp>
          <p:nvSpPr>
            <p:cNvPr id="959" name="Google Shape;959;p164"/>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960" name="Google Shape;960;p164"/>
            <p:cNvGrpSpPr/>
            <p:nvPr/>
          </p:nvGrpSpPr>
          <p:grpSpPr>
            <a:xfrm>
              <a:off x="4356666" y="2016518"/>
              <a:ext cx="8879842" cy="808863"/>
              <a:chOff x="4702175" y="2133408"/>
              <a:chExt cx="7613650" cy="638742"/>
            </a:xfrm>
          </p:grpSpPr>
          <p:sp>
            <p:nvSpPr>
              <p:cNvPr id="961" name="Google Shape;961;p164"/>
              <p:cNvSpPr/>
              <p:nvPr/>
            </p:nvSpPr>
            <p:spPr>
              <a:xfrm>
                <a:off x="4702175" y="2133408"/>
                <a:ext cx="7613650"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62" name="Google Shape;962;p164"/>
              <p:cNvSpPr/>
              <p:nvPr/>
            </p:nvSpPr>
            <p:spPr>
              <a:xfrm>
                <a:off x="5321930" y="2281056"/>
                <a:ext cx="2549839"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Flexibility</a:t>
                </a:r>
                <a:endParaRPr sz="2200" b="0" i="0" u="none" strike="noStrike" cap="none">
                  <a:solidFill>
                    <a:srgbClr val="000000"/>
                  </a:solidFill>
                  <a:latin typeface="Arial"/>
                  <a:ea typeface="Arial"/>
                  <a:cs typeface="Arial"/>
                  <a:sym typeface="Arial"/>
                </a:endParaRPr>
              </a:p>
            </p:txBody>
          </p:sp>
        </p:grpSp>
        <p:sp>
          <p:nvSpPr>
            <p:cNvPr id="963" name="Google Shape;963;p164"/>
            <p:cNvSpPr/>
            <p:nvPr/>
          </p:nvSpPr>
          <p:spPr>
            <a:xfrm>
              <a:off x="3682716" y="3064317"/>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964" name="Google Shape;964;p164"/>
            <p:cNvGrpSpPr/>
            <p:nvPr/>
          </p:nvGrpSpPr>
          <p:grpSpPr>
            <a:xfrm>
              <a:off x="4356666" y="3147931"/>
              <a:ext cx="8879842" cy="808863"/>
              <a:chOff x="4702175" y="3026863"/>
              <a:chExt cx="7613650" cy="638742"/>
            </a:xfrm>
          </p:grpSpPr>
          <p:sp>
            <p:nvSpPr>
              <p:cNvPr id="965" name="Google Shape;965;p164"/>
              <p:cNvSpPr/>
              <p:nvPr/>
            </p:nvSpPr>
            <p:spPr>
              <a:xfrm>
                <a:off x="4702175" y="3026863"/>
                <a:ext cx="7613650"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66" name="Google Shape;966;p164"/>
              <p:cNvSpPr/>
              <p:nvPr/>
            </p:nvSpPr>
            <p:spPr>
              <a:xfrm>
                <a:off x="5321930" y="3146766"/>
                <a:ext cx="3037623"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Parallel Computation</a:t>
                </a:r>
                <a:endParaRPr sz="2200" b="0" i="0" u="none" strike="noStrike" cap="none">
                  <a:solidFill>
                    <a:srgbClr val="000000"/>
                  </a:solidFill>
                  <a:latin typeface="Arial"/>
                  <a:ea typeface="Arial"/>
                  <a:cs typeface="Arial"/>
                  <a:sym typeface="Arial"/>
                </a:endParaRPr>
              </a:p>
            </p:txBody>
          </p:sp>
        </p:grpSp>
        <p:sp>
          <p:nvSpPr>
            <p:cNvPr id="967" name="Google Shape;967;p164"/>
            <p:cNvSpPr/>
            <p:nvPr/>
          </p:nvSpPr>
          <p:spPr>
            <a:xfrm>
              <a:off x="3682716" y="4195731"/>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968" name="Google Shape;968;p164"/>
            <p:cNvGrpSpPr/>
            <p:nvPr/>
          </p:nvGrpSpPr>
          <p:grpSpPr>
            <a:xfrm>
              <a:off x="4356666" y="4279344"/>
              <a:ext cx="8879842" cy="808863"/>
              <a:chOff x="4702175" y="3920318"/>
              <a:chExt cx="7613650" cy="638742"/>
            </a:xfrm>
          </p:grpSpPr>
          <p:sp>
            <p:nvSpPr>
              <p:cNvPr id="969" name="Google Shape;969;p164"/>
              <p:cNvSpPr/>
              <p:nvPr/>
            </p:nvSpPr>
            <p:spPr>
              <a:xfrm>
                <a:off x="4702175" y="3920318"/>
                <a:ext cx="7613650" cy="638742"/>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70" name="Google Shape;970;p164"/>
              <p:cNvSpPr/>
              <p:nvPr/>
            </p:nvSpPr>
            <p:spPr>
              <a:xfrm>
                <a:off x="5321930" y="4040224"/>
                <a:ext cx="3983123"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Multiple Environment Friendly</a:t>
                </a:r>
                <a:endParaRPr sz="2400" b="0" i="0" u="none" strike="noStrike" cap="none">
                  <a:solidFill>
                    <a:schemeClr val="lt1"/>
                  </a:solidFill>
                  <a:latin typeface="Open Sans"/>
                  <a:ea typeface="Open Sans"/>
                  <a:cs typeface="Open Sans"/>
                  <a:sym typeface="Open Sans"/>
                </a:endParaRPr>
              </a:p>
            </p:txBody>
          </p:sp>
        </p:grpSp>
        <p:sp>
          <p:nvSpPr>
            <p:cNvPr id="971" name="Google Shape;971;p164"/>
            <p:cNvSpPr/>
            <p:nvPr/>
          </p:nvSpPr>
          <p:spPr>
            <a:xfrm>
              <a:off x="3682716" y="5327146"/>
              <a:ext cx="952716" cy="976470"/>
            </a:xfrm>
            <a:prstGeom prst="rightArrow">
              <a:avLst>
                <a:gd name="adj1" fmla="val 52703"/>
                <a:gd name="adj2"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972" name="Google Shape;972;p164"/>
            <p:cNvGrpSpPr/>
            <p:nvPr/>
          </p:nvGrpSpPr>
          <p:grpSpPr>
            <a:xfrm>
              <a:off x="4356666" y="5410762"/>
              <a:ext cx="8879842" cy="814163"/>
              <a:chOff x="4702175" y="4813773"/>
              <a:chExt cx="7613650" cy="642927"/>
            </a:xfrm>
          </p:grpSpPr>
          <p:sp>
            <p:nvSpPr>
              <p:cNvPr id="973" name="Google Shape;973;p164"/>
              <p:cNvSpPr/>
              <p:nvPr/>
            </p:nvSpPr>
            <p:spPr>
              <a:xfrm>
                <a:off x="4702175" y="4813773"/>
                <a:ext cx="7613650" cy="638742"/>
              </a:xfrm>
              <a:prstGeom prst="chevron">
                <a:avLst>
                  <a:gd name="adj"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974" name="Google Shape;974;p164"/>
              <p:cNvSpPr/>
              <p:nvPr/>
            </p:nvSpPr>
            <p:spPr>
              <a:xfrm>
                <a:off x="5321930" y="4946338"/>
                <a:ext cx="3818436" cy="5103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Large Community</a:t>
                </a:r>
                <a:endParaRPr sz="2200" b="0" i="0" u="none" strike="noStrike" cap="none">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975" name="Google Shape;975;p164"/>
            <p:cNvSpPr/>
            <p:nvPr/>
          </p:nvSpPr>
          <p:spPr>
            <a:xfrm>
              <a:off x="5063747" y="7926561"/>
              <a:ext cx="5088252"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Windows</a:t>
              </a:r>
              <a:endParaRPr sz="2200" b="0" i="0" u="none" strike="noStrike" cap="none">
                <a:solidFill>
                  <a:schemeClr val="lt1"/>
                </a:solidFill>
                <a:latin typeface="Open Sans"/>
                <a:ea typeface="Open Sans"/>
                <a:cs typeface="Open Sans"/>
                <a:sym typeface="Open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7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TensorFlow: Parallel Computation</a:t>
            </a:r>
            <a:endParaRPr/>
          </a:p>
        </p:txBody>
      </p:sp>
      <p:pic>
        <p:nvPicPr>
          <p:cNvPr id="982" name="Google Shape;982;p75"/>
          <p:cNvPicPr preferRelativeResize="0"/>
          <p:nvPr/>
        </p:nvPicPr>
        <p:blipFill rotWithShape="1">
          <a:blip r:embed="rId3">
            <a:alphaModFix/>
          </a:blip>
          <a:srcRect/>
          <a:stretch/>
        </p:blipFill>
        <p:spPr>
          <a:xfrm>
            <a:off x="4956464" y="790433"/>
            <a:ext cx="6546273" cy="337367"/>
          </a:xfrm>
          <a:prstGeom prst="rect">
            <a:avLst/>
          </a:prstGeom>
          <a:noFill/>
          <a:ln>
            <a:noFill/>
          </a:ln>
        </p:spPr>
      </p:pic>
      <p:sp>
        <p:nvSpPr>
          <p:cNvPr id="983" name="Google Shape;983;p75"/>
          <p:cNvSpPr/>
          <p:nvPr/>
        </p:nvSpPr>
        <p:spPr>
          <a:xfrm>
            <a:off x="3965524" y="1322512"/>
            <a:ext cx="8528152"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TensorFlow supports distributed computing.</a:t>
            </a:r>
            <a:endParaRPr sz="2200" b="0" i="0" u="none" strike="noStrike" cap="none">
              <a:solidFill>
                <a:srgbClr val="000000"/>
              </a:solidFill>
              <a:latin typeface="Arial"/>
              <a:ea typeface="Arial"/>
              <a:cs typeface="Arial"/>
              <a:sym typeface="Arial"/>
            </a:endParaRPr>
          </a:p>
        </p:txBody>
      </p:sp>
      <p:sp>
        <p:nvSpPr>
          <p:cNvPr id="984" name="Google Shape;984;p75"/>
          <p:cNvSpPr/>
          <p:nvPr/>
        </p:nvSpPr>
        <p:spPr>
          <a:xfrm>
            <a:off x="8121535" y="6550427"/>
            <a:ext cx="266007" cy="980901"/>
          </a:xfrm>
          <a:prstGeom prst="downArrow">
            <a:avLst>
              <a:gd name="adj1" fmla="val 50000"/>
              <a:gd name="adj2" fmla="val 50000"/>
            </a:avLst>
          </a:prstGeom>
          <a:solidFill>
            <a:srgbClr val="C55A11"/>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5" name="Google Shape;985;p75"/>
          <p:cNvSpPr/>
          <p:nvPr/>
        </p:nvSpPr>
        <p:spPr>
          <a:xfrm>
            <a:off x="9376756" y="5586153"/>
            <a:ext cx="1014153" cy="315884"/>
          </a:xfrm>
          <a:prstGeom prst="rightArrow">
            <a:avLst>
              <a:gd name="adj1" fmla="val 50000"/>
              <a:gd name="adj2" fmla="val 50000"/>
            </a:avLst>
          </a:prstGeom>
          <a:solidFill>
            <a:srgbClr val="C55A11"/>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6" name="Google Shape;986;p75"/>
          <p:cNvSpPr/>
          <p:nvPr/>
        </p:nvSpPr>
        <p:spPr>
          <a:xfrm rot="10800000">
            <a:off x="6137563" y="5611091"/>
            <a:ext cx="1014153" cy="315884"/>
          </a:xfrm>
          <a:prstGeom prst="rightArrow">
            <a:avLst>
              <a:gd name="adj1" fmla="val 50000"/>
              <a:gd name="adj2" fmla="val 50000"/>
            </a:avLst>
          </a:prstGeom>
          <a:solidFill>
            <a:srgbClr val="C55A11"/>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87" name="Google Shape;987;p75"/>
          <p:cNvSpPr/>
          <p:nvPr/>
        </p:nvSpPr>
        <p:spPr>
          <a:xfrm>
            <a:off x="8071658" y="3823855"/>
            <a:ext cx="315884" cy="1088967"/>
          </a:xfrm>
          <a:prstGeom prst="upArrow">
            <a:avLst>
              <a:gd name="adj1" fmla="val 50000"/>
              <a:gd name="adj2" fmla="val 50000"/>
            </a:avLst>
          </a:prstGeom>
          <a:solidFill>
            <a:srgbClr val="C55A11"/>
          </a:solid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88" name="Google Shape;988;p75"/>
          <p:cNvPicPr preferRelativeResize="0"/>
          <p:nvPr/>
        </p:nvPicPr>
        <p:blipFill rotWithShape="1">
          <a:blip r:embed="rId4">
            <a:alphaModFix/>
          </a:blip>
          <a:srcRect/>
          <a:stretch/>
        </p:blipFill>
        <p:spPr>
          <a:xfrm>
            <a:off x="7522131" y="2408919"/>
            <a:ext cx="1414935" cy="1414935"/>
          </a:xfrm>
          <a:prstGeom prst="rect">
            <a:avLst/>
          </a:prstGeom>
          <a:noFill/>
          <a:ln>
            <a:noFill/>
          </a:ln>
        </p:spPr>
      </p:pic>
      <p:pic>
        <p:nvPicPr>
          <p:cNvPr id="989" name="Google Shape;989;p75"/>
          <p:cNvPicPr preferRelativeResize="0"/>
          <p:nvPr/>
        </p:nvPicPr>
        <p:blipFill rotWithShape="1">
          <a:blip r:embed="rId4">
            <a:alphaModFix/>
          </a:blip>
          <a:srcRect/>
          <a:stretch/>
        </p:blipFill>
        <p:spPr>
          <a:xfrm>
            <a:off x="10903048" y="5283823"/>
            <a:ext cx="1286305" cy="1286305"/>
          </a:xfrm>
          <a:prstGeom prst="rect">
            <a:avLst/>
          </a:prstGeom>
          <a:noFill/>
          <a:ln>
            <a:noFill/>
          </a:ln>
        </p:spPr>
      </p:pic>
      <p:pic>
        <p:nvPicPr>
          <p:cNvPr id="990" name="Google Shape;990;p75"/>
          <p:cNvPicPr preferRelativeResize="0"/>
          <p:nvPr/>
        </p:nvPicPr>
        <p:blipFill rotWithShape="1">
          <a:blip r:embed="rId4">
            <a:alphaModFix/>
          </a:blip>
          <a:srcRect/>
          <a:stretch/>
        </p:blipFill>
        <p:spPr>
          <a:xfrm>
            <a:off x="4281093" y="5219508"/>
            <a:ext cx="1414935" cy="1414935"/>
          </a:xfrm>
          <a:prstGeom prst="rect">
            <a:avLst/>
          </a:prstGeom>
          <a:noFill/>
          <a:ln>
            <a:noFill/>
          </a:ln>
        </p:spPr>
      </p:pic>
      <p:pic>
        <p:nvPicPr>
          <p:cNvPr id="991" name="Google Shape;991;p75"/>
          <p:cNvPicPr preferRelativeResize="0"/>
          <p:nvPr/>
        </p:nvPicPr>
        <p:blipFill rotWithShape="1">
          <a:blip r:embed="rId4">
            <a:alphaModFix/>
          </a:blip>
          <a:srcRect/>
          <a:stretch/>
        </p:blipFill>
        <p:spPr>
          <a:xfrm>
            <a:off x="7572933" y="7580497"/>
            <a:ext cx="1414935" cy="1414935"/>
          </a:xfrm>
          <a:prstGeom prst="rect">
            <a:avLst/>
          </a:prstGeom>
          <a:noFill/>
          <a:ln>
            <a:noFill/>
          </a:ln>
        </p:spPr>
      </p:pic>
      <p:pic>
        <p:nvPicPr>
          <p:cNvPr id="992" name="Google Shape;992;p75"/>
          <p:cNvPicPr preferRelativeResize="0"/>
          <p:nvPr/>
        </p:nvPicPr>
        <p:blipFill rotWithShape="1">
          <a:blip r:embed="rId4">
            <a:alphaModFix/>
          </a:blip>
          <a:srcRect/>
          <a:stretch/>
        </p:blipFill>
        <p:spPr>
          <a:xfrm>
            <a:off x="7522132" y="5036627"/>
            <a:ext cx="1414935" cy="14149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65"/>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TensorFlow: Flexibility</a:t>
            </a:r>
            <a:endParaRPr/>
          </a:p>
        </p:txBody>
      </p:sp>
      <p:pic>
        <p:nvPicPr>
          <p:cNvPr id="999" name="Google Shape;999;p165"/>
          <p:cNvPicPr preferRelativeResize="0"/>
          <p:nvPr/>
        </p:nvPicPr>
        <p:blipFill rotWithShape="1">
          <a:blip r:embed="rId3">
            <a:alphaModFix/>
          </a:blip>
          <a:srcRect/>
          <a:stretch/>
        </p:blipFill>
        <p:spPr>
          <a:xfrm>
            <a:off x="6498645" y="797540"/>
            <a:ext cx="3330921" cy="282306"/>
          </a:xfrm>
          <a:prstGeom prst="rect">
            <a:avLst/>
          </a:prstGeom>
          <a:noFill/>
          <a:ln>
            <a:noFill/>
          </a:ln>
        </p:spPr>
      </p:pic>
      <p:grpSp>
        <p:nvGrpSpPr>
          <p:cNvPr id="1000" name="Google Shape;1000;p165"/>
          <p:cNvGrpSpPr/>
          <p:nvPr/>
        </p:nvGrpSpPr>
        <p:grpSpPr>
          <a:xfrm>
            <a:off x="3321385" y="2619684"/>
            <a:ext cx="11549270" cy="1828793"/>
            <a:chOff x="3314700" y="2729122"/>
            <a:chExt cx="11549270" cy="1353810"/>
          </a:xfrm>
        </p:grpSpPr>
        <p:sp>
          <p:nvSpPr>
            <p:cNvPr id="1001" name="Google Shape;1001;p165"/>
            <p:cNvSpPr/>
            <p:nvPr/>
          </p:nvSpPr>
          <p:spPr>
            <a:xfrm>
              <a:off x="3314700" y="2729122"/>
              <a:ext cx="11549270" cy="1353810"/>
            </a:xfrm>
            <a:prstGeom prst="homePlate">
              <a:avLst>
                <a:gd name="adj" fmla="val 50000"/>
              </a:avLst>
            </a:prstGeom>
            <a:solidFill>
              <a:srgbClr val="FFC9C9"/>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200" b="1" i="0" u="none" strike="noStrike" cap="none">
                <a:solidFill>
                  <a:schemeClr val="lt1"/>
                </a:solidFill>
                <a:latin typeface="Open Sans"/>
                <a:ea typeface="Open Sans"/>
                <a:cs typeface="Open Sans"/>
                <a:sym typeface="Open Sans"/>
              </a:endParaRPr>
            </a:p>
          </p:txBody>
        </p:sp>
        <p:sp>
          <p:nvSpPr>
            <p:cNvPr id="1002" name="Google Shape;1002;p165"/>
            <p:cNvSpPr txBox="1"/>
            <p:nvPr/>
          </p:nvSpPr>
          <p:spPr>
            <a:xfrm>
              <a:off x="3791777" y="2837412"/>
              <a:ext cx="10181173" cy="8202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200" b="0" i="0" u="none" strike="noStrike" cap="none">
                  <a:solidFill>
                    <a:srgbClr val="000000"/>
                  </a:solidFill>
                  <a:latin typeface="Open Sans"/>
                  <a:ea typeface="Open Sans"/>
                  <a:cs typeface="Open Sans"/>
                  <a:sym typeface="Open Sans"/>
                </a:rPr>
                <a:t>Python API offers flexibility to create all sorts of computations for every neural network architecture</a:t>
              </a:r>
              <a:endParaRPr sz="2200" b="0" i="0" u="none" strike="noStrike" cap="none">
                <a:solidFill>
                  <a:srgbClr val="000000"/>
                </a:solidFill>
                <a:latin typeface="Open Sans"/>
                <a:ea typeface="Open Sans"/>
                <a:cs typeface="Open Sans"/>
                <a:sym typeface="Open Sans"/>
              </a:endParaRPr>
            </a:p>
          </p:txBody>
        </p:sp>
      </p:grpSp>
      <p:grpSp>
        <p:nvGrpSpPr>
          <p:cNvPr id="1003" name="Google Shape;1003;p165"/>
          <p:cNvGrpSpPr/>
          <p:nvPr/>
        </p:nvGrpSpPr>
        <p:grpSpPr>
          <a:xfrm>
            <a:off x="3328070" y="4408086"/>
            <a:ext cx="11549270" cy="1903993"/>
            <a:chOff x="3193475" y="3778183"/>
            <a:chExt cx="11549270" cy="1489588"/>
          </a:xfrm>
        </p:grpSpPr>
        <p:sp>
          <p:nvSpPr>
            <p:cNvPr id="1004" name="Google Shape;1004;p165"/>
            <p:cNvSpPr/>
            <p:nvPr/>
          </p:nvSpPr>
          <p:spPr>
            <a:xfrm>
              <a:off x="3193475" y="3778183"/>
              <a:ext cx="11549270" cy="1489588"/>
            </a:xfrm>
            <a:prstGeom prst="homePlate">
              <a:avLst>
                <a:gd name="adj" fmla="val 50000"/>
              </a:avLst>
            </a:prstGeom>
            <a:solidFill>
              <a:srgbClr val="60EADA"/>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1" i="0" u="none" strike="noStrike" cap="none">
                <a:solidFill>
                  <a:schemeClr val="lt1"/>
                </a:solidFill>
                <a:latin typeface="Open Sans"/>
                <a:ea typeface="Open Sans"/>
                <a:cs typeface="Open Sans"/>
                <a:sym typeface="Open Sans"/>
              </a:endParaRPr>
            </a:p>
          </p:txBody>
        </p:sp>
        <p:sp>
          <p:nvSpPr>
            <p:cNvPr id="1005" name="Google Shape;1005;p165"/>
            <p:cNvSpPr txBox="1"/>
            <p:nvPr/>
          </p:nvSpPr>
          <p:spPr>
            <a:xfrm>
              <a:off x="3670552" y="3910940"/>
              <a:ext cx="10181173" cy="710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4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5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400" b="0" i="0" u="none" strike="noStrike" cap="none">
                  <a:solidFill>
                    <a:srgbClr val="000000"/>
                  </a:solidFill>
                  <a:latin typeface="Open Sans"/>
                  <a:ea typeface="Open Sans"/>
                  <a:cs typeface="Open Sans"/>
                  <a:sym typeface="Open Sans"/>
                </a:rPr>
                <a:t>Includes highly efficient C++ implementations of many ML operations </a:t>
              </a:r>
              <a:endParaRPr sz="2400" b="0" i="0" u="none" strike="noStrike" cap="none">
                <a:solidFill>
                  <a:srgbClr val="000000"/>
                </a:solidFill>
                <a:latin typeface="Open Sans"/>
                <a:ea typeface="Open Sans"/>
                <a:cs typeface="Open Sans"/>
                <a:sym typeface="Open Sans"/>
              </a:endParaRPr>
            </a:p>
          </p:txBody>
        </p:sp>
      </p:grpSp>
      <p:sp>
        <p:nvSpPr>
          <p:cNvPr id="1006" name="Google Shape;1006;p165"/>
          <p:cNvSpPr/>
          <p:nvPr/>
        </p:nvSpPr>
        <p:spPr>
          <a:xfrm rot="5400000" flipH="1">
            <a:off x="1551200" y="4262068"/>
            <a:ext cx="3824153" cy="275868"/>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7" name="Google Shape;1007;p165"/>
          <p:cNvSpPr/>
          <p:nvPr/>
        </p:nvSpPr>
        <p:spPr>
          <a:xfrm rot="10800000" flipH="1">
            <a:off x="1085745" y="4304519"/>
            <a:ext cx="2406580" cy="207134"/>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8" name="Google Shape;1008;p165"/>
          <p:cNvSpPr/>
          <p:nvPr/>
        </p:nvSpPr>
        <p:spPr>
          <a:xfrm rot="5400000" flipH="1">
            <a:off x="-800641" y="4310541"/>
            <a:ext cx="3824153" cy="275868"/>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9" name="Google Shape;1009;p165"/>
          <p:cNvSpPr/>
          <p:nvPr/>
        </p:nvSpPr>
        <p:spPr>
          <a:xfrm rot="10800000" flipH="1">
            <a:off x="1067531" y="6073684"/>
            <a:ext cx="2406580" cy="227847"/>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0" name="Google Shape;1010;p165"/>
          <p:cNvSpPr/>
          <p:nvPr/>
        </p:nvSpPr>
        <p:spPr>
          <a:xfrm rot="10800000" flipH="1">
            <a:off x="1162127" y="2516117"/>
            <a:ext cx="2406580" cy="207134"/>
          </a:xfrm>
          <a:prstGeom prst="trapezoid">
            <a:avLst>
              <a:gd name="adj" fmla="val 41661"/>
            </a:avLst>
          </a:prstGeom>
          <a:gradFill>
            <a:gsLst>
              <a:gs pos="0">
                <a:srgbClr val="A5A5A5">
                  <a:alpha val="14901"/>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11" name="Google Shape;1011;p165"/>
          <p:cNvPicPr preferRelativeResize="0"/>
          <p:nvPr/>
        </p:nvPicPr>
        <p:blipFill rotWithShape="1">
          <a:blip r:embed="rId4">
            <a:alphaModFix/>
          </a:blip>
          <a:srcRect/>
          <a:stretch/>
        </p:blipFill>
        <p:spPr>
          <a:xfrm>
            <a:off x="1571854" y="4577776"/>
            <a:ext cx="1397934" cy="1571512"/>
          </a:xfrm>
          <a:prstGeom prst="rect">
            <a:avLst/>
          </a:prstGeom>
          <a:noFill/>
          <a:ln>
            <a:noFill/>
          </a:ln>
        </p:spPr>
      </p:pic>
      <p:pic>
        <p:nvPicPr>
          <p:cNvPr id="1012" name="Google Shape;1012;p165"/>
          <p:cNvPicPr preferRelativeResize="0"/>
          <p:nvPr/>
        </p:nvPicPr>
        <p:blipFill rotWithShape="1">
          <a:blip r:embed="rId5">
            <a:alphaModFix/>
          </a:blip>
          <a:srcRect/>
          <a:stretch/>
        </p:blipFill>
        <p:spPr>
          <a:xfrm>
            <a:off x="1501957" y="2862275"/>
            <a:ext cx="1537727" cy="153772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0"/>
                                  </p:stCondLst>
                                  <p:childTnLst>
                                    <p:set>
                                      <p:cBhvr>
                                        <p:cTn id="6" dur="1" fill="hold">
                                          <p:stCondLst>
                                            <p:cond delay="0"/>
                                          </p:stCondLst>
                                        </p:cTn>
                                        <p:tgtEl>
                                          <p:spTgt spid="1000"/>
                                        </p:tgtEl>
                                        <p:attrNameLst>
                                          <p:attrName>style.visibility</p:attrName>
                                        </p:attrNameLst>
                                      </p:cBhvr>
                                      <p:to>
                                        <p:strVal val="visible"/>
                                      </p:to>
                                    </p:set>
                                    <p:animEffect transition="in" filter="fade">
                                      <p:cBhvr>
                                        <p:cTn id="7" dur="500"/>
                                        <p:tgtEl>
                                          <p:spTgt spid="1000"/>
                                        </p:tgtEl>
                                      </p:cBhvr>
                                    </p:animEffect>
                                  </p:childTnLst>
                                </p:cTn>
                              </p:par>
                              <p:par>
                                <p:cTn id="8" presetID="10" presetClass="entr" presetSubtype="0" fill="hold" nodeType="withEffect">
                                  <p:stCondLst>
                                    <p:cond delay="48000"/>
                                  </p:stCondLst>
                                  <p:childTnLst>
                                    <p:set>
                                      <p:cBhvr>
                                        <p:cTn id="9" dur="1" fill="hold">
                                          <p:stCondLst>
                                            <p:cond delay="0"/>
                                          </p:stCondLst>
                                        </p:cTn>
                                        <p:tgtEl>
                                          <p:spTgt spid="1003"/>
                                        </p:tgtEl>
                                        <p:attrNameLst>
                                          <p:attrName>style.visibility</p:attrName>
                                        </p:attrNameLst>
                                      </p:cBhvr>
                                      <p:to>
                                        <p:strVal val="visible"/>
                                      </p:to>
                                    </p:set>
                                    <p:animEffect transition="in" filter="fade">
                                      <p:cBhvr>
                                        <p:cTn id="10" dur="500"/>
                                        <p:tgtEl>
                                          <p:spTgt spid="1003"/>
                                        </p:tgtEl>
                                      </p:cBhvr>
                                    </p:animEffect>
                                  </p:childTnLst>
                                </p:cTn>
                              </p:par>
                              <p:par>
                                <p:cTn id="11" presetID="10" presetClass="exit" presetSubtype="0" fill="hold" nodeType="withEffect">
                                  <p:stCondLst>
                                    <p:cond delay="63500"/>
                                  </p:stCondLst>
                                  <p:childTnLst>
                                    <p:animEffect transition="out" filter="fade">
                                      <p:cBhvr>
                                        <p:cTn id="12" dur="500"/>
                                        <p:tgtEl>
                                          <p:spTgt spid="1000"/>
                                        </p:tgtEl>
                                      </p:cBhvr>
                                    </p:animEffect>
                                    <p:set>
                                      <p:cBhvr>
                                        <p:cTn id="13" dur="1" fill="hold">
                                          <p:stCondLst>
                                            <p:cond delay="500"/>
                                          </p:stCondLst>
                                        </p:cTn>
                                        <p:tgtEl>
                                          <p:spTgt spid="1000"/>
                                        </p:tgtEl>
                                        <p:attrNameLst>
                                          <p:attrName>style.visibility</p:attrName>
                                        </p:attrNameLst>
                                      </p:cBhvr>
                                      <p:to>
                                        <p:strVal val="hidden"/>
                                      </p:to>
                                    </p:set>
                                  </p:childTnLst>
                                </p:cTn>
                              </p:par>
                              <p:par>
                                <p:cTn id="14" presetID="10" presetClass="exit" presetSubtype="0" fill="hold" nodeType="withEffect">
                                  <p:stCondLst>
                                    <p:cond delay="63500"/>
                                  </p:stCondLst>
                                  <p:childTnLst>
                                    <p:animEffect transition="out" filter="fade">
                                      <p:cBhvr>
                                        <p:cTn id="15" dur="500"/>
                                        <p:tgtEl>
                                          <p:spTgt spid="1003"/>
                                        </p:tgtEl>
                                      </p:cBhvr>
                                    </p:animEffect>
                                    <p:set>
                                      <p:cBhvr>
                                        <p:cTn id="16" dur="1" fill="hold">
                                          <p:stCondLst>
                                            <p:cond delay="500"/>
                                          </p:stCondLst>
                                        </p:cTn>
                                        <p:tgtEl>
                                          <p:spTgt spid="10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166"/>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TensorFlow: Multiple Environment Friendly</a:t>
            </a:r>
            <a:endParaRPr/>
          </a:p>
        </p:txBody>
      </p:sp>
      <p:sp>
        <p:nvSpPr>
          <p:cNvPr id="1019" name="Google Shape;1019;p166"/>
          <p:cNvSpPr txBox="1">
            <a:spLocks noGrp="1"/>
          </p:cNvSpPr>
          <p:nvPr>
            <p:ph type="body" idx="2"/>
          </p:nvPr>
        </p:nvSpPr>
        <p:spPr>
          <a:xfrm>
            <a:off x="3475620" y="1071704"/>
            <a:ext cx="10708434" cy="768981"/>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a:t>Runs on desktop and mobile devices such as:</a:t>
            </a:r>
            <a:endParaRPr/>
          </a:p>
        </p:txBody>
      </p:sp>
      <p:pic>
        <p:nvPicPr>
          <p:cNvPr id="1020" name="Google Shape;1020;p166"/>
          <p:cNvPicPr preferRelativeResize="0"/>
          <p:nvPr/>
        </p:nvPicPr>
        <p:blipFill rotWithShape="1">
          <a:blip r:embed="rId3">
            <a:alphaModFix/>
          </a:blip>
          <a:srcRect/>
          <a:stretch/>
        </p:blipFill>
        <p:spPr>
          <a:xfrm>
            <a:off x="2258278" y="719636"/>
            <a:ext cx="12042400" cy="352068"/>
          </a:xfrm>
          <a:prstGeom prst="rect">
            <a:avLst/>
          </a:prstGeom>
          <a:noFill/>
          <a:ln>
            <a:noFill/>
          </a:ln>
        </p:spPr>
      </p:pic>
      <p:grpSp>
        <p:nvGrpSpPr>
          <p:cNvPr id="1021" name="Google Shape;1021;p166"/>
          <p:cNvGrpSpPr/>
          <p:nvPr/>
        </p:nvGrpSpPr>
        <p:grpSpPr>
          <a:xfrm>
            <a:off x="3666973" y="1932904"/>
            <a:ext cx="9569535" cy="6717152"/>
            <a:chOff x="3666973" y="1932904"/>
            <a:chExt cx="9569535" cy="6717152"/>
          </a:xfrm>
        </p:grpSpPr>
        <p:sp>
          <p:nvSpPr>
            <p:cNvPr id="1022" name="Google Shape;1022;p166"/>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23" name="Google Shape;1023;p166"/>
            <p:cNvGrpSpPr/>
            <p:nvPr/>
          </p:nvGrpSpPr>
          <p:grpSpPr>
            <a:xfrm>
              <a:off x="4356666" y="2016518"/>
              <a:ext cx="8879842" cy="808863"/>
              <a:chOff x="4702175" y="2133408"/>
              <a:chExt cx="7613650" cy="638742"/>
            </a:xfrm>
          </p:grpSpPr>
          <p:sp>
            <p:nvSpPr>
              <p:cNvPr id="1024" name="Google Shape;1024;p166"/>
              <p:cNvSpPr/>
              <p:nvPr/>
            </p:nvSpPr>
            <p:spPr>
              <a:xfrm>
                <a:off x="4702175" y="2133408"/>
                <a:ext cx="7613650"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25" name="Google Shape;1025;p166"/>
              <p:cNvSpPr/>
              <p:nvPr/>
            </p:nvSpPr>
            <p:spPr>
              <a:xfrm>
                <a:off x="5321930" y="2281056"/>
                <a:ext cx="2549839"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Linux</a:t>
                </a:r>
                <a:endParaRPr sz="2200" b="0" i="0" u="none" strike="noStrike" cap="none">
                  <a:solidFill>
                    <a:srgbClr val="000000"/>
                  </a:solidFill>
                  <a:latin typeface="Arial"/>
                  <a:ea typeface="Arial"/>
                  <a:cs typeface="Arial"/>
                  <a:sym typeface="Arial"/>
                </a:endParaRPr>
              </a:p>
            </p:txBody>
          </p:sp>
        </p:grpSp>
        <p:sp>
          <p:nvSpPr>
            <p:cNvPr id="1026" name="Google Shape;1026;p166"/>
            <p:cNvSpPr/>
            <p:nvPr/>
          </p:nvSpPr>
          <p:spPr>
            <a:xfrm>
              <a:off x="3682716" y="3064317"/>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27" name="Google Shape;1027;p166"/>
            <p:cNvGrpSpPr/>
            <p:nvPr/>
          </p:nvGrpSpPr>
          <p:grpSpPr>
            <a:xfrm>
              <a:off x="4356666" y="3147931"/>
              <a:ext cx="8879842" cy="808863"/>
              <a:chOff x="4702175" y="3026863"/>
              <a:chExt cx="7613650" cy="638742"/>
            </a:xfrm>
          </p:grpSpPr>
          <p:sp>
            <p:nvSpPr>
              <p:cNvPr id="1028" name="Google Shape;1028;p166"/>
              <p:cNvSpPr/>
              <p:nvPr/>
            </p:nvSpPr>
            <p:spPr>
              <a:xfrm>
                <a:off x="4702175" y="3026863"/>
                <a:ext cx="7613650"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29" name="Google Shape;1029;p166"/>
              <p:cNvSpPr/>
              <p:nvPr/>
            </p:nvSpPr>
            <p:spPr>
              <a:xfrm>
                <a:off x="5321930" y="3146766"/>
                <a:ext cx="2280451"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macOS</a:t>
                </a:r>
                <a:endParaRPr sz="2200" b="0" i="0" u="none" strike="noStrike" cap="none">
                  <a:solidFill>
                    <a:srgbClr val="000000"/>
                  </a:solidFill>
                  <a:latin typeface="Arial"/>
                  <a:ea typeface="Arial"/>
                  <a:cs typeface="Arial"/>
                  <a:sym typeface="Arial"/>
                </a:endParaRPr>
              </a:p>
            </p:txBody>
          </p:sp>
        </p:grpSp>
        <p:sp>
          <p:nvSpPr>
            <p:cNvPr id="1030" name="Google Shape;1030;p166"/>
            <p:cNvSpPr/>
            <p:nvPr/>
          </p:nvSpPr>
          <p:spPr>
            <a:xfrm>
              <a:off x="3682716" y="4195731"/>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31" name="Google Shape;1031;p166"/>
            <p:cNvGrpSpPr/>
            <p:nvPr/>
          </p:nvGrpSpPr>
          <p:grpSpPr>
            <a:xfrm>
              <a:off x="4356666" y="4279344"/>
              <a:ext cx="8879842" cy="808863"/>
              <a:chOff x="4702175" y="3920318"/>
              <a:chExt cx="7613650" cy="638742"/>
            </a:xfrm>
          </p:grpSpPr>
          <p:sp>
            <p:nvSpPr>
              <p:cNvPr id="1032" name="Google Shape;1032;p166"/>
              <p:cNvSpPr/>
              <p:nvPr/>
            </p:nvSpPr>
            <p:spPr>
              <a:xfrm>
                <a:off x="4702175" y="3920318"/>
                <a:ext cx="7613650" cy="638742"/>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33" name="Google Shape;1033;p166"/>
              <p:cNvSpPr/>
              <p:nvPr/>
            </p:nvSpPr>
            <p:spPr>
              <a:xfrm>
                <a:off x="5321930" y="4040224"/>
                <a:ext cx="2938802"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iOS</a:t>
                </a:r>
                <a:endParaRPr sz="2400" b="0" i="0" u="none" strike="noStrike" cap="none">
                  <a:solidFill>
                    <a:schemeClr val="lt1"/>
                  </a:solidFill>
                  <a:latin typeface="Open Sans"/>
                  <a:ea typeface="Open Sans"/>
                  <a:cs typeface="Open Sans"/>
                  <a:sym typeface="Open Sans"/>
                </a:endParaRPr>
              </a:p>
            </p:txBody>
          </p:sp>
        </p:grpSp>
        <p:sp>
          <p:nvSpPr>
            <p:cNvPr id="1034" name="Google Shape;1034;p166"/>
            <p:cNvSpPr/>
            <p:nvPr/>
          </p:nvSpPr>
          <p:spPr>
            <a:xfrm>
              <a:off x="3682716" y="5327146"/>
              <a:ext cx="952716" cy="976470"/>
            </a:xfrm>
            <a:prstGeom prst="rightArrow">
              <a:avLst>
                <a:gd name="adj1" fmla="val 52703"/>
                <a:gd name="adj2"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35" name="Google Shape;1035;p166"/>
            <p:cNvGrpSpPr/>
            <p:nvPr/>
          </p:nvGrpSpPr>
          <p:grpSpPr>
            <a:xfrm>
              <a:off x="4356666" y="5410760"/>
              <a:ext cx="8879842" cy="808863"/>
              <a:chOff x="4702175" y="4813773"/>
              <a:chExt cx="7613650" cy="638742"/>
            </a:xfrm>
          </p:grpSpPr>
          <p:sp>
            <p:nvSpPr>
              <p:cNvPr id="1036" name="Google Shape;1036;p166"/>
              <p:cNvSpPr/>
              <p:nvPr/>
            </p:nvSpPr>
            <p:spPr>
              <a:xfrm>
                <a:off x="4702175" y="4813773"/>
                <a:ext cx="7613650" cy="638742"/>
              </a:xfrm>
              <a:prstGeom prst="chevron">
                <a:avLst>
                  <a:gd name="adj"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37" name="Google Shape;1037;p166"/>
              <p:cNvSpPr/>
              <p:nvPr/>
            </p:nvSpPr>
            <p:spPr>
              <a:xfrm>
                <a:off x="5321930" y="4947301"/>
                <a:ext cx="3818436"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Android</a:t>
                </a:r>
                <a:endParaRPr sz="1400" b="0" i="0" u="none" strike="noStrike" cap="none">
                  <a:solidFill>
                    <a:srgbClr val="000000"/>
                  </a:solidFill>
                  <a:latin typeface="Arial"/>
                  <a:ea typeface="Arial"/>
                  <a:cs typeface="Arial"/>
                  <a:sym typeface="Arial"/>
                </a:endParaRPr>
              </a:p>
            </p:txBody>
          </p:sp>
        </p:grpSp>
        <p:sp>
          <p:nvSpPr>
            <p:cNvPr id="1038" name="Google Shape;1038;p166"/>
            <p:cNvSpPr/>
            <p:nvPr/>
          </p:nvSpPr>
          <p:spPr>
            <a:xfrm>
              <a:off x="3682716" y="6458559"/>
              <a:ext cx="952716" cy="976470"/>
            </a:xfrm>
            <a:prstGeom prst="rightArrow">
              <a:avLst>
                <a:gd name="adj1" fmla="val 52703"/>
                <a:gd name="adj2"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39" name="Google Shape;1039;p166"/>
            <p:cNvGrpSpPr/>
            <p:nvPr/>
          </p:nvGrpSpPr>
          <p:grpSpPr>
            <a:xfrm>
              <a:off x="4356666" y="6542182"/>
              <a:ext cx="8879842" cy="808864"/>
              <a:chOff x="4702175" y="5707228"/>
              <a:chExt cx="7613650" cy="638742"/>
            </a:xfrm>
          </p:grpSpPr>
          <p:sp>
            <p:nvSpPr>
              <p:cNvPr id="1040" name="Google Shape;1040;p166"/>
              <p:cNvSpPr/>
              <p:nvPr/>
            </p:nvSpPr>
            <p:spPr>
              <a:xfrm>
                <a:off x="4702175" y="5707228"/>
                <a:ext cx="7613650" cy="638742"/>
              </a:xfrm>
              <a:prstGeom prst="chevron">
                <a:avLst>
                  <a:gd name="adj"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41" name="Google Shape;1041;p166"/>
              <p:cNvSpPr/>
              <p:nvPr/>
            </p:nvSpPr>
            <p:spPr>
              <a:xfrm>
                <a:off x="5321930" y="5831906"/>
                <a:ext cx="6075247"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Raspberry Pi </a:t>
                </a:r>
                <a:endParaRPr sz="2200" b="0" i="0" u="none" strike="noStrike" cap="none">
                  <a:solidFill>
                    <a:schemeClr val="lt1"/>
                  </a:solidFill>
                  <a:latin typeface="Open Sans"/>
                  <a:ea typeface="Open Sans"/>
                  <a:cs typeface="Open Sans"/>
                  <a:sym typeface="Open Sans"/>
                </a:endParaRPr>
              </a:p>
            </p:txBody>
          </p:sp>
        </p:grpSp>
        <p:sp>
          <p:nvSpPr>
            <p:cNvPr id="1042" name="Google Shape;1042;p166"/>
            <p:cNvSpPr/>
            <p:nvPr/>
          </p:nvSpPr>
          <p:spPr>
            <a:xfrm>
              <a:off x="3666973" y="7673586"/>
              <a:ext cx="952716" cy="976470"/>
            </a:xfrm>
            <a:prstGeom prst="rightArrow">
              <a:avLst>
                <a:gd name="adj1" fmla="val 52703"/>
                <a:gd name="adj2"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43" name="Google Shape;1043;p166"/>
            <p:cNvGrpSpPr/>
            <p:nvPr/>
          </p:nvGrpSpPr>
          <p:grpSpPr>
            <a:xfrm>
              <a:off x="4340923" y="7757200"/>
              <a:ext cx="8879842" cy="808863"/>
              <a:chOff x="4702175" y="5707228"/>
              <a:chExt cx="7613650" cy="638742"/>
            </a:xfrm>
          </p:grpSpPr>
          <p:sp>
            <p:nvSpPr>
              <p:cNvPr id="1044" name="Google Shape;1044;p166"/>
              <p:cNvSpPr/>
              <p:nvPr/>
            </p:nvSpPr>
            <p:spPr>
              <a:xfrm>
                <a:off x="4702175" y="5707228"/>
                <a:ext cx="7613650" cy="638742"/>
              </a:xfrm>
              <a:prstGeom prst="chevron">
                <a:avLst>
                  <a:gd name="adj"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45" name="Google Shape;1045;p166"/>
              <p:cNvSpPr/>
              <p:nvPr/>
            </p:nvSpPr>
            <p:spPr>
              <a:xfrm>
                <a:off x="5321930" y="5840973"/>
                <a:ext cx="4362709"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Windows</a:t>
                </a:r>
                <a:endParaRPr sz="2200" b="0" i="0" u="none" strike="noStrike" cap="none">
                  <a:solidFill>
                    <a:schemeClr val="lt1"/>
                  </a:solidFill>
                  <a:latin typeface="Open Sans"/>
                  <a:ea typeface="Open Sans"/>
                  <a:cs typeface="Open Sans"/>
                  <a:sym typeface="Open Sans"/>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Font typeface="Arial"/>
              <a:buNone/>
            </a:pPr>
            <a:r>
              <a:rPr lang="en-IN"/>
              <a:t>Deep Neural Network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6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TensorFlow: Large Community</a:t>
            </a:r>
            <a:endParaRPr/>
          </a:p>
        </p:txBody>
      </p:sp>
      <p:pic>
        <p:nvPicPr>
          <p:cNvPr id="1052" name="Google Shape;1052;p167"/>
          <p:cNvPicPr preferRelativeResize="0"/>
          <p:nvPr/>
        </p:nvPicPr>
        <p:blipFill rotWithShape="1">
          <a:blip r:embed="rId3">
            <a:alphaModFix/>
          </a:blip>
          <a:srcRect/>
          <a:stretch/>
        </p:blipFill>
        <p:spPr>
          <a:xfrm>
            <a:off x="4269105" y="790433"/>
            <a:ext cx="7920990" cy="337367"/>
          </a:xfrm>
          <a:prstGeom prst="rect">
            <a:avLst/>
          </a:prstGeom>
          <a:noFill/>
          <a:ln>
            <a:noFill/>
          </a:ln>
        </p:spPr>
      </p:pic>
      <p:sp>
        <p:nvSpPr>
          <p:cNvPr id="1053" name="Google Shape;1053;p167"/>
          <p:cNvSpPr/>
          <p:nvPr/>
        </p:nvSpPr>
        <p:spPr>
          <a:xfrm>
            <a:off x="4142449" y="2703789"/>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1054" name="Google Shape;1054;p167"/>
          <p:cNvSpPr/>
          <p:nvPr/>
        </p:nvSpPr>
        <p:spPr>
          <a:xfrm>
            <a:off x="4816399" y="2787403"/>
            <a:ext cx="8879842" cy="808863"/>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55" name="Google Shape;1055;p167"/>
          <p:cNvSpPr/>
          <p:nvPr/>
        </p:nvSpPr>
        <p:spPr>
          <a:xfrm>
            <a:off x="5539223" y="2974375"/>
            <a:ext cx="7910770"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Is one of the most popular open source projects on GitHub</a:t>
            </a:r>
            <a:endParaRPr sz="2200" b="0" i="0" u="none" strike="noStrike" cap="none">
              <a:solidFill>
                <a:schemeClr val="lt1"/>
              </a:solidFill>
              <a:latin typeface="Open Sans"/>
              <a:ea typeface="Open Sans"/>
              <a:cs typeface="Open Sans"/>
              <a:sym typeface="Open Sans"/>
            </a:endParaRPr>
          </a:p>
        </p:txBody>
      </p:sp>
      <p:sp>
        <p:nvSpPr>
          <p:cNvPr id="1056" name="Google Shape;1056;p167"/>
          <p:cNvSpPr/>
          <p:nvPr/>
        </p:nvSpPr>
        <p:spPr>
          <a:xfrm>
            <a:off x="4142449" y="3835202"/>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1057" name="Google Shape;1057;p167"/>
          <p:cNvSpPr/>
          <p:nvPr/>
        </p:nvSpPr>
        <p:spPr>
          <a:xfrm>
            <a:off x="4816399" y="3918816"/>
            <a:ext cx="8879842" cy="808863"/>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58" name="Google Shape;1058;p167"/>
          <p:cNvSpPr/>
          <p:nvPr/>
        </p:nvSpPr>
        <p:spPr>
          <a:xfrm>
            <a:off x="5539223" y="4103904"/>
            <a:ext cx="7910770"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Has a dedicated team of passionate and helpful developers</a:t>
            </a:r>
            <a:endParaRPr/>
          </a:p>
          <a:p>
            <a:pPr marL="0" marR="0" lvl="0" indent="0" algn="l" rtl="0">
              <a:lnSpc>
                <a:spcPct val="100000"/>
              </a:lnSpc>
              <a:spcBef>
                <a:spcPts val="0"/>
              </a:spcBef>
              <a:spcAft>
                <a:spcPts val="0"/>
              </a:spcAft>
              <a:buNone/>
            </a:pPr>
            <a:endParaRPr sz="2200" b="0" i="0" u="none" strike="noStrike" cap="none">
              <a:solidFill>
                <a:srgbClr val="000000"/>
              </a:solidFill>
              <a:latin typeface="Arial"/>
              <a:ea typeface="Arial"/>
              <a:cs typeface="Arial"/>
              <a:sym typeface="Arial"/>
            </a:endParaRPr>
          </a:p>
        </p:txBody>
      </p:sp>
      <p:sp>
        <p:nvSpPr>
          <p:cNvPr id="1059" name="Google Shape;1059;p167"/>
          <p:cNvSpPr/>
          <p:nvPr/>
        </p:nvSpPr>
        <p:spPr>
          <a:xfrm>
            <a:off x="4142449" y="4966616"/>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sp>
        <p:nvSpPr>
          <p:cNvPr id="1060" name="Google Shape;1060;p167"/>
          <p:cNvSpPr/>
          <p:nvPr/>
        </p:nvSpPr>
        <p:spPr>
          <a:xfrm>
            <a:off x="4816399" y="5050229"/>
            <a:ext cx="8879842" cy="808863"/>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061" name="Google Shape;1061;p167"/>
          <p:cNvSpPr/>
          <p:nvPr/>
        </p:nvSpPr>
        <p:spPr>
          <a:xfrm>
            <a:off x="5539223" y="5202070"/>
            <a:ext cx="757826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Has a growing community contributing to improve it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68"/>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Installation of TensorFlow </a:t>
            </a:r>
            <a:endParaRPr/>
          </a:p>
        </p:txBody>
      </p:sp>
      <p:pic>
        <p:nvPicPr>
          <p:cNvPr id="1068" name="Google Shape;1068;p168"/>
          <p:cNvPicPr preferRelativeResize="0"/>
          <p:nvPr/>
        </p:nvPicPr>
        <p:blipFill rotWithShape="1">
          <a:blip r:embed="rId3">
            <a:alphaModFix/>
          </a:blip>
          <a:srcRect/>
          <a:stretch/>
        </p:blipFill>
        <p:spPr>
          <a:xfrm>
            <a:off x="4747456" y="832382"/>
            <a:ext cx="6899108" cy="253468"/>
          </a:xfrm>
          <a:prstGeom prst="rect">
            <a:avLst/>
          </a:prstGeom>
          <a:noFill/>
          <a:ln>
            <a:noFill/>
          </a:ln>
        </p:spPr>
      </p:pic>
      <p:sp>
        <p:nvSpPr>
          <p:cNvPr id="1069" name="Google Shape;1069;p168"/>
          <p:cNvSpPr txBox="1"/>
          <p:nvPr/>
        </p:nvSpPr>
        <p:spPr>
          <a:xfrm>
            <a:off x="4421047" y="2878331"/>
            <a:ext cx="7216772"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TensorFlow 2 packages require a pip version &gt;19.0.</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pip install --upgrade pip</a:t>
            </a:r>
            <a:endParaRPr sz="2200" b="0" i="0" u="none" strike="noStrike" cap="none">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1070" name="Google Shape;1070;p168"/>
          <p:cNvSpPr txBox="1"/>
          <p:nvPr/>
        </p:nvSpPr>
        <p:spPr>
          <a:xfrm>
            <a:off x="-461305"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1071" name="Google Shape;1071;p168"/>
          <p:cNvSpPr/>
          <p:nvPr/>
        </p:nvSpPr>
        <p:spPr>
          <a:xfrm>
            <a:off x="5102671" y="3737965"/>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72" name="Google Shape;1072;p168"/>
          <p:cNvPicPr preferRelativeResize="0"/>
          <p:nvPr/>
        </p:nvPicPr>
        <p:blipFill rotWithShape="1">
          <a:blip r:embed="rId4">
            <a:alphaModFix/>
          </a:blip>
          <a:srcRect/>
          <a:stretch/>
        </p:blipFill>
        <p:spPr>
          <a:xfrm>
            <a:off x="4015362" y="2824992"/>
            <a:ext cx="489335" cy="48933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69"/>
          <p:cNvSpPr txBox="1">
            <a:spLocks noGrp="1"/>
          </p:cNvSpPr>
          <p:nvPr>
            <p:ph type="body" idx="1"/>
          </p:nvPr>
        </p:nvSpPr>
        <p:spPr>
          <a:xfrm>
            <a:off x="681644" y="4114800"/>
            <a:ext cx="14281265"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TFLearn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70"/>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What Is TFLearn? </a:t>
            </a:r>
            <a:endParaRPr/>
          </a:p>
        </p:txBody>
      </p:sp>
      <p:pic>
        <p:nvPicPr>
          <p:cNvPr id="1084" name="Google Shape;1084;p170"/>
          <p:cNvPicPr preferRelativeResize="0"/>
          <p:nvPr/>
        </p:nvPicPr>
        <p:blipFill rotWithShape="1">
          <a:blip r:embed="rId3">
            <a:alphaModFix/>
          </a:blip>
          <a:srcRect/>
          <a:stretch/>
        </p:blipFill>
        <p:spPr>
          <a:xfrm>
            <a:off x="5061052" y="832382"/>
            <a:ext cx="6271916" cy="253468"/>
          </a:xfrm>
          <a:prstGeom prst="rect">
            <a:avLst/>
          </a:prstGeom>
          <a:noFill/>
          <a:ln>
            <a:noFill/>
          </a:ln>
        </p:spPr>
      </p:pic>
      <p:sp>
        <p:nvSpPr>
          <p:cNvPr id="1085" name="Google Shape;1085;p170"/>
          <p:cNvSpPr txBox="1"/>
          <p:nvPr/>
        </p:nvSpPr>
        <p:spPr>
          <a:xfrm>
            <a:off x="-461305"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1086" name="Google Shape;1086;p170"/>
          <p:cNvSpPr/>
          <p:nvPr/>
        </p:nvSpPr>
        <p:spPr>
          <a:xfrm>
            <a:off x="1919267" y="3691372"/>
            <a:ext cx="13034795" cy="161578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IN" sz="2200" b="0" i="0" u="none" strike="noStrike" cap="none">
                <a:solidFill>
                  <a:srgbClr val="595959"/>
                </a:solidFill>
                <a:latin typeface="Open Sans"/>
                <a:ea typeface="Open Sans"/>
                <a:cs typeface="Open Sans"/>
                <a:sym typeface="Open Sans"/>
              </a:rPr>
              <a:t>TFlearn is a modular and transparent deep learning library built on top of Tensorflow. It was designed to provide a higher-level API to TensorFlow in order to facilitate and speed up experimentations, while remaining fully transparent and compatible with it.</a:t>
            </a:r>
            <a:endParaRPr sz="2200" b="0" i="0" u="none" strike="noStrike" cap="none">
              <a:solidFill>
                <a:srgbClr val="595959"/>
              </a:solidFill>
              <a:latin typeface="Open Sans"/>
              <a:ea typeface="Open Sans"/>
              <a:cs typeface="Open Sans"/>
              <a:sym typeface="Open Sans"/>
            </a:endParaRPr>
          </a:p>
        </p:txBody>
      </p:sp>
      <p:sp>
        <p:nvSpPr>
          <p:cNvPr id="1087" name="Google Shape;1087;p170"/>
          <p:cNvSpPr/>
          <p:nvPr/>
        </p:nvSpPr>
        <p:spPr>
          <a:xfrm>
            <a:off x="1783969" y="3602869"/>
            <a:ext cx="13480957" cy="1704289"/>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88" name="Google Shape;1088;p170" descr="Image result for quote icon"/>
          <p:cNvPicPr preferRelativeResize="0"/>
          <p:nvPr/>
        </p:nvPicPr>
        <p:blipFill rotWithShape="1">
          <a:blip r:embed="rId4">
            <a:alphaModFix/>
          </a:blip>
          <a:srcRect l="14811" t="22222" r="54525" b="53754"/>
          <a:stretch/>
        </p:blipFill>
        <p:spPr>
          <a:xfrm>
            <a:off x="1040033" y="3283185"/>
            <a:ext cx="1021335" cy="639369"/>
          </a:xfrm>
          <a:prstGeom prst="rect">
            <a:avLst/>
          </a:prstGeom>
          <a:noFill/>
          <a:ln>
            <a:noFill/>
          </a:ln>
        </p:spPr>
      </p:pic>
      <p:pic>
        <p:nvPicPr>
          <p:cNvPr id="1089" name="Google Shape;1089;p170" descr="Image result for quote icon"/>
          <p:cNvPicPr preferRelativeResize="0"/>
          <p:nvPr/>
        </p:nvPicPr>
        <p:blipFill rotWithShape="1">
          <a:blip r:embed="rId5">
            <a:alphaModFix/>
          </a:blip>
          <a:srcRect l="53830" t="53276" r="15309" b="21135"/>
          <a:stretch/>
        </p:blipFill>
        <p:spPr>
          <a:xfrm>
            <a:off x="14688809" y="4838616"/>
            <a:ext cx="1152231" cy="71717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71"/>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Features of TFLearn</a:t>
            </a:r>
            <a:endParaRPr/>
          </a:p>
        </p:txBody>
      </p:sp>
      <p:pic>
        <p:nvPicPr>
          <p:cNvPr id="1096" name="Google Shape;1096;p171"/>
          <p:cNvPicPr preferRelativeResize="0"/>
          <p:nvPr/>
        </p:nvPicPr>
        <p:blipFill rotWithShape="1">
          <a:blip r:embed="rId3">
            <a:alphaModFix/>
          </a:blip>
          <a:srcRect/>
          <a:stretch/>
        </p:blipFill>
        <p:spPr>
          <a:xfrm>
            <a:off x="4880668" y="719636"/>
            <a:ext cx="6797621" cy="352068"/>
          </a:xfrm>
          <a:prstGeom prst="rect">
            <a:avLst/>
          </a:prstGeom>
          <a:noFill/>
          <a:ln>
            <a:noFill/>
          </a:ln>
        </p:spPr>
      </p:pic>
      <p:grpSp>
        <p:nvGrpSpPr>
          <p:cNvPr id="1097" name="Google Shape;1097;p171"/>
          <p:cNvGrpSpPr/>
          <p:nvPr/>
        </p:nvGrpSpPr>
        <p:grpSpPr>
          <a:xfrm>
            <a:off x="3596122" y="1729639"/>
            <a:ext cx="10231908" cy="6717152"/>
            <a:chOff x="3666973" y="1932904"/>
            <a:chExt cx="10231908" cy="6717152"/>
          </a:xfrm>
        </p:grpSpPr>
        <p:sp>
          <p:nvSpPr>
            <p:cNvPr id="1098" name="Google Shape;1098;p171"/>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099" name="Google Shape;1099;p171"/>
            <p:cNvGrpSpPr/>
            <p:nvPr/>
          </p:nvGrpSpPr>
          <p:grpSpPr>
            <a:xfrm>
              <a:off x="4356666" y="2016520"/>
              <a:ext cx="9542216" cy="808864"/>
              <a:chOff x="4702175" y="2133408"/>
              <a:chExt cx="8181574" cy="638742"/>
            </a:xfrm>
          </p:grpSpPr>
          <p:sp>
            <p:nvSpPr>
              <p:cNvPr id="1100" name="Google Shape;1100;p171"/>
              <p:cNvSpPr/>
              <p:nvPr/>
            </p:nvSpPr>
            <p:spPr>
              <a:xfrm>
                <a:off x="4702175" y="2133408"/>
                <a:ext cx="8181574"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01" name="Google Shape;1101;p171"/>
              <p:cNvSpPr/>
              <p:nvPr/>
            </p:nvSpPr>
            <p:spPr>
              <a:xfrm>
                <a:off x="5151459" y="2267926"/>
                <a:ext cx="6245719"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Easy to use, understand, and implement</a:t>
                </a:r>
                <a:endParaRPr sz="2200" b="0" i="0" u="none" strike="noStrike" cap="none">
                  <a:solidFill>
                    <a:srgbClr val="000000"/>
                  </a:solidFill>
                  <a:latin typeface="Arial"/>
                  <a:ea typeface="Arial"/>
                  <a:cs typeface="Arial"/>
                  <a:sym typeface="Arial"/>
                </a:endParaRPr>
              </a:p>
            </p:txBody>
          </p:sp>
        </p:grpSp>
        <p:sp>
          <p:nvSpPr>
            <p:cNvPr id="1102" name="Google Shape;1102;p171"/>
            <p:cNvSpPr/>
            <p:nvPr/>
          </p:nvSpPr>
          <p:spPr>
            <a:xfrm>
              <a:off x="3682716" y="3064317"/>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03" name="Google Shape;1103;p171"/>
            <p:cNvGrpSpPr/>
            <p:nvPr/>
          </p:nvGrpSpPr>
          <p:grpSpPr>
            <a:xfrm>
              <a:off x="4285816" y="3094130"/>
              <a:ext cx="9542214" cy="808863"/>
              <a:chOff x="4641428" y="2984378"/>
              <a:chExt cx="8181573" cy="638742"/>
            </a:xfrm>
          </p:grpSpPr>
          <p:sp>
            <p:nvSpPr>
              <p:cNvPr id="1104" name="Google Shape;1104;p171"/>
              <p:cNvSpPr/>
              <p:nvPr/>
            </p:nvSpPr>
            <p:spPr>
              <a:xfrm>
                <a:off x="4641428" y="2984378"/>
                <a:ext cx="8181573"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05" name="Google Shape;1105;p171"/>
              <p:cNvSpPr/>
              <p:nvPr/>
            </p:nvSpPr>
            <p:spPr>
              <a:xfrm>
                <a:off x="5151458" y="3133635"/>
                <a:ext cx="7347410"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Fast prototyping through highly modular built-in components</a:t>
                </a:r>
                <a:endParaRPr sz="2200" b="0" i="0" u="none" strike="noStrike" cap="none">
                  <a:solidFill>
                    <a:srgbClr val="000000"/>
                  </a:solidFill>
                  <a:latin typeface="Arial"/>
                  <a:ea typeface="Arial"/>
                  <a:cs typeface="Arial"/>
                  <a:sym typeface="Arial"/>
                </a:endParaRPr>
              </a:p>
            </p:txBody>
          </p:sp>
        </p:grpSp>
        <p:sp>
          <p:nvSpPr>
            <p:cNvPr id="1106" name="Google Shape;1106;p171"/>
            <p:cNvSpPr/>
            <p:nvPr/>
          </p:nvSpPr>
          <p:spPr>
            <a:xfrm>
              <a:off x="3682716" y="4195731"/>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07" name="Google Shape;1107;p171"/>
            <p:cNvGrpSpPr/>
            <p:nvPr/>
          </p:nvGrpSpPr>
          <p:grpSpPr>
            <a:xfrm>
              <a:off x="4356666" y="4279351"/>
              <a:ext cx="9542214" cy="808864"/>
              <a:chOff x="4702175" y="3920318"/>
              <a:chExt cx="8181573" cy="638742"/>
            </a:xfrm>
          </p:grpSpPr>
          <p:sp>
            <p:nvSpPr>
              <p:cNvPr id="1108" name="Google Shape;1108;p171"/>
              <p:cNvSpPr/>
              <p:nvPr/>
            </p:nvSpPr>
            <p:spPr>
              <a:xfrm>
                <a:off x="4702175" y="3920318"/>
                <a:ext cx="8181573" cy="638742"/>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09" name="Google Shape;1109;p171"/>
              <p:cNvSpPr/>
              <p:nvPr/>
            </p:nvSpPr>
            <p:spPr>
              <a:xfrm>
                <a:off x="5151459" y="4040223"/>
                <a:ext cx="6891255"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Full transparency over Tensorflow</a:t>
                </a:r>
                <a:endParaRPr sz="2400" b="0" i="0" u="none" strike="noStrike" cap="none">
                  <a:solidFill>
                    <a:schemeClr val="lt1"/>
                  </a:solidFill>
                  <a:latin typeface="Open Sans"/>
                  <a:ea typeface="Open Sans"/>
                  <a:cs typeface="Open Sans"/>
                  <a:sym typeface="Open Sans"/>
                </a:endParaRPr>
              </a:p>
            </p:txBody>
          </p:sp>
        </p:grpSp>
        <p:sp>
          <p:nvSpPr>
            <p:cNvPr id="1110" name="Google Shape;1110;p171"/>
            <p:cNvSpPr/>
            <p:nvPr/>
          </p:nvSpPr>
          <p:spPr>
            <a:xfrm>
              <a:off x="3682716" y="5327146"/>
              <a:ext cx="952716" cy="976470"/>
            </a:xfrm>
            <a:prstGeom prst="rightArrow">
              <a:avLst>
                <a:gd name="adj1" fmla="val 52703"/>
                <a:gd name="adj2"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11" name="Google Shape;1111;p171"/>
            <p:cNvGrpSpPr/>
            <p:nvPr/>
          </p:nvGrpSpPr>
          <p:grpSpPr>
            <a:xfrm>
              <a:off x="4356666" y="5410768"/>
              <a:ext cx="9542214" cy="808864"/>
              <a:chOff x="4702175" y="4813773"/>
              <a:chExt cx="8181573" cy="638742"/>
            </a:xfrm>
          </p:grpSpPr>
          <p:sp>
            <p:nvSpPr>
              <p:cNvPr id="1112" name="Google Shape;1112;p171"/>
              <p:cNvSpPr/>
              <p:nvPr/>
            </p:nvSpPr>
            <p:spPr>
              <a:xfrm>
                <a:off x="4702175" y="4813773"/>
                <a:ext cx="8181573" cy="638742"/>
              </a:xfrm>
              <a:prstGeom prst="chevron">
                <a:avLst>
                  <a:gd name="adj"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13" name="Google Shape;1113;p171"/>
              <p:cNvSpPr/>
              <p:nvPr/>
            </p:nvSpPr>
            <p:spPr>
              <a:xfrm>
                <a:off x="5151459" y="4973554"/>
                <a:ext cx="6820568"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Powerful helper functions to train any TensorFlow graph</a:t>
                </a:r>
                <a:endParaRPr sz="1400" b="0" i="0" u="none" strike="noStrike" cap="none">
                  <a:solidFill>
                    <a:srgbClr val="000000"/>
                  </a:solidFill>
                  <a:latin typeface="Arial"/>
                  <a:ea typeface="Arial"/>
                  <a:cs typeface="Arial"/>
                  <a:sym typeface="Arial"/>
                </a:endParaRPr>
              </a:p>
            </p:txBody>
          </p:sp>
        </p:grpSp>
        <p:sp>
          <p:nvSpPr>
            <p:cNvPr id="1114" name="Google Shape;1114;p171"/>
            <p:cNvSpPr/>
            <p:nvPr/>
          </p:nvSpPr>
          <p:spPr>
            <a:xfrm>
              <a:off x="3682716" y="6458559"/>
              <a:ext cx="952716" cy="976470"/>
            </a:xfrm>
            <a:prstGeom prst="rightArrow">
              <a:avLst>
                <a:gd name="adj1" fmla="val 52703"/>
                <a:gd name="adj2"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15" name="Google Shape;1115;p171"/>
            <p:cNvGrpSpPr/>
            <p:nvPr/>
          </p:nvGrpSpPr>
          <p:grpSpPr>
            <a:xfrm>
              <a:off x="4356666" y="6542181"/>
              <a:ext cx="9542214" cy="808864"/>
              <a:chOff x="4702175" y="5707228"/>
              <a:chExt cx="8181573" cy="638742"/>
            </a:xfrm>
          </p:grpSpPr>
          <p:sp>
            <p:nvSpPr>
              <p:cNvPr id="1116" name="Google Shape;1116;p171"/>
              <p:cNvSpPr/>
              <p:nvPr/>
            </p:nvSpPr>
            <p:spPr>
              <a:xfrm>
                <a:off x="4702175" y="5707228"/>
                <a:ext cx="8181573" cy="638742"/>
              </a:xfrm>
              <a:prstGeom prst="chevron">
                <a:avLst>
                  <a:gd name="adj"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17" name="Google Shape;1117;p171"/>
              <p:cNvSpPr/>
              <p:nvPr/>
            </p:nvSpPr>
            <p:spPr>
              <a:xfrm>
                <a:off x="5151459" y="5858163"/>
                <a:ext cx="7176939"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Easy and clear graph visualization</a:t>
                </a:r>
                <a:endParaRPr sz="2200" b="0" i="0" u="none" strike="noStrike" cap="none">
                  <a:solidFill>
                    <a:schemeClr val="lt1"/>
                  </a:solidFill>
                  <a:latin typeface="Open Sans"/>
                  <a:ea typeface="Open Sans"/>
                  <a:cs typeface="Open Sans"/>
                  <a:sym typeface="Open Sans"/>
                </a:endParaRPr>
              </a:p>
            </p:txBody>
          </p:sp>
        </p:grpSp>
        <p:sp>
          <p:nvSpPr>
            <p:cNvPr id="1118" name="Google Shape;1118;p171"/>
            <p:cNvSpPr/>
            <p:nvPr/>
          </p:nvSpPr>
          <p:spPr>
            <a:xfrm>
              <a:off x="3666973" y="7673586"/>
              <a:ext cx="952716" cy="976470"/>
            </a:xfrm>
            <a:prstGeom prst="rightArrow">
              <a:avLst>
                <a:gd name="adj1" fmla="val 52703"/>
                <a:gd name="adj2"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19" name="Google Shape;1119;p171"/>
            <p:cNvGrpSpPr/>
            <p:nvPr/>
          </p:nvGrpSpPr>
          <p:grpSpPr>
            <a:xfrm>
              <a:off x="4340922" y="7757200"/>
              <a:ext cx="9557957" cy="808863"/>
              <a:chOff x="4702174" y="5707228"/>
              <a:chExt cx="8195071" cy="638742"/>
            </a:xfrm>
          </p:grpSpPr>
          <p:sp>
            <p:nvSpPr>
              <p:cNvPr id="1120" name="Google Shape;1120;p171"/>
              <p:cNvSpPr/>
              <p:nvPr/>
            </p:nvSpPr>
            <p:spPr>
              <a:xfrm>
                <a:off x="4702174" y="5707228"/>
                <a:ext cx="8195071" cy="638742"/>
              </a:xfrm>
              <a:prstGeom prst="chevron">
                <a:avLst>
                  <a:gd name="adj"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21" name="Google Shape;1121;p171"/>
              <p:cNvSpPr/>
              <p:nvPr/>
            </p:nvSpPr>
            <p:spPr>
              <a:xfrm>
                <a:off x="5225705" y="5840973"/>
                <a:ext cx="7190435"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Effortless device placement for using multiple CPU or GPU</a:t>
                </a:r>
                <a:endParaRPr sz="2200" b="0" i="0" u="none" strike="noStrike" cap="none">
                  <a:solidFill>
                    <a:schemeClr val="lt1"/>
                  </a:solidFill>
                  <a:latin typeface="Open Sans"/>
                  <a:ea typeface="Open Sans"/>
                  <a:cs typeface="Open Sans"/>
                  <a:sym typeface="Open Sans"/>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72"/>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Installation of TFLearn</a:t>
            </a:r>
            <a:endParaRPr/>
          </a:p>
        </p:txBody>
      </p:sp>
      <p:pic>
        <p:nvPicPr>
          <p:cNvPr id="1128" name="Google Shape;1128;p172"/>
          <p:cNvPicPr preferRelativeResize="0"/>
          <p:nvPr/>
        </p:nvPicPr>
        <p:blipFill rotWithShape="1">
          <a:blip r:embed="rId3">
            <a:alphaModFix/>
          </a:blip>
          <a:srcRect/>
          <a:stretch/>
        </p:blipFill>
        <p:spPr>
          <a:xfrm>
            <a:off x="5061052" y="832382"/>
            <a:ext cx="6271916" cy="253468"/>
          </a:xfrm>
          <a:prstGeom prst="rect">
            <a:avLst/>
          </a:prstGeom>
          <a:noFill/>
          <a:ln>
            <a:noFill/>
          </a:ln>
        </p:spPr>
      </p:pic>
      <p:sp>
        <p:nvSpPr>
          <p:cNvPr id="1129" name="Google Shape;1129;p172"/>
          <p:cNvSpPr txBox="1"/>
          <p:nvPr/>
        </p:nvSpPr>
        <p:spPr>
          <a:xfrm>
            <a:off x="4421047" y="2990372"/>
            <a:ext cx="8230924" cy="17850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For the bleeding edge version:</a:t>
            </a:r>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a:t>
            </a:r>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pip install git+https://github.com/tflearn/tflearn.git</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1130" name="Google Shape;1130;p172"/>
          <p:cNvSpPr/>
          <p:nvPr/>
        </p:nvSpPr>
        <p:spPr>
          <a:xfrm>
            <a:off x="5119296" y="3870965"/>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31" name="Google Shape;1131;p172"/>
          <p:cNvPicPr preferRelativeResize="0"/>
          <p:nvPr/>
        </p:nvPicPr>
        <p:blipFill rotWithShape="1">
          <a:blip r:embed="rId4">
            <a:alphaModFix/>
          </a:blip>
          <a:srcRect/>
          <a:stretch/>
        </p:blipFill>
        <p:spPr>
          <a:xfrm>
            <a:off x="4013405" y="2974041"/>
            <a:ext cx="489335" cy="489335"/>
          </a:xfrm>
          <a:prstGeom prst="rect">
            <a:avLst/>
          </a:prstGeom>
          <a:noFill/>
          <a:ln>
            <a:noFill/>
          </a:ln>
        </p:spPr>
      </p:pic>
      <p:pic>
        <p:nvPicPr>
          <p:cNvPr id="1132" name="Google Shape;1132;p172"/>
          <p:cNvPicPr preferRelativeResize="0"/>
          <p:nvPr/>
        </p:nvPicPr>
        <p:blipFill rotWithShape="1">
          <a:blip r:embed="rId4">
            <a:alphaModFix/>
          </a:blip>
          <a:srcRect/>
          <a:stretch/>
        </p:blipFill>
        <p:spPr>
          <a:xfrm>
            <a:off x="4084633" y="4530768"/>
            <a:ext cx="489335" cy="489335"/>
          </a:xfrm>
          <a:prstGeom prst="rect">
            <a:avLst/>
          </a:prstGeom>
          <a:noFill/>
          <a:ln>
            <a:noFill/>
          </a:ln>
        </p:spPr>
      </p:pic>
      <p:sp>
        <p:nvSpPr>
          <p:cNvPr id="1133" name="Google Shape;1133;p172"/>
          <p:cNvSpPr txBox="1"/>
          <p:nvPr/>
        </p:nvSpPr>
        <p:spPr>
          <a:xfrm>
            <a:off x="4573968" y="4530768"/>
            <a:ext cx="8230924"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For the latest stable version:</a:t>
            </a:r>
            <a:endParaRPr/>
          </a:p>
          <a:p>
            <a:pPr marL="0" marR="0" lvl="0" indent="0" algn="l" rtl="0">
              <a:lnSpc>
                <a:spcPct val="100000"/>
              </a:lnSpc>
              <a:spcBef>
                <a:spcPts val="0"/>
              </a:spcBef>
              <a:spcAft>
                <a:spcPts val="0"/>
              </a:spcAft>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pip install tflearn</a:t>
            </a:r>
            <a:endParaRPr sz="2200" b="0" i="0" u="none" strike="noStrike" cap="none">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p:txBody>
      </p:sp>
      <p:sp>
        <p:nvSpPr>
          <p:cNvPr id="1134" name="Google Shape;1134;p172"/>
          <p:cNvSpPr/>
          <p:nvPr/>
        </p:nvSpPr>
        <p:spPr>
          <a:xfrm>
            <a:off x="5122071" y="5403240"/>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73"/>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TFLearn Model</a:t>
            </a:r>
            <a:endParaRPr/>
          </a:p>
        </p:txBody>
      </p:sp>
      <p:pic>
        <p:nvPicPr>
          <p:cNvPr id="1141" name="Google Shape;1141;p173"/>
          <p:cNvPicPr preferRelativeResize="0"/>
          <p:nvPr/>
        </p:nvPicPr>
        <p:blipFill rotWithShape="1">
          <a:blip r:embed="rId3">
            <a:alphaModFix/>
          </a:blip>
          <a:srcRect/>
          <a:stretch/>
        </p:blipFill>
        <p:spPr>
          <a:xfrm>
            <a:off x="4991100" y="832382"/>
            <a:ext cx="6553200" cy="386818"/>
          </a:xfrm>
          <a:prstGeom prst="rect">
            <a:avLst/>
          </a:prstGeom>
          <a:noFill/>
          <a:ln>
            <a:noFill/>
          </a:ln>
        </p:spPr>
      </p:pic>
      <p:sp>
        <p:nvSpPr>
          <p:cNvPr id="1142" name="Google Shape;1142;p173"/>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43" name="Google Shape;1143;p173"/>
          <p:cNvPicPr preferRelativeResize="0"/>
          <p:nvPr/>
        </p:nvPicPr>
        <p:blipFill rotWithShape="1">
          <a:blip r:embed="rId4">
            <a:alphaModFix/>
          </a:blip>
          <a:srcRect/>
          <a:stretch/>
        </p:blipFill>
        <p:spPr>
          <a:xfrm>
            <a:off x="2618737" y="1773350"/>
            <a:ext cx="11018525" cy="583005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174"/>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Layers of TFLearn</a:t>
            </a:r>
            <a:endParaRPr/>
          </a:p>
        </p:txBody>
      </p:sp>
      <p:pic>
        <p:nvPicPr>
          <p:cNvPr id="1150" name="Google Shape;1150;p174"/>
          <p:cNvPicPr preferRelativeResize="0"/>
          <p:nvPr/>
        </p:nvPicPr>
        <p:blipFill rotWithShape="1">
          <a:blip r:embed="rId3">
            <a:alphaModFix/>
          </a:blip>
          <a:srcRect/>
          <a:stretch/>
        </p:blipFill>
        <p:spPr>
          <a:xfrm>
            <a:off x="4991100" y="832382"/>
            <a:ext cx="6553200" cy="386818"/>
          </a:xfrm>
          <a:prstGeom prst="rect">
            <a:avLst/>
          </a:prstGeom>
          <a:noFill/>
          <a:ln>
            <a:noFill/>
          </a:ln>
        </p:spPr>
      </p:pic>
      <p:sp>
        <p:nvSpPr>
          <p:cNvPr id="1151" name="Google Shape;1151;p174"/>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2" name="Google Shape;1152;p174"/>
          <p:cNvSpPr txBox="1"/>
          <p:nvPr/>
        </p:nvSpPr>
        <p:spPr>
          <a:xfrm>
            <a:off x="2428530" y="1540467"/>
            <a:ext cx="8428800" cy="701690"/>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None/>
            </a:pPr>
            <a:r>
              <a:rPr lang="en-IN" sz="2200" b="0" i="0" u="none" strike="noStrike" cap="none">
                <a:solidFill>
                  <a:srgbClr val="3F3F3F"/>
                </a:solidFill>
                <a:latin typeface="Open Sans"/>
                <a:ea typeface="Open Sans"/>
                <a:cs typeface="Open Sans"/>
                <a:sym typeface="Open Sans"/>
              </a:rPr>
              <a:t>Currently available layers of TFLearn are:</a:t>
            </a:r>
            <a:endParaRPr sz="2200" b="0" i="0" u="none" strike="noStrike" cap="none">
              <a:solidFill>
                <a:srgbClr val="3F3F3F"/>
              </a:solidFill>
              <a:latin typeface="Open Sans"/>
              <a:ea typeface="Open Sans"/>
              <a:cs typeface="Open Sans"/>
              <a:sym typeface="Open Sans"/>
            </a:endParaRPr>
          </a:p>
          <a:p>
            <a:pPr marL="266647" marR="0" lvl="0" indent="0" algn="r" rtl="0">
              <a:lnSpc>
                <a:spcPct val="9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pic>
        <p:nvPicPr>
          <p:cNvPr id="1153" name="Google Shape;1153;p174"/>
          <p:cNvPicPr preferRelativeResize="0"/>
          <p:nvPr/>
        </p:nvPicPr>
        <p:blipFill rotWithShape="1">
          <a:blip r:embed="rId4">
            <a:alphaModFix/>
          </a:blip>
          <a:srcRect/>
          <a:stretch/>
        </p:blipFill>
        <p:spPr>
          <a:xfrm>
            <a:off x="3011787" y="2394562"/>
            <a:ext cx="11138475" cy="552321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7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Built-In Operations of TFlearn</a:t>
            </a:r>
            <a:endParaRPr/>
          </a:p>
        </p:txBody>
      </p:sp>
      <p:pic>
        <p:nvPicPr>
          <p:cNvPr id="1160" name="Google Shape;1160;p175"/>
          <p:cNvPicPr preferRelativeResize="0"/>
          <p:nvPr/>
        </p:nvPicPr>
        <p:blipFill rotWithShape="1">
          <a:blip r:embed="rId3">
            <a:alphaModFix/>
          </a:blip>
          <a:srcRect/>
          <a:stretch/>
        </p:blipFill>
        <p:spPr>
          <a:xfrm>
            <a:off x="3906546" y="832382"/>
            <a:ext cx="8722309" cy="386818"/>
          </a:xfrm>
          <a:prstGeom prst="rect">
            <a:avLst/>
          </a:prstGeom>
          <a:noFill/>
          <a:ln>
            <a:noFill/>
          </a:ln>
        </p:spPr>
      </p:pic>
      <p:sp>
        <p:nvSpPr>
          <p:cNvPr id="1161" name="Google Shape;1161;p175"/>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62" name="Google Shape;1162;p175"/>
          <p:cNvPicPr preferRelativeResize="0"/>
          <p:nvPr/>
        </p:nvPicPr>
        <p:blipFill rotWithShape="1">
          <a:blip r:embed="rId4">
            <a:alphaModFix/>
          </a:blip>
          <a:srcRect/>
          <a:stretch/>
        </p:blipFill>
        <p:spPr>
          <a:xfrm>
            <a:off x="2280423" y="2394561"/>
            <a:ext cx="12235444" cy="48604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76"/>
          <p:cNvSpPr txBox="1">
            <a:spLocks noGrp="1"/>
          </p:cNvSpPr>
          <p:nvPr>
            <p:ph type="title"/>
          </p:nvPr>
        </p:nvSpPr>
        <p:spPr>
          <a:xfrm>
            <a:off x="-507984" y="-136888"/>
            <a:ext cx="17423477" cy="138379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Training of TFLearn</a:t>
            </a:r>
            <a:endParaRPr/>
          </a:p>
        </p:txBody>
      </p:sp>
      <p:pic>
        <p:nvPicPr>
          <p:cNvPr id="1169" name="Google Shape;1169;p176"/>
          <p:cNvPicPr preferRelativeResize="0"/>
          <p:nvPr/>
        </p:nvPicPr>
        <p:blipFill rotWithShape="1">
          <a:blip r:embed="rId3">
            <a:alphaModFix/>
          </a:blip>
          <a:srcRect/>
          <a:stretch/>
        </p:blipFill>
        <p:spPr>
          <a:xfrm>
            <a:off x="2469038" y="765897"/>
            <a:ext cx="11609392" cy="386818"/>
          </a:xfrm>
          <a:prstGeom prst="rect">
            <a:avLst/>
          </a:prstGeom>
          <a:noFill/>
          <a:ln>
            <a:noFill/>
          </a:ln>
        </p:spPr>
      </p:pic>
      <p:sp>
        <p:nvSpPr>
          <p:cNvPr id="1170" name="Google Shape;1170;p176"/>
          <p:cNvSpPr/>
          <p:nvPr/>
        </p:nvSpPr>
        <p:spPr>
          <a:xfrm>
            <a:off x="8203754" y="6195446"/>
            <a:ext cx="194391" cy="22966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1" name="Google Shape;1171;p176"/>
          <p:cNvSpPr txBox="1"/>
          <p:nvPr/>
        </p:nvSpPr>
        <p:spPr>
          <a:xfrm>
            <a:off x="2065457" y="3113026"/>
            <a:ext cx="12917979" cy="178510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200" b="1" i="0" u="none" strike="noStrike" cap="none">
              <a:solidFill>
                <a:srgbClr val="595959"/>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2200" b="0" i="0" u="none" strike="noStrike" cap="none">
              <a:solidFill>
                <a:srgbClr val="595959"/>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IN" sz="2200" b="0" i="0" u="none" strike="noStrike" cap="none">
                <a:solidFill>
                  <a:srgbClr val="595959"/>
                </a:solidFill>
                <a:latin typeface="Open Sans"/>
                <a:ea typeface="Open Sans"/>
                <a:cs typeface="Open Sans"/>
                <a:sym typeface="Open Sans"/>
              </a:rPr>
              <a:t>Training functions are another core feature of TFLearn. In Tensorflow, there are no prebuilt API to train a network, so TFLearn integrates a set of functions that can easily handle any neural network training, for any number of inputs, outputs, and optimizers.</a:t>
            </a:r>
            <a:endParaRPr sz="2200" b="0" i="0" u="none" strike="noStrike" cap="none">
              <a:solidFill>
                <a:srgbClr val="595959"/>
              </a:solidFill>
              <a:latin typeface="Open Sans"/>
              <a:ea typeface="Open Sans"/>
              <a:cs typeface="Open Sans"/>
              <a:sym typeface="Open Sans"/>
            </a:endParaRPr>
          </a:p>
        </p:txBody>
      </p:sp>
      <p:sp>
        <p:nvSpPr>
          <p:cNvPr id="1172" name="Google Shape;1172;p176"/>
          <p:cNvSpPr/>
          <p:nvPr/>
        </p:nvSpPr>
        <p:spPr>
          <a:xfrm>
            <a:off x="1783969" y="3358343"/>
            <a:ext cx="13480957" cy="1948816"/>
          </a:xfrm>
          <a:prstGeom prst="round2DiagRect">
            <a:avLst>
              <a:gd name="adj1" fmla="val 16667"/>
              <a:gd name="adj2" fmla="val 0"/>
            </a:avLst>
          </a:prstGeom>
          <a:noFill/>
          <a:ln w="12700"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5"/>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Deep Neural Network</a:t>
            </a:r>
            <a:endParaRPr/>
          </a:p>
        </p:txBody>
      </p:sp>
      <p:sp>
        <p:nvSpPr>
          <p:cNvPr id="250" name="Google Shape;250;p5"/>
          <p:cNvSpPr txBox="1">
            <a:spLocks noGrp="1"/>
          </p:cNvSpPr>
          <p:nvPr>
            <p:ph type="body" idx="2"/>
          </p:nvPr>
        </p:nvSpPr>
        <p:spPr>
          <a:xfrm>
            <a:off x="810516" y="1051982"/>
            <a:ext cx="15345747"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endParaRPr sz="2200"/>
          </a:p>
          <a:p>
            <a:pPr marL="0" lvl="0" indent="0" algn="ctr" rtl="0">
              <a:lnSpc>
                <a:spcPct val="100000"/>
              </a:lnSpc>
              <a:spcBef>
                <a:spcPts val="0"/>
              </a:spcBef>
              <a:spcAft>
                <a:spcPts val="0"/>
              </a:spcAft>
              <a:buSzPts val="2400"/>
              <a:buNone/>
            </a:pPr>
            <a:r>
              <a:rPr lang="en-IN" sz="2200"/>
              <a:t>When a neural network contains more than one hidden layer it becomes a Deep Neural Network.</a:t>
            </a:r>
            <a:endParaRPr/>
          </a:p>
          <a:p>
            <a:pPr marL="0" lvl="0" indent="0" algn="ctr" rtl="0">
              <a:lnSpc>
                <a:spcPct val="100000"/>
              </a:lnSpc>
              <a:spcBef>
                <a:spcPts val="0"/>
              </a:spcBef>
              <a:spcAft>
                <a:spcPts val="0"/>
              </a:spcAft>
              <a:buSzPts val="2400"/>
              <a:buNone/>
            </a:pPr>
            <a:endParaRPr sz="2200"/>
          </a:p>
        </p:txBody>
      </p:sp>
      <p:pic>
        <p:nvPicPr>
          <p:cNvPr id="251" name="Google Shape;251;p5"/>
          <p:cNvPicPr preferRelativeResize="0"/>
          <p:nvPr/>
        </p:nvPicPr>
        <p:blipFill rotWithShape="1">
          <a:blip r:embed="rId3">
            <a:alphaModFix/>
          </a:blip>
          <a:srcRect/>
          <a:stretch/>
        </p:blipFill>
        <p:spPr>
          <a:xfrm>
            <a:off x="4692372" y="742496"/>
            <a:ext cx="6836136" cy="365760"/>
          </a:xfrm>
          <a:prstGeom prst="rect">
            <a:avLst/>
          </a:prstGeom>
          <a:noFill/>
          <a:ln>
            <a:noFill/>
          </a:ln>
        </p:spPr>
      </p:pic>
      <p:sp>
        <p:nvSpPr>
          <p:cNvPr id="252" name="Google Shape;252;p5"/>
          <p:cNvSpPr txBox="1"/>
          <p:nvPr/>
        </p:nvSpPr>
        <p:spPr>
          <a:xfrm>
            <a:off x="6517714" y="2530604"/>
            <a:ext cx="2821500" cy="53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Hidden Layers</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nvGrpSpPr>
          <p:cNvPr id="253" name="Google Shape;253;p5"/>
          <p:cNvGrpSpPr/>
          <p:nvPr/>
        </p:nvGrpSpPr>
        <p:grpSpPr>
          <a:xfrm>
            <a:off x="2193579" y="3032534"/>
            <a:ext cx="12086446" cy="5590717"/>
            <a:chOff x="1997522" y="2187387"/>
            <a:chExt cx="12086446" cy="6149789"/>
          </a:xfrm>
        </p:grpSpPr>
        <p:grpSp>
          <p:nvGrpSpPr>
            <p:cNvPr id="254" name="Google Shape;254;p5"/>
            <p:cNvGrpSpPr/>
            <p:nvPr/>
          </p:nvGrpSpPr>
          <p:grpSpPr>
            <a:xfrm>
              <a:off x="2576939" y="2187387"/>
              <a:ext cx="10751344" cy="6149789"/>
              <a:chOff x="2576939" y="2187387"/>
              <a:chExt cx="10751344" cy="6149789"/>
            </a:xfrm>
          </p:grpSpPr>
          <p:sp>
            <p:nvSpPr>
              <p:cNvPr id="255" name="Google Shape;255;p5"/>
              <p:cNvSpPr/>
              <p:nvPr/>
            </p:nvSpPr>
            <p:spPr>
              <a:xfrm>
                <a:off x="4999099" y="2187387"/>
                <a:ext cx="5992039" cy="6149789"/>
              </a:xfrm>
              <a:prstGeom prst="roundRect">
                <a:avLst>
                  <a:gd name="adj" fmla="val 16667"/>
                </a:avLst>
              </a:prstGeom>
              <a:solidFill>
                <a:schemeClr val="lt1"/>
              </a:solid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6" name="Google Shape;256;p5"/>
              <p:cNvSpPr/>
              <p:nvPr/>
            </p:nvSpPr>
            <p:spPr>
              <a:xfrm>
                <a:off x="11665734" y="4147555"/>
                <a:ext cx="1662549" cy="1762299"/>
              </a:xfrm>
              <a:prstGeom prst="rect">
                <a:avLst/>
              </a:prstGeom>
              <a:solidFill>
                <a:srgbClr val="FEE599"/>
              </a:solidFill>
              <a:ln w="25400" cap="flat" cmpd="sng">
                <a:solidFill>
                  <a:srgbClr val="FEE5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 name="Google Shape;257;p5"/>
              <p:cNvSpPr/>
              <p:nvPr/>
            </p:nvSpPr>
            <p:spPr>
              <a:xfrm>
                <a:off x="2576939" y="3225332"/>
                <a:ext cx="1662549" cy="3624349"/>
              </a:xfrm>
              <a:prstGeom prst="rect">
                <a:avLst/>
              </a:prstGeom>
              <a:solidFill>
                <a:srgbClr val="F4B081"/>
              </a:solidFill>
              <a:ln w="25400" cap="flat" cmpd="sng">
                <a:solidFill>
                  <a:srgbClr val="F4B08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8" name="Google Shape;258;p5"/>
              <p:cNvSpPr/>
              <p:nvPr/>
            </p:nvSpPr>
            <p:spPr>
              <a:xfrm>
                <a:off x="5827217" y="2394065"/>
                <a:ext cx="1662549" cy="5170517"/>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5"/>
              <p:cNvSpPr/>
              <p:nvPr/>
            </p:nvSpPr>
            <p:spPr>
              <a:xfrm>
                <a:off x="6213947" y="2770823"/>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60" name="Google Shape;260;p5"/>
              <p:cNvGrpSpPr/>
              <p:nvPr/>
            </p:nvGrpSpPr>
            <p:grpSpPr>
              <a:xfrm>
                <a:off x="8672939" y="2394064"/>
                <a:ext cx="1662549" cy="5170517"/>
                <a:chOff x="5827217" y="2394065"/>
                <a:chExt cx="1662549" cy="5170517"/>
              </a:xfrm>
            </p:grpSpPr>
            <p:sp>
              <p:nvSpPr>
                <p:cNvPr id="261" name="Google Shape;261;p5"/>
                <p:cNvSpPr/>
                <p:nvPr/>
              </p:nvSpPr>
              <p:spPr>
                <a:xfrm>
                  <a:off x="5827217" y="2394065"/>
                  <a:ext cx="1662549" cy="5170517"/>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2" name="Google Shape;262;p5"/>
                <p:cNvSpPr/>
                <p:nvPr/>
              </p:nvSpPr>
              <p:spPr>
                <a:xfrm>
                  <a:off x="6213947" y="4026034"/>
                  <a:ext cx="901466" cy="909018"/>
                </a:xfrm>
                <a:prstGeom prst="ellipse">
                  <a:avLst/>
                </a:prstGeom>
                <a:solidFill>
                  <a:schemeClr val="lt1"/>
                </a:solidFill>
                <a:ln w="25400" cap="flat" cmpd="sng">
                  <a:solidFill>
                    <a:schemeClr val="dk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3" name="Google Shape;263;p5"/>
                <p:cNvSpPr/>
                <p:nvPr/>
              </p:nvSpPr>
              <p:spPr>
                <a:xfrm>
                  <a:off x="6207758" y="6472678"/>
                  <a:ext cx="901466" cy="909018"/>
                </a:xfrm>
                <a:prstGeom prst="ellipse">
                  <a:avLst/>
                </a:prstGeom>
                <a:solidFill>
                  <a:schemeClr val="lt1"/>
                </a:solidFill>
                <a:ln w="25400" cap="flat" cmpd="sng">
                  <a:solidFill>
                    <a:schemeClr val="dk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5"/>
                <p:cNvSpPr/>
                <p:nvPr/>
              </p:nvSpPr>
              <p:spPr>
                <a:xfrm>
                  <a:off x="6213947" y="5297891"/>
                  <a:ext cx="901466" cy="909018"/>
                </a:xfrm>
                <a:prstGeom prst="ellipse">
                  <a:avLst/>
                </a:prstGeom>
                <a:solidFill>
                  <a:schemeClr val="lt1"/>
                </a:solidFill>
                <a:ln w="25400" cap="flat" cmpd="sng">
                  <a:solidFill>
                    <a:schemeClr val="dk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5" name="Google Shape;265;p5"/>
                <p:cNvSpPr/>
                <p:nvPr/>
              </p:nvSpPr>
              <p:spPr>
                <a:xfrm>
                  <a:off x="6213947" y="2770823"/>
                  <a:ext cx="901466" cy="909018"/>
                </a:xfrm>
                <a:prstGeom prst="ellipse">
                  <a:avLst/>
                </a:prstGeom>
                <a:solidFill>
                  <a:schemeClr val="lt1"/>
                </a:solidFill>
                <a:ln w="25400" cap="flat" cmpd="sng">
                  <a:solidFill>
                    <a:schemeClr val="dk1"/>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6" name="Google Shape;266;p5"/>
              <p:cNvSpPr/>
              <p:nvPr/>
            </p:nvSpPr>
            <p:spPr>
              <a:xfrm>
                <a:off x="12046276" y="4573008"/>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5"/>
              <p:cNvSpPr/>
              <p:nvPr/>
            </p:nvSpPr>
            <p:spPr>
              <a:xfrm>
                <a:off x="2887502" y="3518958"/>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8" name="Google Shape;268;p5"/>
              <p:cNvSpPr/>
              <p:nvPr/>
            </p:nvSpPr>
            <p:spPr>
              <a:xfrm>
                <a:off x="2887502" y="4582997"/>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9" name="Google Shape;269;p5"/>
              <p:cNvSpPr/>
              <p:nvPr/>
            </p:nvSpPr>
            <p:spPr>
              <a:xfrm>
                <a:off x="2911952" y="5752400"/>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0" name="Google Shape;270;p5"/>
              <p:cNvSpPr/>
              <p:nvPr/>
            </p:nvSpPr>
            <p:spPr>
              <a:xfrm>
                <a:off x="6213947" y="4026034"/>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1" name="Google Shape;271;p5"/>
              <p:cNvSpPr/>
              <p:nvPr/>
            </p:nvSpPr>
            <p:spPr>
              <a:xfrm>
                <a:off x="6207758" y="6472678"/>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2" name="Google Shape;272;p5"/>
              <p:cNvSpPr/>
              <p:nvPr/>
            </p:nvSpPr>
            <p:spPr>
              <a:xfrm>
                <a:off x="6213947" y="5297891"/>
                <a:ext cx="901466" cy="909018"/>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73" name="Google Shape;273;p5"/>
              <p:cNvCxnSpPr/>
              <p:nvPr/>
            </p:nvCxnSpPr>
            <p:spPr>
              <a:xfrm>
                <a:off x="7115413" y="4497199"/>
                <a:ext cx="1951786" cy="239676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4" name="Google Shape;274;p5"/>
              <p:cNvCxnSpPr/>
              <p:nvPr/>
            </p:nvCxnSpPr>
            <p:spPr>
              <a:xfrm>
                <a:off x="7101696" y="4473624"/>
                <a:ext cx="1951786" cy="124829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5" name="Google Shape;275;p5"/>
              <p:cNvCxnSpPr/>
              <p:nvPr/>
            </p:nvCxnSpPr>
            <p:spPr>
              <a:xfrm rot="10800000" flipH="1">
                <a:off x="7131185" y="3225331"/>
                <a:ext cx="1957975" cy="1249584"/>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6" name="Google Shape;276;p5"/>
              <p:cNvCxnSpPr>
                <a:endCxn id="262" idx="2"/>
              </p:cNvCxnSpPr>
              <p:nvPr/>
            </p:nvCxnSpPr>
            <p:spPr>
              <a:xfrm>
                <a:off x="7131269" y="3255942"/>
                <a:ext cx="1928400" cy="1224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7" name="Google Shape;277;p5"/>
              <p:cNvCxnSpPr>
                <a:stCxn id="259" idx="6"/>
                <a:endCxn id="265" idx="2"/>
              </p:cNvCxnSpPr>
              <p:nvPr/>
            </p:nvCxnSpPr>
            <p:spPr>
              <a:xfrm>
                <a:off x="7115413" y="3225332"/>
                <a:ext cx="1944300" cy="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8" name="Google Shape;278;p5"/>
              <p:cNvCxnSpPr>
                <a:endCxn id="264" idx="2"/>
              </p:cNvCxnSpPr>
              <p:nvPr/>
            </p:nvCxnSpPr>
            <p:spPr>
              <a:xfrm>
                <a:off x="7131269" y="3255799"/>
                <a:ext cx="1928400" cy="2496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79" name="Google Shape;279;p5"/>
              <p:cNvCxnSpPr/>
              <p:nvPr/>
            </p:nvCxnSpPr>
            <p:spPr>
              <a:xfrm>
                <a:off x="7118918" y="3208699"/>
                <a:ext cx="1944258" cy="3688002"/>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0" name="Google Shape;280;p5"/>
              <p:cNvCxnSpPr>
                <a:endCxn id="262" idx="2"/>
              </p:cNvCxnSpPr>
              <p:nvPr/>
            </p:nvCxnSpPr>
            <p:spPr>
              <a:xfrm rot="10800000" flipH="1">
                <a:off x="7131269" y="4480542"/>
                <a:ext cx="1928400" cy="237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1" name="Google Shape;281;p5"/>
              <p:cNvCxnSpPr>
                <a:endCxn id="265" idx="2"/>
              </p:cNvCxnSpPr>
              <p:nvPr/>
            </p:nvCxnSpPr>
            <p:spPr>
              <a:xfrm rot="10800000" flipH="1">
                <a:off x="7109369" y="3225331"/>
                <a:ext cx="1950300" cy="3604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2" name="Google Shape;282;p5"/>
              <p:cNvCxnSpPr/>
              <p:nvPr/>
            </p:nvCxnSpPr>
            <p:spPr>
              <a:xfrm rot="10800000" flipH="1">
                <a:off x="7131185" y="4480543"/>
                <a:ext cx="1922297" cy="128406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3" name="Google Shape;283;p5"/>
              <p:cNvCxnSpPr/>
              <p:nvPr/>
            </p:nvCxnSpPr>
            <p:spPr>
              <a:xfrm>
                <a:off x="7131185" y="5825229"/>
                <a:ext cx="1922297" cy="1024452"/>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4" name="Google Shape;284;p5"/>
              <p:cNvCxnSpPr>
                <a:endCxn id="264" idx="2"/>
              </p:cNvCxnSpPr>
              <p:nvPr/>
            </p:nvCxnSpPr>
            <p:spPr>
              <a:xfrm rot="10800000" flipH="1">
                <a:off x="7118969" y="5752399"/>
                <a:ext cx="1940700" cy="40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5" name="Google Shape;285;p5"/>
              <p:cNvCxnSpPr/>
              <p:nvPr/>
            </p:nvCxnSpPr>
            <p:spPr>
              <a:xfrm rot="10800000" flipH="1">
                <a:off x="7131185" y="3194846"/>
                <a:ext cx="1922297" cy="2569764"/>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6" name="Google Shape;286;p5"/>
              <p:cNvCxnSpPr>
                <a:endCxn id="262" idx="2"/>
              </p:cNvCxnSpPr>
              <p:nvPr/>
            </p:nvCxnSpPr>
            <p:spPr>
              <a:xfrm rot="10800000" flipH="1">
                <a:off x="7115369" y="4480542"/>
                <a:ext cx="1944300" cy="2379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7" name="Google Shape;287;p5"/>
              <p:cNvCxnSpPr/>
              <p:nvPr/>
            </p:nvCxnSpPr>
            <p:spPr>
              <a:xfrm rot="10800000" flipH="1">
                <a:off x="7115413" y="5698319"/>
                <a:ext cx="1947763" cy="1151362"/>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8" name="Google Shape;288;p5"/>
              <p:cNvCxnSpPr/>
              <p:nvPr/>
            </p:nvCxnSpPr>
            <p:spPr>
              <a:xfrm>
                <a:off x="7101515" y="6846870"/>
                <a:ext cx="1951965" cy="24653"/>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89" name="Google Shape;289;p5"/>
              <p:cNvCxnSpPr/>
              <p:nvPr/>
            </p:nvCxnSpPr>
            <p:spPr>
              <a:xfrm rot="10800000" flipH="1">
                <a:off x="3813418" y="3225332"/>
                <a:ext cx="2394340" cy="748135"/>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0" name="Google Shape;290;p5"/>
              <p:cNvCxnSpPr>
                <a:stCxn id="267" idx="6"/>
                <a:endCxn id="270" idx="2"/>
              </p:cNvCxnSpPr>
              <p:nvPr/>
            </p:nvCxnSpPr>
            <p:spPr>
              <a:xfrm>
                <a:off x="3788968" y="3973467"/>
                <a:ext cx="2424900" cy="507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1" name="Google Shape;291;p5"/>
              <p:cNvCxnSpPr/>
              <p:nvPr/>
            </p:nvCxnSpPr>
            <p:spPr>
              <a:xfrm>
                <a:off x="3797745" y="3983903"/>
                <a:ext cx="2425685" cy="184132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2" name="Google Shape;292;p5"/>
              <p:cNvCxnSpPr/>
              <p:nvPr/>
            </p:nvCxnSpPr>
            <p:spPr>
              <a:xfrm>
                <a:off x="3788968" y="4002996"/>
                <a:ext cx="2425685" cy="2868527"/>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3" name="Google Shape;293;p5"/>
              <p:cNvCxnSpPr/>
              <p:nvPr/>
            </p:nvCxnSpPr>
            <p:spPr>
              <a:xfrm rot="10800000" flipH="1">
                <a:off x="3814890" y="3225332"/>
                <a:ext cx="2394340" cy="1876132"/>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4" name="Google Shape;294;p5"/>
              <p:cNvCxnSpPr/>
              <p:nvPr/>
            </p:nvCxnSpPr>
            <p:spPr>
              <a:xfrm rot="10800000" flipH="1">
                <a:off x="3813418" y="4490976"/>
                <a:ext cx="2424213" cy="620922"/>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5" name="Google Shape;295;p5"/>
              <p:cNvCxnSpPr/>
              <p:nvPr/>
            </p:nvCxnSpPr>
            <p:spPr>
              <a:xfrm>
                <a:off x="3799217" y="5111898"/>
                <a:ext cx="2408541" cy="713331"/>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6" name="Google Shape;296;p5"/>
              <p:cNvCxnSpPr/>
              <p:nvPr/>
            </p:nvCxnSpPr>
            <p:spPr>
              <a:xfrm>
                <a:off x="3790440" y="5097769"/>
                <a:ext cx="2417318" cy="179619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7" name="Google Shape;297;p5"/>
              <p:cNvCxnSpPr>
                <a:endCxn id="259" idx="2"/>
              </p:cNvCxnSpPr>
              <p:nvPr/>
            </p:nvCxnSpPr>
            <p:spPr>
              <a:xfrm rot="10800000" flipH="1">
                <a:off x="3814847" y="3225332"/>
                <a:ext cx="2399100" cy="29817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8" name="Google Shape;298;p5"/>
              <p:cNvCxnSpPr>
                <a:stCxn id="269" idx="6"/>
                <a:endCxn id="270" idx="2"/>
              </p:cNvCxnSpPr>
              <p:nvPr/>
            </p:nvCxnSpPr>
            <p:spPr>
              <a:xfrm rot="10800000" flipH="1">
                <a:off x="3813418" y="4480709"/>
                <a:ext cx="2400600" cy="17262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299" name="Google Shape;299;p5"/>
              <p:cNvCxnSpPr>
                <a:endCxn id="266" idx="2"/>
              </p:cNvCxnSpPr>
              <p:nvPr/>
            </p:nvCxnSpPr>
            <p:spPr>
              <a:xfrm>
                <a:off x="9963976" y="3255717"/>
                <a:ext cx="2082300" cy="1771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00" name="Google Shape;300;p5"/>
              <p:cNvCxnSpPr>
                <a:stCxn id="269" idx="6"/>
              </p:cNvCxnSpPr>
              <p:nvPr/>
            </p:nvCxnSpPr>
            <p:spPr>
              <a:xfrm rot="10800000" flipH="1">
                <a:off x="3813418" y="5825309"/>
                <a:ext cx="2394300" cy="381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01" name="Google Shape;301;p5"/>
              <p:cNvCxnSpPr>
                <a:stCxn id="269" idx="6"/>
              </p:cNvCxnSpPr>
              <p:nvPr/>
            </p:nvCxnSpPr>
            <p:spPr>
              <a:xfrm>
                <a:off x="3813418" y="6206909"/>
                <a:ext cx="2394300" cy="664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02" name="Google Shape;302;p5"/>
              <p:cNvCxnSpPr>
                <a:stCxn id="262" idx="6"/>
                <a:endCxn id="266" idx="2"/>
              </p:cNvCxnSpPr>
              <p:nvPr/>
            </p:nvCxnSpPr>
            <p:spPr>
              <a:xfrm>
                <a:off x="9961135" y="4480542"/>
                <a:ext cx="2085000" cy="5469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03" name="Google Shape;303;p5"/>
              <p:cNvCxnSpPr>
                <a:endCxn id="266" idx="2"/>
              </p:cNvCxnSpPr>
              <p:nvPr/>
            </p:nvCxnSpPr>
            <p:spPr>
              <a:xfrm rot="10800000" flipH="1">
                <a:off x="9961276" y="5027517"/>
                <a:ext cx="2085000" cy="573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04" name="Google Shape;304;p5"/>
              <p:cNvCxnSpPr>
                <a:endCxn id="266" idx="2"/>
              </p:cNvCxnSpPr>
              <p:nvPr/>
            </p:nvCxnSpPr>
            <p:spPr>
              <a:xfrm rot="10800000" flipH="1">
                <a:off x="9936076" y="5027517"/>
                <a:ext cx="2110200" cy="17871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grpSp>
        <p:sp>
          <p:nvSpPr>
            <p:cNvPr id="305" name="Google Shape;305;p5"/>
            <p:cNvSpPr txBox="1"/>
            <p:nvPr/>
          </p:nvSpPr>
          <p:spPr>
            <a:xfrm>
              <a:off x="1997522" y="7115689"/>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Input Layer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06" name="Google Shape;306;p5"/>
            <p:cNvSpPr txBox="1"/>
            <p:nvPr/>
          </p:nvSpPr>
          <p:spPr>
            <a:xfrm>
              <a:off x="11262586" y="6206670"/>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Output Layer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07" name="Google Shape;307;p5"/>
            <p:cNvSpPr txBox="1"/>
            <p:nvPr/>
          </p:nvSpPr>
          <p:spPr>
            <a:xfrm>
              <a:off x="5306927"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1</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08" name="Google Shape;308;p5"/>
            <p:cNvSpPr txBox="1"/>
            <p:nvPr/>
          </p:nvSpPr>
          <p:spPr>
            <a:xfrm>
              <a:off x="8184166"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2</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sp>
        <p:nvSpPr>
          <p:cNvPr id="309" name="Google Shape;309;p5"/>
          <p:cNvSpPr/>
          <p:nvPr/>
        </p:nvSpPr>
        <p:spPr>
          <a:xfrm>
            <a:off x="1235984" y="1176801"/>
            <a:ext cx="14102079"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7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Visualization</a:t>
            </a:r>
            <a:endParaRPr/>
          </a:p>
        </p:txBody>
      </p:sp>
      <p:pic>
        <p:nvPicPr>
          <p:cNvPr id="1179" name="Google Shape;1179;p177"/>
          <p:cNvPicPr preferRelativeResize="0"/>
          <p:nvPr/>
        </p:nvPicPr>
        <p:blipFill rotWithShape="1">
          <a:blip r:embed="rId3">
            <a:alphaModFix/>
          </a:blip>
          <a:srcRect/>
          <a:stretch/>
        </p:blipFill>
        <p:spPr>
          <a:xfrm>
            <a:off x="6055108" y="832382"/>
            <a:ext cx="4283804" cy="253468"/>
          </a:xfrm>
          <a:prstGeom prst="rect">
            <a:avLst/>
          </a:prstGeom>
          <a:noFill/>
          <a:ln>
            <a:noFill/>
          </a:ln>
        </p:spPr>
      </p:pic>
      <p:sp>
        <p:nvSpPr>
          <p:cNvPr id="1180" name="Google Shape;1180;p177"/>
          <p:cNvSpPr txBox="1"/>
          <p:nvPr/>
        </p:nvSpPr>
        <p:spPr>
          <a:xfrm>
            <a:off x="336717"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1181" name="Google Shape;1181;p177"/>
          <p:cNvSpPr/>
          <p:nvPr/>
        </p:nvSpPr>
        <p:spPr>
          <a:xfrm>
            <a:off x="1919267" y="1555379"/>
            <a:ext cx="13034795" cy="11079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200" b="0" i="0" u="none" strike="noStrike" cap="none">
                <a:solidFill>
                  <a:srgbClr val="595959"/>
                </a:solidFill>
                <a:latin typeface="Open Sans"/>
                <a:ea typeface="Open Sans"/>
                <a:cs typeface="Open Sans"/>
                <a:sym typeface="Open Sans"/>
              </a:rPr>
              <a:t>TFLearn has the ability to manage a lot of useful logs. Currently, TFLearn supports a verbose level to automatically manage summaries:</a:t>
            </a:r>
            <a:endParaRPr sz="2200" b="0" i="0" u="none" strike="noStrike" cap="none">
              <a:solidFill>
                <a:srgbClr val="595959"/>
              </a:solidFill>
              <a:latin typeface="Open Sans"/>
              <a:ea typeface="Open Sans"/>
              <a:cs typeface="Open Sans"/>
              <a:sym typeface="Open Sans"/>
            </a:endParaRPr>
          </a:p>
        </p:txBody>
      </p:sp>
      <p:grpSp>
        <p:nvGrpSpPr>
          <p:cNvPr id="1182" name="Google Shape;1182;p177"/>
          <p:cNvGrpSpPr/>
          <p:nvPr/>
        </p:nvGrpSpPr>
        <p:grpSpPr>
          <a:xfrm>
            <a:off x="3328581" y="3194127"/>
            <a:ext cx="10216166" cy="6424504"/>
            <a:chOff x="3682716" y="1932904"/>
            <a:chExt cx="10216166" cy="6424504"/>
          </a:xfrm>
        </p:grpSpPr>
        <p:sp>
          <p:nvSpPr>
            <p:cNvPr id="1183" name="Google Shape;1183;p177"/>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84" name="Google Shape;1184;p177"/>
            <p:cNvGrpSpPr/>
            <p:nvPr/>
          </p:nvGrpSpPr>
          <p:grpSpPr>
            <a:xfrm>
              <a:off x="4356666" y="2016520"/>
              <a:ext cx="9542216" cy="808864"/>
              <a:chOff x="4702175" y="2133408"/>
              <a:chExt cx="8181574" cy="638742"/>
            </a:xfrm>
          </p:grpSpPr>
          <p:sp>
            <p:nvSpPr>
              <p:cNvPr id="1185" name="Google Shape;1185;p177"/>
              <p:cNvSpPr/>
              <p:nvPr/>
            </p:nvSpPr>
            <p:spPr>
              <a:xfrm>
                <a:off x="4702175" y="2133408"/>
                <a:ext cx="8181574"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86" name="Google Shape;1186;p177"/>
              <p:cNvSpPr/>
              <p:nvPr/>
            </p:nvSpPr>
            <p:spPr>
              <a:xfrm>
                <a:off x="5151459" y="2267926"/>
                <a:ext cx="6245719"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a:solidFill>
                      <a:schemeClr val="lt1"/>
                    </a:solidFill>
                    <a:latin typeface="Open Sans"/>
                    <a:ea typeface="Open Sans"/>
                    <a:cs typeface="Open Sans"/>
                    <a:sym typeface="Open Sans"/>
                  </a:rPr>
                  <a:t>1</a:t>
                </a:r>
                <a:r>
                  <a:rPr lang="en-IN" sz="2200" b="0" i="0" u="none" strike="noStrike" cap="none">
                    <a:solidFill>
                      <a:schemeClr val="lt1"/>
                    </a:solidFill>
                    <a:latin typeface="Open Sans"/>
                    <a:ea typeface="Open Sans"/>
                    <a:cs typeface="Open Sans"/>
                    <a:sym typeface="Open Sans"/>
                  </a:rPr>
                  <a:t>: Loss and Metric (Best Speed)</a:t>
                </a:r>
                <a:endParaRPr/>
              </a:p>
            </p:txBody>
          </p:sp>
        </p:grpSp>
        <p:sp>
          <p:nvSpPr>
            <p:cNvPr id="1187" name="Google Shape;1187;p177"/>
            <p:cNvSpPr/>
            <p:nvPr/>
          </p:nvSpPr>
          <p:spPr>
            <a:xfrm>
              <a:off x="3682716" y="3064317"/>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88" name="Google Shape;1188;p177"/>
            <p:cNvGrpSpPr/>
            <p:nvPr/>
          </p:nvGrpSpPr>
          <p:grpSpPr>
            <a:xfrm>
              <a:off x="4285816" y="3094130"/>
              <a:ext cx="9542214" cy="808863"/>
              <a:chOff x="4641428" y="2984378"/>
              <a:chExt cx="8181573" cy="638742"/>
            </a:xfrm>
          </p:grpSpPr>
          <p:sp>
            <p:nvSpPr>
              <p:cNvPr id="1189" name="Google Shape;1189;p177"/>
              <p:cNvSpPr/>
              <p:nvPr/>
            </p:nvSpPr>
            <p:spPr>
              <a:xfrm>
                <a:off x="4641428" y="2984378"/>
                <a:ext cx="8181573"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90" name="Google Shape;1190;p177"/>
              <p:cNvSpPr/>
              <p:nvPr/>
            </p:nvSpPr>
            <p:spPr>
              <a:xfrm>
                <a:off x="5151458" y="3133635"/>
                <a:ext cx="7347410" cy="340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a:solidFill>
                      <a:schemeClr val="lt1"/>
                    </a:solidFill>
                    <a:latin typeface="Open Sans"/>
                    <a:ea typeface="Open Sans"/>
                    <a:cs typeface="Open Sans"/>
                    <a:sym typeface="Open Sans"/>
                  </a:rPr>
                  <a:t>2</a:t>
                </a:r>
                <a:r>
                  <a:rPr lang="en-IN" sz="2200" b="0" i="0" u="none" strike="noStrike" cap="none">
                    <a:solidFill>
                      <a:schemeClr val="lt1"/>
                    </a:solidFill>
                    <a:latin typeface="Open Sans"/>
                    <a:ea typeface="Open Sans"/>
                    <a:cs typeface="Open Sans"/>
                    <a:sym typeface="Open Sans"/>
                  </a:rPr>
                  <a:t>: Loss, Metric, and Gradients</a:t>
                </a:r>
                <a:endParaRPr/>
              </a:p>
            </p:txBody>
          </p:sp>
        </p:grpSp>
        <p:sp>
          <p:nvSpPr>
            <p:cNvPr id="1191" name="Google Shape;1191;p177"/>
            <p:cNvSpPr/>
            <p:nvPr/>
          </p:nvSpPr>
          <p:spPr>
            <a:xfrm>
              <a:off x="3682716" y="4195731"/>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92" name="Google Shape;1192;p177"/>
            <p:cNvGrpSpPr/>
            <p:nvPr/>
          </p:nvGrpSpPr>
          <p:grpSpPr>
            <a:xfrm>
              <a:off x="4356666" y="4279351"/>
              <a:ext cx="9542214" cy="808864"/>
              <a:chOff x="4702175" y="3920318"/>
              <a:chExt cx="8181573" cy="638742"/>
            </a:xfrm>
          </p:grpSpPr>
          <p:sp>
            <p:nvSpPr>
              <p:cNvPr id="1193" name="Google Shape;1193;p177"/>
              <p:cNvSpPr/>
              <p:nvPr/>
            </p:nvSpPr>
            <p:spPr>
              <a:xfrm>
                <a:off x="4702175" y="3920318"/>
                <a:ext cx="8181573" cy="638742"/>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94" name="Google Shape;1194;p177"/>
              <p:cNvSpPr/>
              <p:nvPr/>
            </p:nvSpPr>
            <p:spPr>
              <a:xfrm>
                <a:off x="5151459" y="4040223"/>
                <a:ext cx="6891255" cy="3402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a:solidFill>
                      <a:schemeClr val="lt1"/>
                    </a:solidFill>
                    <a:latin typeface="Open Sans"/>
                    <a:ea typeface="Open Sans"/>
                    <a:cs typeface="Open Sans"/>
                    <a:sym typeface="Open Sans"/>
                  </a:rPr>
                  <a:t>3</a:t>
                </a:r>
                <a:r>
                  <a:rPr lang="en-IN" sz="2200" b="0" i="0" u="none" strike="noStrike" cap="none">
                    <a:solidFill>
                      <a:schemeClr val="lt1"/>
                    </a:solidFill>
                    <a:latin typeface="Open Sans"/>
                    <a:ea typeface="Open Sans"/>
                    <a:cs typeface="Open Sans"/>
                    <a:sym typeface="Open Sans"/>
                  </a:rPr>
                  <a:t>: Loss, Metric, Gradients, and Weights</a:t>
                </a:r>
                <a:endParaRPr/>
              </a:p>
            </p:txBody>
          </p:sp>
        </p:grpSp>
        <p:sp>
          <p:nvSpPr>
            <p:cNvPr id="1195" name="Google Shape;1195;p177"/>
            <p:cNvSpPr/>
            <p:nvPr/>
          </p:nvSpPr>
          <p:spPr>
            <a:xfrm>
              <a:off x="3682716" y="5327146"/>
              <a:ext cx="952716" cy="976470"/>
            </a:xfrm>
            <a:prstGeom prst="rightArrow">
              <a:avLst>
                <a:gd name="adj1" fmla="val 52703"/>
                <a:gd name="adj2"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196" name="Google Shape;1196;p177"/>
            <p:cNvGrpSpPr/>
            <p:nvPr/>
          </p:nvGrpSpPr>
          <p:grpSpPr>
            <a:xfrm>
              <a:off x="4356666" y="5410767"/>
              <a:ext cx="9542214" cy="808864"/>
              <a:chOff x="4702175" y="4813773"/>
              <a:chExt cx="8181573" cy="638742"/>
            </a:xfrm>
          </p:grpSpPr>
          <p:sp>
            <p:nvSpPr>
              <p:cNvPr id="1197" name="Google Shape;1197;p177"/>
              <p:cNvSpPr/>
              <p:nvPr/>
            </p:nvSpPr>
            <p:spPr>
              <a:xfrm>
                <a:off x="4702175" y="4813773"/>
                <a:ext cx="8181573" cy="638742"/>
              </a:xfrm>
              <a:prstGeom prst="chevron">
                <a:avLst>
                  <a:gd name="adj"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198" name="Google Shape;1198;p177"/>
              <p:cNvSpPr/>
              <p:nvPr/>
            </p:nvSpPr>
            <p:spPr>
              <a:xfrm>
                <a:off x="5151459" y="4829354"/>
                <a:ext cx="6820568" cy="6075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a:solidFill>
                      <a:schemeClr val="lt1"/>
                    </a:solidFill>
                    <a:latin typeface="Open Sans"/>
                    <a:ea typeface="Open Sans"/>
                    <a:cs typeface="Open Sans"/>
                    <a:sym typeface="Open Sans"/>
                  </a:rPr>
                  <a:t>4</a:t>
                </a:r>
                <a:r>
                  <a:rPr lang="en-IN" sz="2200" b="0" i="0" u="none" strike="noStrike" cap="none">
                    <a:solidFill>
                      <a:schemeClr val="lt1"/>
                    </a:solidFill>
                    <a:latin typeface="Open Sans"/>
                    <a:ea typeface="Open Sans"/>
                    <a:cs typeface="Open Sans"/>
                    <a:sym typeface="Open Sans"/>
                  </a:rPr>
                  <a:t>: Loss, Metric, Gradients, Weights, Activations, and Sparsity  (Best Visualization)</a:t>
                </a:r>
                <a:endParaRPr/>
              </a:p>
            </p:txBody>
          </p:sp>
        </p:grpSp>
        <p:sp>
          <p:nvSpPr>
            <p:cNvPr id="1199" name="Google Shape;1199;p177"/>
            <p:cNvSpPr/>
            <p:nvPr/>
          </p:nvSpPr>
          <p:spPr>
            <a:xfrm>
              <a:off x="4951519" y="7926561"/>
              <a:ext cx="8386244"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200" b="0" i="0" u="none" strike="noStrike" cap="none">
                  <a:solidFill>
                    <a:schemeClr val="lt1"/>
                  </a:solidFill>
                  <a:latin typeface="Open Sans"/>
                  <a:ea typeface="Open Sans"/>
                  <a:cs typeface="Open Sans"/>
                  <a:sym typeface="Open Sans"/>
                </a:rPr>
                <a:t>Effortless device placement for using multiple CPU or GPU</a:t>
              </a:r>
              <a:endParaRPr sz="2200" b="0" i="0" u="none" strike="noStrike" cap="none">
                <a:solidFill>
                  <a:schemeClr val="lt1"/>
                </a:solidFill>
                <a:latin typeface="Open Sans"/>
                <a:ea typeface="Open Sans"/>
                <a:cs typeface="Open Sans"/>
                <a:sym typeface="Open San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7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dirty="0"/>
              <a:t>Visualization: Loss and Accuracy</a:t>
            </a:r>
            <a:endParaRPr dirty="0"/>
          </a:p>
        </p:txBody>
      </p:sp>
      <p:pic>
        <p:nvPicPr>
          <p:cNvPr id="1179" name="Google Shape;1179;p177"/>
          <p:cNvPicPr preferRelativeResize="0"/>
          <p:nvPr/>
        </p:nvPicPr>
        <p:blipFill rotWithShape="1">
          <a:blip r:embed="rId3">
            <a:alphaModFix/>
          </a:blip>
          <a:srcRect/>
          <a:stretch/>
        </p:blipFill>
        <p:spPr>
          <a:xfrm>
            <a:off x="3605654" y="832382"/>
            <a:ext cx="9182713" cy="253468"/>
          </a:xfrm>
          <a:prstGeom prst="rect">
            <a:avLst/>
          </a:prstGeom>
          <a:noFill/>
          <a:ln>
            <a:noFill/>
          </a:ln>
        </p:spPr>
      </p:pic>
      <p:sp>
        <p:nvSpPr>
          <p:cNvPr id="1180" name="Google Shape;1180;p177"/>
          <p:cNvSpPr txBox="1"/>
          <p:nvPr/>
        </p:nvSpPr>
        <p:spPr>
          <a:xfrm>
            <a:off x="336717"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5978" y="2589808"/>
            <a:ext cx="12902064" cy="4529648"/>
          </a:xfrm>
          <a:prstGeom prst="rect">
            <a:avLst/>
          </a:prstGeom>
          <a:solidFill>
            <a:schemeClr val="bg1"/>
          </a:solidFill>
        </p:spPr>
      </p:pic>
      <p:sp>
        <p:nvSpPr>
          <p:cNvPr id="3" name="Rectangle 2"/>
          <p:cNvSpPr/>
          <p:nvPr/>
        </p:nvSpPr>
        <p:spPr>
          <a:xfrm>
            <a:off x="2011680" y="6234545"/>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8614757" y="6289963"/>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p:cNvSpPr/>
          <p:nvPr/>
        </p:nvSpPr>
        <p:spPr>
          <a:xfrm>
            <a:off x="9759152" y="2771937"/>
            <a:ext cx="182880" cy="4533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Isosceles Triangle 27"/>
          <p:cNvSpPr/>
          <p:nvPr/>
        </p:nvSpPr>
        <p:spPr>
          <a:xfrm>
            <a:off x="2693322" y="2697640"/>
            <a:ext cx="182880" cy="4533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p:nvSpPr>
        <p:spPr>
          <a:xfrm>
            <a:off x="1476894" y="2876713"/>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8007927" y="2876713"/>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24274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7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dirty="0"/>
              <a:t>Visualization: Layers</a:t>
            </a:r>
            <a:endParaRPr dirty="0"/>
          </a:p>
        </p:txBody>
      </p:sp>
      <p:pic>
        <p:nvPicPr>
          <p:cNvPr id="1179" name="Google Shape;1179;p177"/>
          <p:cNvPicPr preferRelativeResize="0"/>
          <p:nvPr/>
        </p:nvPicPr>
        <p:blipFill rotWithShape="1">
          <a:blip r:embed="rId3">
            <a:alphaModFix/>
          </a:blip>
          <a:srcRect/>
          <a:stretch/>
        </p:blipFill>
        <p:spPr>
          <a:xfrm>
            <a:off x="5061052" y="832382"/>
            <a:ext cx="6271916" cy="253468"/>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791" y="2415798"/>
            <a:ext cx="13106271" cy="4678160"/>
          </a:xfrm>
          <a:prstGeom prst="rect">
            <a:avLst/>
          </a:prstGeom>
        </p:spPr>
      </p:pic>
      <p:sp>
        <p:nvSpPr>
          <p:cNvPr id="7" name="Rectangle 6"/>
          <p:cNvSpPr/>
          <p:nvPr/>
        </p:nvSpPr>
        <p:spPr>
          <a:xfrm>
            <a:off x="2172392" y="6201804"/>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8958349" y="6279899"/>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p:cNvSpPr/>
          <p:nvPr/>
        </p:nvSpPr>
        <p:spPr>
          <a:xfrm>
            <a:off x="5170517" y="2557623"/>
            <a:ext cx="182880" cy="4533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9901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7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dirty="0"/>
              <a:t>Visualization: Layers</a:t>
            </a:r>
            <a:endParaRPr dirty="0"/>
          </a:p>
        </p:txBody>
      </p:sp>
      <p:pic>
        <p:nvPicPr>
          <p:cNvPr id="1179" name="Google Shape;1179;p177"/>
          <p:cNvPicPr preferRelativeResize="0"/>
          <p:nvPr/>
        </p:nvPicPr>
        <p:blipFill rotWithShape="1">
          <a:blip r:embed="rId3">
            <a:alphaModFix/>
          </a:blip>
          <a:srcRect/>
          <a:stretch/>
        </p:blipFill>
        <p:spPr>
          <a:xfrm>
            <a:off x="5061052" y="832382"/>
            <a:ext cx="6271916" cy="253468"/>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926" y="2448265"/>
            <a:ext cx="13366168" cy="4938055"/>
          </a:xfrm>
          <a:prstGeom prst="rect">
            <a:avLst/>
          </a:prstGeom>
        </p:spPr>
      </p:pic>
      <p:sp>
        <p:nvSpPr>
          <p:cNvPr id="7" name="Isosceles Triangle 6"/>
          <p:cNvSpPr/>
          <p:nvPr/>
        </p:nvSpPr>
        <p:spPr>
          <a:xfrm>
            <a:off x="4239489" y="1823020"/>
            <a:ext cx="182880" cy="4533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740130" y="6201804"/>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642464" y="6279899"/>
            <a:ext cx="615142" cy="5486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p:cNvSpPr/>
          <p:nvPr/>
        </p:nvSpPr>
        <p:spPr>
          <a:xfrm>
            <a:off x="4322642" y="2590873"/>
            <a:ext cx="182880" cy="453393"/>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9901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IN" dirty="0"/>
              <a:t>Weights Persistence</a:t>
            </a:r>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2194560" y="1640024"/>
            <a:ext cx="11565891"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To save or restore a model, use 'save' or 'load' method of DNN model class.</a:t>
            </a:r>
          </a:p>
          <a:p>
            <a:pPr lvl="0" algn="ctr">
              <a:buSzPts val="2200"/>
            </a:pPr>
            <a:endParaRPr lang="en-US" sz="2200" dirty="0" err="1">
              <a:solidFill>
                <a:srgbClr val="3F3F3F"/>
              </a:solidFill>
              <a:latin typeface="Open Sans"/>
              <a:ea typeface="Open Sans"/>
              <a:cs typeface="Open Sans"/>
              <a:sym typeface="Open Sans"/>
            </a:endParaRPr>
          </a:p>
        </p:txBody>
      </p:sp>
      <p:sp>
        <p:nvSpPr>
          <p:cNvPr id="16" name="Google Shape;1333;p71"/>
          <p:cNvSpPr/>
          <p:nvPr/>
        </p:nvSpPr>
        <p:spPr>
          <a:xfrm>
            <a:off x="7374551" y="2378837"/>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1036" y="2472163"/>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8" name="Google Shape;1335;p71"/>
          <p:cNvSpPr/>
          <p:nvPr/>
        </p:nvSpPr>
        <p:spPr>
          <a:xfrm rot="-5400000">
            <a:off x="6894448" y="-1992835"/>
            <a:ext cx="246710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9" name="Google Shape;1337;p71"/>
          <p:cNvSpPr/>
          <p:nvPr/>
        </p:nvSpPr>
        <p:spPr>
          <a:xfrm>
            <a:off x="1371493" y="3802457"/>
            <a:ext cx="13513015" cy="218271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Save a model</a:t>
            </a:r>
          </a:p>
          <a:p>
            <a:pPr lvl="0">
              <a:buSzPts val="2400"/>
            </a:pPr>
            <a:r>
              <a:rPr lang="en-US" sz="2400" dirty="0" err="1">
                <a:solidFill>
                  <a:srgbClr val="262626"/>
                </a:solidFill>
                <a:latin typeface="Courier New"/>
                <a:ea typeface="Courier New"/>
                <a:cs typeface="Courier New"/>
                <a:sym typeface="Courier New"/>
              </a:rPr>
              <a:t>model.save</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my_model.tflearn</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 Load a model</a:t>
            </a:r>
          </a:p>
          <a:p>
            <a:pPr lvl="0">
              <a:buSzPts val="2400"/>
            </a:pPr>
            <a:r>
              <a:rPr lang="en-US" sz="2400" dirty="0" err="1">
                <a:solidFill>
                  <a:srgbClr val="262626"/>
                </a:solidFill>
                <a:latin typeface="Courier New"/>
                <a:ea typeface="Courier New"/>
                <a:cs typeface="Courier New"/>
                <a:sym typeface="Courier New"/>
              </a:rPr>
              <a:t>model.load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my_model.tflearn</a:t>
            </a:r>
            <a:r>
              <a:rPr lang="en-US" sz="2400" dirty="0">
                <a:solidFill>
                  <a:srgbClr val="262626"/>
                </a:solidFill>
                <a:latin typeface="Courier New"/>
                <a:ea typeface="Courier New"/>
                <a:cs typeface="Courier New"/>
                <a:sym typeface="Courier New"/>
              </a:rPr>
              <a:t>')</a:t>
            </a:r>
            <a:endParaRPr sz="2400" b="0" i="0" u="none" strike="noStrike" cap="none" dirty="0">
              <a:solidFill>
                <a:srgbClr val="262626"/>
              </a:solidFill>
              <a:latin typeface="Courier New"/>
              <a:ea typeface="Courier New"/>
              <a:cs typeface="Courier New"/>
              <a:sym typeface="Courier New"/>
            </a:endParaRPr>
          </a:p>
        </p:txBody>
      </p:sp>
      <p:sp>
        <p:nvSpPr>
          <p:cNvPr id="20" name="Google Shape;1311;p69"/>
          <p:cNvSpPr/>
          <p:nvPr/>
        </p:nvSpPr>
        <p:spPr>
          <a:xfrm>
            <a:off x="7768476" y="3240995"/>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2831249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IN" dirty="0"/>
              <a:t>Weights Persistence</a:t>
            </a:r>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980902" y="1423893"/>
            <a:ext cx="14024555"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Retrieving a layer variable can either be done using the layer name, or directly by using 'W' or 'b' attributes that are supercharged to the layer's returned tensor.</a:t>
            </a:r>
          </a:p>
        </p:txBody>
      </p:sp>
      <p:sp>
        <p:nvSpPr>
          <p:cNvPr id="16" name="Google Shape;1333;p71"/>
          <p:cNvSpPr/>
          <p:nvPr/>
        </p:nvSpPr>
        <p:spPr>
          <a:xfrm>
            <a:off x="7374551" y="2378837"/>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1036" y="2472163"/>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8" name="Google Shape;1335;p71"/>
          <p:cNvSpPr/>
          <p:nvPr/>
        </p:nvSpPr>
        <p:spPr>
          <a:xfrm rot="-5400000">
            <a:off x="5830423" y="-928811"/>
            <a:ext cx="4595158"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9" name="Google Shape;1337;p71"/>
          <p:cNvSpPr/>
          <p:nvPr/>
        </p:nvSpPr>
        <p:spPr>
          <a:xfrm>
            <a:off x="1371493" y="3802457"/>
            <a:ext cx="13513015" cy="424426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Let's create a layer</a:t>
            </a:r>
          </a:p>
          <a:p>
            <a:pPr lvl="0">
              <a:buSzPts val="2400"/>
            </a:pPr>
            <a:r>
              <a:rPr lang="en-US" sz="2400" dirty="0">
                <a:solidFill>
                  <a:srgbClr val="262626"/>
                </a:solidFill>
                <a:latin typeface="Courier New"/>
                <a:ea typeface="Courier New"/>
                <a:cs typeface="Courier New"/>
                <a:sym typeface="Courier New"/>
              </a:rPr>
              <a:t>fc1 = </a:t>
            </a:r>
            <a:r>
              <a:rPr lang="en-US" sz="2400" dirty="0" err="1">
                <a:solidFill>
                  <a:srgbClr val="262626"/>
                </a:solidFill>
                <a:latin typeface="Courier New"/>
                <a:ea typeface="Courier New"/>
                <a:cs typeface="Courier New"/>
                <a:sym typeface="Courier New"/>
              </a:rPr>
              <a:t>fully_connected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input_layer</a:t>
            </a:r>
            <a:r>
              <a:rPr lang="en-US" sz="2400" dirty="0">
                <a:solidFill>
                  <a:srgbClr val="262626"/>
                </a:solidFill>
                <a:latin typeface="Courier New"/>
                <a:ea typeface="Courier New"/>
                <a:cs typeface="Courier New"/>
                <a:sym typeface="Courier New"/>
              </a:rPr>
              <a:t>, 64, name="fc_layer_1")</a:t>
            </a:r>
          </a:p>
          <a:p>
            <a:pPr lvl="0">
              <a:buSzPts val="2400"/>
            </a:pPr>
            <a:r>
              <a:rPr lang="en-US" sz="2400" dirty="0">
                <a:solidFill>
                  <a:srgbClr val="262626"/>
                </a:solidFill>
                <a:latin typeface="Courier New"/>
                <a:ea typeface="Courier New"/>
                <a:cs typeface="Courier New"/>
                <a:sym typeface="Courier New"/>
              </a:rPr>
              <a:t># Using Tensor attributes (Layer will supercharge the returned Tensor with weights attributes)</a:t>
            </a:r>
          </a:p>
          <a:p>
            <a:pPr lvl="0">
              <a:buSzPts val="2400"/>
            </a:pPr>
            <a:r>
              <a:rPr lang="en-US" sz="2400" dirty="0">
                <a:solidFill>
                  <a:srgbClr val="262626"/>
                </a:solidFill>
                <a:latin typeface="Courier New"/>
                <a:ea typeface="Courier New"/>
                <a:cs typeface="Courier New"/>
                <a:sym typeface="Courier New"/>
              </a:rPr>
              <a:t>fc1_weights_var = fc1.W</a:t>
            </a:r>
          </a:p>
          <a:p>
            <a:pPr lvl="0">
              <a:buSzPts val="2400"/>
            </a:pPr>
            <a:r>
              <a:rPr lang="en-US" sz="2400" dirty="0">
                <a:solidFill>
                  <a:srgbClr val="262626"/>
                </a:solidFill>
                <a:latin typeface="Courier New"/>
                <a:ea typeface="Courier New"/>
                <a:cs typeface="Courier New"/>
                <a:sym typeface="Courier New"/>
              </a:rPr>
              <a:t>fc1_biases_var = fc1.b</a:t>
            </a:r>
          </a:p>
          <a:p>
            <a:pPr lvl="0">
              <a:buSzPts val="2400"/>
            </a:pPr>
            <a:r>
              <a:rPr lang="en-US" sz="2400" dirty="0">
                <a:solidFill>
                  <a:srgbClr val="262626"/>
                </a:solidFill>
                <a:latin typeface="Courier New"/>
                <a:ea typeface="Courier New"/>
                <a:cs typeface="Courier New"/>
                <a:sym typeface="Courier New"/>
              </a:rPr>
              <a:t># Using Tensor name</a:t>
            </a:r>
          </a:p>
          <a:p>
            <a:pPr lvl="0">
              <a:buSzPts val="2400"/>
            </a:pPr>
            <a:r>
              <a:rPr lang="en-US" sz="2400" dirty="0">
                <a:solidFill>
                  <a:srgbClr val="262626"/>
                </a:solidFill>
                <a:latin typeface="Courier New"/>
                <a:ea typeface="Courier New"/>
                <a:cs typeface="Courier New"/>
                <a:sym typeface="Courier New"/>
              </a:rPr>
              <a:t>fc1_vars = </a:t>
            </a:r>
            <a:r>
              <a:rPr lang="en-US" sz="2400" dirty="0" err="1">
                <a:solidFill>
                  <a:srgbClr val="262626"/>
                </a:solidFill>
                <a:latin typeface="Courier New"/>
                <a:ea typeface="Courier New"/>
                <a:cs typeface="Courier New"/>
                <a:sym typeface="Courier New"/>
              </a:rPr>
              <a:t>tflearn.get_layer_variables_by_name</a:t>
            </a:r>
            <a:r>
              <a:rPr lang="en-US" sz="2400" dirty="0">
                <a:solidFill>
                  <a:srgbClr val="262626"/>
                </a:solidFill>
                <a:latin typeface="Courier New"/>
                <a:ea typeface="Courier New"/>
                <a:cs typeface="Courier New"/>
                <a:sym typeface="Courier New"/>
              </a:rPr>
              <a:t>("fc_layer_1")</a:t>
            </a:r>
          </a:p>
          <a:p>
            <a:pPr lvl="0">
              <a:buSzPts val="2400"/>
            </a:pPr>
            <a:r>
              <a:rPr lang="en-US" sz="2400" dirty="0">
                <a:solidFill>
                  <a:srgbClr val="262626"/>
                </a:solidFill>
                <a:latin typeface="Courier New"/>
                <a:ea typeface="Courier New"/>
                <a:cs typeface="Courier New"/>
                <a:sym typeface="Courier New"/>
              </a:rPr>
              <a:t>fc1_weights_var = fc1_vars[0]</a:t>
            </a:r>
          </a:p>
          <a:p>
            <a:pPr lvl="0">
              <a:buSzPts val="2400"/>
            </a:pPr>
            <a:r>
              <a:rPr lang="en-US" sz="2400" dirty="0">
                <a:solidFill>
                  <a:srgbClr val="262626"/>
                </a:solidFill>
                <a:latin typeface="Courier New"/>
                <a:ea typeface="Courier New"/>
                <a:cs typeface="Courier New"/>
                <a:sym typeface="Courier New"/>
              </a:rPr>
              <a:t>fc1_biases_var = fc1_vars[1]</a:t>
            </a:r>
            <a:endParaRPr sz="2400" b="0" i="0" u="none" strike="noStrike" cap="none" dirty="0">
              <a:solidFill>
                <a:srgbClr val="262626"/>
              </a:solidFill>
              <a:latin typeface="Courier New"/>
              <a:ea typeface="Courier New"/>
              <a:cs typeface="Courier New"/>
              <a:sym typeface="Courier New"/>
            </a:endParaRPr>
          </a:p>
        </p:txBody>
      </p:sp>
      <p:sp>
        <p:nvSpPr>
          <p:cNvPr id="20" name="Google Shape;1311;p69"/>
          <p:cNvSpPr/>
          <p:nvPr/>
        </p:nvSpPr>
        <p:spPr>
          <a:xfrm>
            <a:off x="7768476" y="3240995"/>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41236947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IN" dirty="0"/>
              <a:t>Weights Persistence</a:t>
            </a:r>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1258995" y="1401370"/>
            <a:ext cx="13790816"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To get or set the value of these variables,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model classes implement </a:t>
            </a:r>
            <a:r>
              <a:rPr lang="en-US" sz="2200" b="1" dirty="0" err="1">
                <a:solidFill>
                  <a:srgbClr val="3F3F3F"/>
                </a:solidFill>
                <a:latin typeface="Open Sans"/>
                <a:ea typeface="Open Sans"/>
                <a:cs typeface="Open Sans"/>
                <a:sym typeface="Open Sans"/>
              </a:rPr>
              <a:t>get_weight</a:t>
            </a:r>
            <a:r>
              <a:rPr lang="en-US" sz="2200" dirty="0">
                <a:solidFill>
                  <a:srgbClr val="3F3F3F"/>
                </a:solidFill>
                <a:latin typeface="Open Sans"/>
                <a:ea typeface="Open Sans"/>
                <a:cs typeface="Open Sans"/>
                <a:sym typeface="Open Sans"/>
              </a:rPr>
              <a:t> and </a:t>
            </a:r>
            <a:r>
              <a:rPr lang="en-US" sz="2200" b="1" dirty="0" err="1">
                <a:solidFill>
                  <a:srgbClr val="3F3F3F"/>
                </a:solidFill>
                <a:latin typeface="Open Sans"/>
                <a:ea typeface="Open Sans"/>
                <a:cs typeface="Open Sans"/>
                <a:sym typeface="Open Sans"/>
              </a:rPr>
              <a:t>set_weights</a:t>
            </a:r>
            <a:r>
              <a:rPr lang="en-US" sz="2200" dirty="0">
                <a:solidFill>
                  <a:srgbClr val="3F3F3F"/>
                </a:solidFill>
                <a:latin typeface="Open Sans"/>
                <a:ea typeface="Open Sans"/>
                <a:cs typeface="Open Sans"/>
                <a:sym typeface="Open Sans"/>
              </a:rPr>
              <a:t> methods:</a:t>
            </a:r>
          </a:p>
        </p:txBody>
      </p:sp>
      <p:sp>
        <p:nvSpPr>
          <p:cNvPr id="16" name="Google Shape;1333;p71"/>
          <p:cNvSpPr/>
          <p:nvPr/>
        </p:nvSpPr>
        <p:spPr>
          <a:xfrm>
            <a:off x="7374551" y="2378837"/>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1036" y="2472163"/>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8" name="Google Shape;1335;p71"/>
          <p:cNvSpPr/>
          <p:nvPr/>
        </p:nvSpPr>
        <p:spPr>
          <a:xfrm rot="-5400000">
            <a:off x="5830423" y="-928811"/>
            <a:ext cx="4595158"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9" name="Google Shape;1337;p71"/>
          <p:cNvSpPr/>
          <p:nvPr/>
        </p:nvSpPr>
        <p:spPr>
          <a:xfrm>
            <a:off x="1371493" y="3802457"/>
            <a:ext cx="13513015" cy="424426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err="1">
                <a:solidFill>
                  <a:srgbClr val="262626"/>
                </a:solidFill>
                <a:latin typeface="Courier New"/>
                <a:ea typeface="Courier New"/>
                <a:cs typeface="Courier New"/>
                <a:sym typeface="Courier New"/>
              </a:rPr>
              <a:t>input_data</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tflearn.input_data</a:t>
            </a:r>
            <a:r>
              <a:rPr lang="en-US" sz="2400" dirty="0">
                <a:solidFill>
                  <a:srgbClr val="262626"/>
                </a:solidFill>
                <a:latin typeface="Courier New"/>
                <a:ea typeface="Courier New"/>
                <a:cs typeface="Courier New"/>
                <a:sym typeface="Courier New"/>
              </a:rPr>
              <a:t>(shape=[None, 784])</a:t>
            </a:r>
          </a:p>
          <a:p>
            <a:pPr lvl="0">
              <a:buSzPts val="2400"/>
            </a:pPr>
            <a:r>
              <a:rPr lang="en-US" sz="2400" dirty="0">
                <a:solidFill>
                  <a:srgbClr val="262626"/>
                </a:solidFill>
                <a:latin typeface="Courier New"/>
                <a:ea typeface="Courier New"/>
                <a:cs typeface="Courier New"/>
                <a:sym typeface="Courier New"/>
              </a:rPr>
              <a:t>fc1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input_data</a:t>
            </a:r>
            <a:r>
              <a:rPr lang="en-US" sz="2400" dirty="0">
                <a:solidFill>
                  <a:srgbClr val="262626"/>
                </a:solidFill>
                <a:latin typeface="Courier New"/>
                <a:ea typeface="Courier New"/>
                <a:cs typeface="Courier New"/>
                <a:sym typeface="Courier New"/>
              </a:rPr>
              <a:t>, 64)</a:t>
            </a:r>
          </a:p>
          <a:p>
            <a:pPr lvl="0">
              <a:buSzPts val="2400"/>
            </a:pPr>
            <a:r>
              <a:rPr lang="en-US" sz="2400" dirty="0">
                <a:solidFill>
                  <a:srgbClr val="262626"/>
                </a:solidFill>
                <a:latin typeface="Courier New"/>
                <a:ea typeface="Courier New"/>
                <a:cs typeface="Courier New"/>
                <a:sym typeface="Courier New"/>
              </a:rPr>
              <a:t>fc2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(fc1, 10, activation='</a:t>
            </a:r>
            <a:r>
              <a:rPr lang="en-US" sz="2400" dirty="0" err="1">
                <a:solidFill>
                  <a:srgbClr val="262626"/>
                </a:solidFill>
                <a:latin typeface="Courier New"/>
                <a:ea typeface="Courier New"/>
                <a:cs typeface="Courier New"/>
                <a:sym typeface="Courier New"/>
              </a:rPr>
              <a:t>softmax</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net = </a:t>
            </a:r>
            <a:r>
              <a:rPr lang="en-US" sz="2400" dirty="0" err="1">
                <a:solidFill>
                  <a:srgbClr val="262626"/>
                </a:solidFill>
                <a:latin typeface="Courier New"/>
                <a:ea typeface="Courier New"/>
                <a:cs typeface="Courier New"/>
                <a:sym typeface="Courier New"/>
              </a:rPr>
              <a:t>tflearn.regression</a:t>
            </a:r>
            <a:r>
              <a:rPr lang="en-US" sz="2400" dirty="0">
                <a:solidFill>
                  <a:srgbClr val="262626"/>
                </a:solidFill>
                <a:latin typeface="Courier New"/>
                <a:ea typeface="Courier New"/>
                <a:cs typeface="Courier New"/>
                <a:sym typeface="Courier New"/>
              </a:rPr>
              <a:t>(fc2)</a:t>
            </a:r>
          </a:p>
          <a:p>
            <a:pPr lvl="0">
              <a:buSzPts val="2400"/>
            </a:pPr>
            <a:r>
              <a:rPr lang="en-US" sz="2400" dirty="0">
                <a:solidFill>
                  <a:srgbClr val="262626"/>
                </a:solidFill>
                <a:latin typeface="Courier New"/>
                <a:ea typeface="Courier New"/>
                <a:cs typeface="Courier New"/>
                <a:sym typeface="Courier New"/>
              </a:rPr>
              <a:t>model = DNN(net)</a:t>
            </a:r>
          </a:p>
          <a:p>
            <a:pPr lvl="0">
              <a:buSzPts val="2400"/>
            </a:pPr>
            <a:r>
              <a:rPr lang="en-US" sz="2400" dirty="0">
                <a:solidFill>
                  <a:srgbClr val="262626"/>
                </a:solidFill>
                <a:latin typeface="Courier New"/>
                <a:ea typeface="Courier New"/>
                <a:cs typeface="Courier New"/>
                <a:sym typeface="Courier New"/>
              </a:rPr>
              <a:t># Get weights values of fc2</a:t>
            </a:r>
          </a:p>
          <a:p>
            <a:pPr lvl="0">
              <a:buSzPts val="2400"/>
            </a:pPr>
            <a:r>
              <a:rPr lang="en-US" sz="2400" dirty="0" err="1">
                <a:solidFill>
                  <a:srgbClr val="262626"/>
                </a:solidFill>
                <a:latin typeface="Courier New"/>
                <a:ea typeface="Courier New"/>
                <a:cs typeface="Courier New"/>
                <a:sym typeface="Courier New"/>
              </a:rPr>
              <a:t>model.get_weights</a:t>
            </a:r>
            <a:r>
              <a:rPr lang="en-US" sz="2400" dirty="0">
                <a:solidFill>
                  <a:srgbClr val="262626"/>
                </a:solidFill>
                <a:latin typeface="Courier New"/>
                <a:ea typeface="Courier New"/>
                <a:cs typeface="Courier New"/>
                <a:sym typeface="Courier New"/>
              </a:rPr>
              <a:t>(fc2.W)</a:t>
            </a:r>
          </a:p>
          <a:p>
            <a:pPr lvl="0">
              <a:buSzPts val="2400"/>
            </a:pPr>
            <a:r>
              <a:rPr lang="en-US" sz="2400" dirty="0">
                <a:solidFill>
                  <a:srgbClr val="262626"/>
                </a:solidFill>
                <a:latin typeface="Courier New"/>
                <a:ea typeface="Courier New"/>
                <a:cs typeface="Courier New"/>
                <a:sym typeface="Courier New"/>
              </a:rPr>
              <a:t># Assign new random weights to fc2</a:t>
            </a:r>
          </a:p>
          <a:p>
            <a:pPr lvl="0">
              <a:buSzPts val="2400"/>
            </a:pPr>
            <a:r>
              <a:rPr lang="en-US" sz="2400" dirty="0" err="1">
                <a:solidFill>
                  <a:srgbClr val="262626"/>
                </a:solidFill>
                <a:latin typeface="Courier New"/>
                <a:ea typeface="Courier New"/>
                <a:cs typeface="Courier New"/>
                <a:sym typeface="Courier New"/>
              </a:rPr>
              <a:t>model.set_weights</a:t>
            </a:r>
            <a:r>
              <a:rPr lang="en-US" sz="2400" dirty="0">
                <a:solidFill>
                  <a:srgbClr val="262626"/>
                </a:solidFill>
                <a:latin typeface="Courier New"/>
                <a:ea typeface="Courier New"/>
                <a:cs typeface="Courier New"/>
                <a:sym typeface="Courier New"/>
              </a:rPr>
              <a:t>(fc2.W, </a:t>
            </a:r>
            <a:r>
              <a:rPr lang="en-US" sz="2400" dirty="0" err="1">
                <a:solidFill>
                  <a:srgbClr val="262626"/>
                </a:solidFill>
                <a:latin typeface="Courier New"/>
                <a:ea typeface="Courier New"/>
                <a:cs typeface="Courier New"/>
                <a:sym typeface="Courier New"/>
              </a:rPr>
              <a:t>numpy.random.rand</a:t>
            </a:r>
            <a:r>
              <a:rPr lang="en-US" sz="2400" dirty="0">
                <a:solidFill>
                  <a:srgbClr val="262626"/>
                </a:solidFill>
                <a:latin typeface="Courier New"/>
                <a:ea typeface="Courier New"/>
                <a:cs typeface="Courier New"/>
                <a:sym typeface="Courier New"/>
              </a:rPr>
              <a:t>(64, 10))</a:t>
            </a:r>
            <a:endParaRPr sz="2400" b="0" i="0" u="none" strike="noStrike" cap="none" dirty="0">
              <a:solidFill>
                <a:srgbClr val="262626"/>
              </a:solidFill>
              <a:latin typeface="Courier New"/>
              <a:ea typeface="Courier New"/>
              <a:cs typeface="Courier New"/>
              <a:sym typeface="Courier New"/>
            </a:endParaRPr>
          </a:p>
        </p:txBody>
      </p:sp>
      <p:sp>
        <p:nvSpPr>
          <p:cNvPr id="20" name="Google Shape;1311;p69"/>
          <p:cNvSpPr/>
          <p:nvPr/>
        </p:nvSpPr>
        <p:spPr>
          <a:xfrm>
            <a:off x="7768476" y="3240995"/>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436494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IN" dirty="0"/>
              <a:t>Fine-Tuning</a:t>
            </a:r>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1258994" y="1159699"/>
            <a:ext cx="14751319"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 While defining a model in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you can specify the layer's weights while loading the pre-trained model. This can be handled by the </a:t>
            </a:r>
            <a:r>
              <a:rPr lang="en-US" sz="2200" b="1" dirty="0">
                <a:solidFill>
                  <a:srgbClr val="3F3F3F"/>
                </a:solidFill>
                <a:latin typeface="Open Sans"/>
                <a:ea typeface="Open Sans"/>
                <a:cs typeface="Open Sans"/>
                <a:sym typeface="Open Sans"/>
              </a:rPr>
              <a:t>restore</a:t>
            </a:r>
            <a:r>
              <a:rPr lang="en-US" sz="2200" dirty="0">
                <a:solidFill>
                  <a:srgbClr val="3F3F3F"/>
                </a:solidFill>
                <a:latin typeface="Open Sans"/>
                <a:ea typeface="Open Sans"/>
                <a:cs typeface="Open Sans"/>
                <a:sym typeface="Open Sans"/>
              </a:rPr>
              <a:t> argument of layer functions and it is only available for layers with weights.</a:t>
            </a:r>
          </a:p>
        </p:txBody>
      </p:sp>
      <p:sp>
        <p:nvSpPr>
          <p:cNvPr id="16" name="Google Shape;1333;p71"/>
          <p:cNvSpPr/>
          <p:nvPr/>
        </p:nvSpPr>
        <p:spPr>
          <a:xfrm>
            <a:off x="7374551" y="3126962"/>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1036" y="3220288"/>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8" name="Google Shape;1335;p71"/>
          <p:cNvSpPr/>
          <p:nvPr/>
        </p:nvSpPr>
        <p:spPr>
          <a:xfrm rot="-5400000">
            <a:off x="6661693" y="-1045188"/>
            <a:ext cx="2932614"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9" name="Google Shape;1337;p71"/>
          <p:cNvSpPr/>
          <p:nvPr/>
        </p:nvSpPr>
        <p:spPr>
          <a:xfrm>
            <a:off x="1371491" y="4558034"/>
            <a:ext cx="13513015" cy="260753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Weights will be restored by default.</a:t>
            </a:r>
          </a:p>
          <a:p>
            <a:pPr lvl="0">
              <a:buSzPts val="2400"/>
            </a:pPr>
            <a:r>
              <a:rPr lang="en-US" sz="2400" dirty="0" err="1">
                <a:solidFill>
                  <a:srgbClr val="262626"/>
                </a:solidFill>
                <a:latin typeface="Courier New"/>
                <a:ea typeface="Courier New"/>
                <a:cs typeface="Courier New"/>
                <a:sym typeface="Courier New"/>
              </a:rPr>
              <a:t>fc_layer</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input_layer</a:t>
            </a:r>
            <a:r>
              <a:rPr lang="en-US" sz="2400" dirty="0">
                <a:solidFill>
                  <a:srgbClr val="262626"/>
                </a:solidFill>
                <a:latin typeface="Courier New"/>
                <a:ea typeface="Courier New"/>
                <a:cs typeface="Courier New"/>
                <a:sym typeface="Courier New"/>
              </a:rPr>
              <a:t>, 32)</a:t>
            </a:r>
          </a:p>
          <a:p>
            <a:pPr lvl="0">
              <a:buSzPts val="2400"/>
            </a:pPr>
            <a:r>
              <a:rPr lang="en-US" sz="2400" dirty="0">
                <a:solidFill>
                  <a:srgbClr val="262626"/>
                </a:solidFill>
                <a:latin typeface="Courier New"/>
                <a:ea typeface="Courier New"/>
                <a:cs typeface="Courier New"/>
                <a:sym typeface="Courier New"/>
              </a:rPr>
              <a:t># Weights will not be restored, if specified so.</a:t>
            </a:r>
          </a:p>
          <a:p>
            <a:pPr lvl="0">
              <a:buSzPts val="2400"/>
            </a:pPr>
            <a:r>
              <a:rPr lang="en-US" sz="2400" dirty="0" err="1">
                <a:solidFill>
                  <a:srgbClr val="262626"/>
                </a:solidFill>
                <a:latin typeface="Courier New"/>
                <a:ea typeface="Courier New"/>
                <a:cs typeface="Courier New"/>
                <a:sym typeface="Courier New"/>
              </a:rPr>
              <a:t>fc_layer</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input_layer</a:t>
            </a:r>
            <a:r>
              <a:rPr lang="en-US" sz="2400" dirty="0">
                <a:solidFill>
                  <a:srgbClr val="262626"/>
                </a:solidFill>
                <a:latin typeface="Courier New"/>
                <a:ea typeface="Courier New"/>
                <a:cs typeface="Courier New"/>
                <a:sym typeface="Courier New"/>
              </a:rPr>
              <a:t>, 32, restore='False')</a:t>
            </a:r>
          </a:p>
        </p:txBody>
      </p:sp>
      <p:sp>
        <p:nvSpPr>
          <p:cNvPr id="20" name="Google Shape;1311;p69"/>
          <p:cNvSpPr/>
          <p:nvPr/>
        </p:nvSpPr>
        <p:spPr>
          <a:xfrm>
            <a:off x="7794879" y="3985673"/>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314250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IN" dirty="0"/>
              <a:t>Data Management</a:t>
            </a:r>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supports </a:t>
            </a:r>
            <a:r>
              <a:rPr lang="en-US" sz="2200" dirty="0" err="1">
                <a:solidFill>
                  <a:srgbClr val="3F3F3F"/>
                </a:solidFill>
                <a:latin typeface="Open Sans"/>
                <a:ea typeface="Open Sans"/>
                <a:cs typeface="Open Sans"/>
                <a:sym typeface="Open Sans"/>
              </a:rPr>
              <a:t>numpy</a:t>
            </a:r>
            <a:r>
              <a:rPr lang="en-US" sz="2200" dirty="0">
                <a:solidFill>
                  <a:srgbClr val="3F3F3F"/>
                </a:solidFill>
                <a:latin typeface="Open Sans"/>
                <a:ea typeface="Open Sans"/>
                <a:cs typeface="Open Sans"/>
                <a:sym typeface="Open Sans"/>
              </a:rPr>
              <a:t> array data. Additionally, it supports HDF5 for handling large datasets.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can directly use HDF5-formatted data:</a:t>
            </a:r>
          </a:p>
        </p:txBody>
      </p:sp>
      <p:sp>
        <p:nvSpPr>
          <p:cNvPr id="16" name="Google Shape;1333;p71"/>
          <p:cNvSpPr/>
          <p:nvPr/>
        </p:nvSpPr>
        <p:spPr>
          <a:xfrm>
            <a:off x="7382480" y="2578322"/>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54630" y="266688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5965149" y="-860585"/>
            <a:ext cx="4392208"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9" name="Google Shape;1337;p71"/>
          <p:cNvSpPr/>
          <p:nvPr/>
        </p:nvSpPr>
        <p:spPr>
          <a:xfrm>
            <a:off x="1404744" y="3976142"/>
            <a:ext cx="13513015" cy="412045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Load hdf5 dataset</a:t>
            </a:r>
          </a:p>
          <a:p>
            <a:pPr lvl="0">
              <a:buSzPts val="2400"/>
            </a:pPr>
            <a:r>
              <a:rPr lang="en-US" sz="2400" dirty="0">
                <a:solidFill>
                  <a:srgbClr val="262626"/>
                </a:solidFill>
                <a:latin typeface="Courier New"/>
                <a:ea typeface="Courier New"/>
                <a:cs typeface="Courier New"/>
                <a:sym typeface="Courier New"/>
              </a:rPr>
              <a:t>h5f = h5py.File('data.h5', 'r')</a:t>
            </a:r>
          </a:p>
          <a:p>
            <a:pPr lvl="0">
              <a:buSzPts val="2400"/>
            </a:pPr>
            <a:r>
              <a:rPr lang="en-US" sz="2400" dirty="0">
                <a:solidFill>
                  <a:srgbClr val="262626"/>
                </a:solidFill>
                <a:latin typeface="Courier New"/>
                <a:ea typeface="Courier New"/>
                <a:cs typeface="Courier New"/>
                <a:sym typeface="Courier New"/>
              </a:rPr>
              <a:t>X, Y = h5f['</a:t>
            </a:r>
            <a:r>
              <a:rPr lang="en-US" sz="2400" dirty="0" err="1">
                <a:solidFill>
                  <a:srgbClr val="262626"/>
                </a:solidFill>
                <a:latin typeface="Courier New"/>
                <a:ea typeface="Courier New"/>
                <a:cs typeface="Courier New"/>
                <a:sym typeface="Courier New"/>
              </a:rPr>
              <a:t>MyLargeData</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define network ...</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Use HDF5 data model to train model</a:t>
            </a:r>
          </a:p>
          <a:p>
            <a:pPr lvl="0">
              <a:buSzPts val="2400"/>
            </a:pPr>
            <a:r>
              <a:rPr lang="en-US" sz="2400" dirty="0">
                <a:solidFill>
                  <a:srgbClr val="262626"/>
                </a:solidFill>
                <a:latin typeface="Courier New"/>
                <a:ea typeface="Courier New"/>
                <a:cs typeface="Courier New"/>
                <a:sym typeface="Courier New"/>
              </a:rPr>
              <a:t>model = DNN(network)</a:t>
            </a:r>
          </a:p>
          <a:p>
            <a:pPr lvl="0">
              <a:buSzPts val="2400"/>
            </a:pPr>
            <a:r>
              <a:rPr lang="en-US" sz="2400" dirty="0" err="1">
                <a:solidFill>
                  <a:srgbClr val="262626"/>
                </a:solidFill>
                <a:latin typeface="Courier New"/>
                <a:ea typeface="Courier New"/>
                <a:cs typeface="Courier New"/>
                <a:sym typeface="Courier New"/>
              </a:rPr>
              <a:t>model.fit</a:t>
            </a:r>
            <a:r>
              <a:rPr lang="en-US" sz="2400" dirty="0">
                <a:solidFill>
                  <a:srgbClr val="262626"/>
                </a:solidFill>
                <a:latin typeface="Courier New"/>
                <a:ea typeface="Courier New"/>
                <a:cs typeface="Courier New"/>
                <a:sym typeface="Courier New"/>
              </a:rPr>
              <a:t>(X, Y)</a:t>
            </a:r>
          </a:p>
        </p:txBody>
      </p:sp>
      <p:sp>
        <p:nvSpPr>
          <p:cNvPr id="20" name="Google Shape;1311;p69"/>
          <p:cNvSpPr/>
          <p:nvPr/>
        </p:nvSpPr>
        <p:spPr>
          <a:xfrm>
            <a:off x="7794878" y="344048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Tree>
    <p:extLst>
      <p:ext uri="{BB962C8B-B14F-4D97-AF65-F5344CB8AC3E}">
        <p14:creationId xmlns:p14="http://schemas.microsoft.com/office/powerpoint/2010/main" val="36987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1213342" y="843904"/>
            <a:ext cx="14032517" cy="230425"/>
          </a:xfrm>
          <a:prstGeom prst="rect">
            <a:avLst/>
          </a:prstGeom>
          <a:noFill/>
          <a:ln>
            <a:noFill/>
          </a:ln>
        </p:spPr>
      </p:pic>
      <p:sp>
        <p:nvSpPr>
          <p:cNvPr id="1223" name="Google Shape;1223;p65"/>
          <p:cNvSpPr/>
          <p:nvPr/>
        </p:nvSpPr>
        <p:spPr>
          <a:xfrm>
            <a:off x="1258994" y="1159699"/>
            <a:ext cx="14352307" cy="1107955"/>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provides wrappers to easily handle data preprocessing and data augmentation.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data stream is designed with computing pipelines in order to speedup training by pre-processing data on CPU while GPU is performing model training.</a:t>
            </a:r>
          </a:p>
        </p:txBody>
      </p:sp>
      <p:sp>
        <p:nvSpPr>
          <p:cNvPr id="16" name="Google Shape;1333;p71"/>
          <p:cNvSpPr/>
          <p:nvPr/>
        </p:nvSpPr>
        <p:spPr>
          <a:xfrm>
            <a:off x="7382480" y="2578322"/>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54630" y="266688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5965149" y="-860585"/>
            <a:ext cx="4392208"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r>
              <a:rPr lang="en-US" sz="2000" b="1" dirty="0"/>
              <a:t>Data Preprocessing and Data Augmentation</a:t>
            </a:r>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04744" y="3976142"/>
            <a:ext cx="13513015" cy="412045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Load hdf5 dataset</a:t>
            </a:r>
          </a:p>
          <a:p>
            <a:pPr lvl="0">
              <a:buSzPts val="2400"/>
            </a:pPr>
            <a:r>
              <a:rPr lang="en-US" sz="2400" dirty="0">
                <a:solidFill>
                  <a:srgbClr val="262626"/>
                </a:solidFill>
                <a:latin typeface="Courier New"/>
                <a:ea typeface="Courier New"/>
                <a:cs typeface="Courier New"/>
                <a:sym typeface="Courier New"/>
              </a:rPr>
              <a:t>h5f = h5py.File('data.h5', 'r')</a:t>
            </a:r>
          </a:p>
          <a:p>
            <a:pPr lvl="0">
              <a:buSzPts val="2400"/>
            </a:pPr>
            <a:r>
              <a:rPr lang="en-US" sz="2400" dirty="0">
                <a:solidFill>
                  <a:srgbClr val="262626"/>
                </a:solidFill>
                <a:latin typeface="Courier New"/>
                <a:ea typeface="Courier New"/>
                <a:cs typeface="Courier New"/>
                <a:sym typeface="Courier New"/>
              </a:rPr>
              <a:t>X, Y = h5f['</a:t>
            </a:r>
            <a:r>
              <a:rPr lang="en-US" sz="2400" dirty="0" err="1">
                <a:solidFill>
                  <a:srgbClr val="262626"/>
                </a:solidFill>
                <a:latin typeface="Courier New"/>
                <a:ea typeface="Courier New"/>
                <a:cs typeface="Courier New"/>
                <a:sym typeface="Courier New"/>
              </a:rPr>
              <a:t>MyLargeData</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define network ...</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Use HDF5 data model to train model</a:t>
            </a:r>
          </a:p>
          <a:p>
            <a:pPr lvl="0">
              <a:buSzPts val="2400"/>
            </a:pPr>
            <a:r>
              <a:rPr lang="en-US" sz="2400" dirty="0">
                <a:solidFill>
                  <a:srgbClr val="262626"/>
                </a:solidFill>
                <a:latin typeface="Courier New"/>
                <a:ea typeface="Courier New"/>
                <a:cs typeface="Courier New"/>
                <a:sym typeface="Courier New"/>
              </a:rPr>
              <a:t>model = DNN(network)</a:t>
            </a:r>
          </a:p>
          <a:p>
            <a:pPr lvl="0">
              <a:buSzPts val="2400"/>
            </a:pPr>
            <a:r>
              <a:rPr lang="en-US" sz="2400" dirty="0" err="1">
                <a:solidFill>
                  <a:srgbClr val="262626"/>
                </a:solidFill>
                <a:latin typeface="Courier New"/>
                <a:ea typeface="Courier New"/>
                <a:cs typeface="Courier New"/>
                <a:sym typeface="Courier New"/>
              </a:rPr>
              <a:t>model.fit</a:t>
            </a:r>
            <a:r>
              <a:rPr lang="en-US" sz="2400" dirty="0">
                <a:solidFill>
                  <a:srgbClr val="262626"/>
                </a:solidFill>
                <a:latin typeface="Courier New"/>
                <a:ea typeface="Courier New"/>
                <a:cs typeface="Courier New"/>
                <a:sym typeface="Courier New"/>
              </a:rPr>
              <a:t>(X, Y)</a:t>
            </a:r>
          </a:p>
        </p:txBody>
      </p:sp>
      <p:sp>
        <p:nvSpPr>
          <p:cNvPr id="20" name="Google Shape;1311;p69"/>
          <p:cNvSpPr/>
          <p:nvPr/>
        </p:nvSpPr>
        <p:spPr>
          <a:xfrm>
            <a:off x="7794878" y="344048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Data Preprocessing and Augmentation</a:t>
            </a:r>
          </a:p>
        </p:txBody>
      </p:sp>
    </p:spTree>
    <p:extLst>
      <p:ext uri="{BB962C8B-B14F-4D97-AF65-F5344CB8AC3E}">
        <p14:creationId xmlns:p14="http://schemas.microsoft.com/office/powerpoint/2010/main" val="223286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pSp>
        <p:nvGrpSpPr>
          <p:cNvPr id="315" name="Google Shape;315;p6"/>
          <p:cNvGrpSpPr/>
          <p:nvPr/>
        </p:nvGrpSpPr>
        <p:grpSpPr>
          <a:xfrm>
            <a:off x="3059804" y="2958386"/>
            <a:ext cx="10580565" cy="5517400"/>
            <a:chOff x="1984930" y="1718810"/>
            <a:chExt cx="12863839" cy="6635632"/>
          </a:xfrm>
        </p:grpSpPr>
        <p:sp>
          <p:nvSpPr>
            <p:cNvPr id="316" name="Google Shape;316;p6"/>
            <p:cNvSpPr txBox="1"/>
            <p:nvPr/>
          </p:nvSpPr>
          <p:spPr>
            <a:xfrm>
              <a:off x="1984930" y="7147947"/>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Input Layer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nvGrpSpPr>
            <p:cNvPr id="317" name="Google Shape;317;p6"/>
            <p:cNvGrpSpPr/>
            <p:nvPr/>
          </p:nvGrpSpPr>
          <p:grpSpPr>
            <a:xfrm>
              <a:off x="2564347" y="1718810"/>
              <a:ext cx="12284422" cy="6635632"/>
              <a:chOff x="2564347" y="1576346"/>
              <a:chExt cx="12284422" cy="6635632"/>
            </a:xfrm>
          </p:grpSpPr>
          <p:sp>
            <p:nvSpPr>
              <p:cNvPr id="318" name="Google Shape;318;p6"/>
              <p:cNvSpPr/>
              <p:nvPr/>
            </p:nvSpPr>
            <p:spPr>
              <a:xfrm>
                <a:off x="4393561" y="1576346"/>
                <a:ext cx="7661482" cy="6369625"/>
              </a:xfrm>
              <a:prstGeom prst="roundRect">
                <a:avLst>
                  <a:gd name="adj" fmla="val 16667"/>
                </a:avLst>
              </a:prstGeom>
              <a:solidFill>
                <a:schemeClr val="lt1"/>
              </a:solid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9" name="Google Shape;319;p6"/>
              <p:cNvSpPr/>
              <p:nvPr/>
            </p:nvSpPr>
            <p:spPr>
              <a:xfrm>
                <a:off x="2564347" y="3130710"/>
                <a:ext cx="1662549" cy="3743266"/>
              </a:xfrm>
              <a:prstGeom prst="rect">
                <a:avLst/>
              </a:prstGeom>
              <a:solidFill>
                <a:srgbClr val="F4B081"/>
              </a:solidFill>
              <a:ln w="25400" cap="flat" cmpd="sng">
                <a:solidFill>
                  <a:srgbClr val="F4B08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0" name="Google Shape;320;p6"/>
              <p:cNvSpPr txBox="1"/>
              <p:nvPr/>
            </p:nvSpPr>
            <p:spPr>
              <a:xfrm>
                <a:off x="12089184" y="7092921"/>
                <a:ext cx="2759585"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Output Layer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21" name="Google Shape;321;p6"/>
              <p:cNvSpPr txBox="1"/>
              <p:nvPr/>
            </p:nvSpPr>
            <p:spPr>
              <a:xfrm>
                <a:off x="7925856"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22" name="Google Shape;322;p6"/>
              <p:cNvSpPr/>
              <p:nvPr/>
            </p:nvSpPr>
            <p:spPr>
              <a:xfrm>
                <a:off x="3180196" y="3568404"/>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nvGrpSpPr>
              <p:cNvPr id="323" name="Google Shape;323;p6"/>
              <p:cNvGrpSpPr/>
              <p:nvPr/>
            </p:nvGrpSpPr>
            <p:grpSpPr>
              <a:xfrm>
                <a:off x="12288333" y="3130710"/>
                <a:ext cx="2409831" cy="3743266"/>
                <a:chOff x="10525294" y="3253279"/>
                <a:chExt cx="2409831" cy="3743266"/>
              </a:xfrm>
            </p:grpSpPr>
            <p:sp>
              <p:nvSpPr>
                <p:cNvPr id="324" name="Google Shape;324;p6"/>
                <p:cNvSpPr/>
                <p:nvPr/>
              </p:nvSpPr>
              <p:spPr>
                <a:xfrm>
                  <a:off x="10525294" y="3253279"/>
                  <a:ext cx="2409831" cy="3743266"/>
                </a:xfrm>
                <a:prstGeom prst="rect">
                  <a:avLst/>
                </a:prstGeom>
                <a:solidFill>
                  <a:srgbClr val="FEE599"/>
                </a:solidFill>
                <a:ln w="25400" cap="flat" cmpd="sng">
                  <a:solidFill>
                    <a:srgbClr val="FEE5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5" name="Google Shape;325;p6"/>
                <p:cNvSpPr/>
                <p:nvPr/>
              </p:nvSpPr>
              <p:spPr>
                <a:xfrm>
                  <a:off x="11409046" y="359852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326" name="Google Shape;326;p6"/>
              <p:cNvGrpSpPr/>
              <p:nvPr/>
            </p:nvGrpSpPr>
            <p:grpSpPr>
              <a:xfrm>
                <a:off x="4338649" y="1822620"/>
                <a:ext cx="2821382" cy="5572744"/>
                <a:chOff x="3766454" y="1841211"/>
                <a:chExt cx="2821382" cy="5572744"/>
              </a:xfrm>
            </p:grpSpPr>
            <p:sp>
              <p:nvSpPr>
                <p:cNvPr id="327" name="Google Shape;327;p6"/>
                <p:cNvSpPr/>
                <p:nvPr/>
              </p:nvSpPr>
              <p:spPr>
                <a:xfrm>
                  <a:off x="4427701" y="2329740"/>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8" name="Google Shape;328;p6"/>
                <p:cNvSpPr txBox="1"/>
                <p:nvPr/>
              </p:nvSpPr>
              <p:spPr>
                <a:xfrm>
                  <a:off x="3766454" y="1841211"/>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1</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29" name="Google Shape;329;p6"/>
                <p:cNvSpPr/>
                <p:nvPr/>
              </p:nvSpPr>
              <p:spPr>
                <a:xfrm>
                  <a:off x="5040831" y="2784966"/>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30" name="Google Shape;330;p6"/>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31" name="Google Shape;331;p6"/>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332" name="Google Shape;332;p6"/>
              <p:cNvGrpSpPr/>
              <p:nvPr/>
            </p:nvGrpSpPr>
            <p:grpSpPr>
              <a:xfrm>
                <a:off x="6718443" y="1780661"/>
                <a:ext cx="2821382" cy="5633294"/>
                <a:chOff x="5861193" y="1780660"/>
                <a:chExt cx="2821382" cy="5633294"/>
              </a:xfrm>
            </p:grpSpPr>
            <p:sp>
              <p:nvSpPr>
                <p:cNvPr id="333" name="Google Shape;333;p6"/>
                <p:cNvSpPr/>
                <p:nvPr/>
              </p:nvSpPr>
              <p:spPr>
                <a:xfrm>
                  <a:off x="6499244" y="2329739"/>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34" name="Google Shape;334;p6"/>
                <p:cNvGrpSpPr/>
                <p:nvPr/>
              </p:nvGrpSpPr>
              <p:grpSpPr>
                <a:xfrm>
                  <a:off x="7080607" y="2784966"/>
                  <a:ext cx="470225" cy="1934163"/>
                  <a:chOff x="5005456" y="2842087"/>
                  <a:chExt cx="470225" cy="1934163"/>
                </a:xfrm>
              </p:grpSpPr>
              <p:sp>
                <p:nvSpPr>
                  <p:cNvPr id="335" name="Google Shape;335;p6"/>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36" name="Google Shape;336;p6"/>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37" name="Google Shape;337;p6"/>
                  <p:cNvSpPr/>
                  <p:nvPr/>
                </p:nvSpPr>
                <p:spPr>
                  <a:xfrm>
                    <a:off x="5024948" y="430793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sp>
              <p:nvSpPr>
                <p:cNvPr id="338" name="Google Shape;338;p6"/>
                <p:cNvSpPr txBox="1"/>
                <p:nvPr/>
              </p:nvSpPr>
              <p:spPr>
                <a:xfrm>
                  <a:off x="5861193" y="1780660"/>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2</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nvGrpSpPr>
              <p:cNvPr id="339" name="Google Shape;339;p6"/>
              <p:cNvGrpSpPr/>
              <p:nvPr/>
            </p:nvGrpSpPr>
            <p:grpSpPr>
              <a:xfrm>
                <a:off x="9906000" y="2311149"/>
                <a:ext cx="1591803" cy="5142041"/>
                <a:chOff x="8533425" y="2271913"/>
                <a:chExt cx="1591803" cy="5142041"/>
              </a:xfrm>
            </p:grpSpPr>
            <p:sp>
              <p:nvSpPr>
                <p:cNvPr id="340" name="Google Shape;340;p6"/>
                <p:cNvSpPr/>
                <p:nvPr/>
              </p:nvSpPr>
              <p:spPr>
                <a:xfrm>
                  <a:off x="8533425" y="2271913"/>
                  <a:ext cx="1591803" cy="5142041"/>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341" name="Google Shape;341;p6"/>
                <p:cNvGrpSpPr/>
                <p:nvPr/>
              </p:nvGrpSpPr>
              <p:grpSpPr>
                <a:xfrm>
                  <a:off x="9103961" y="2784967"/>
                  <a:ext cx="457953" cy="1871675"/>
                  <a:chOff x="4998237" y="2842087"/>
                  <a:chExt cx="457953" cy="1871675"/>
                </a:xfrm>
              </p:grpSpPr>
              <p:sp>
                <p:nvSpPr>
                  <p:cNvPr id="342" name="Google Shape;342;p6"/>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43" name="Google Shape;343;p6"/>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344" name="Google Shape;344;p6"/>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pic>
            <p:nvPicPr>
              <p:cNvPr id="345" name="Google Shape;345;p6"/>
              <p:cNvPicPr preferRelativeResize="0"/>
              <p:nvPr/>
            </p:nvPicPr>
            <p:blipFill rotWithShape="1">
              <a:blip r:embed="rId3">
                <a:alphaModFix/>
              </a:blip>
              <a:srcRect/>
              <a:stretch/>
            </p:blipFill>
            <p:spPr>
              <a:xfrm>
                <a:off x="2731256" y="5295817"/>
                <a:ext cx="1348612" cy="1448209"/>
              </a:xfrm>
              <a:prstGeom prst="rect">
                <a:avLst/>
              </a:prstGeom>
              <a:noFill/>
              <a:ln>
                <a:noFill/>
              </a:ln>
            </p:spPr>
          </p:pic>
          <p:sp>
            <p:nvSpPr>
              <p:cNvPr id="346" name="Google Shape;346;p6"/>
              <p:cNvSpPr txBox="1"/>
              <p:nvPr/>
            </p:nvSpPr>
            <p:spPr>
              <a:xfrm>
                <a:off x="9222406" y="1772805"/>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3</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pic>
          <p:nvPicPr>
            <p:cNvPr id="347" name="Google Shape;347;p6"/>
            <p:cNvPicPr preferRelativeResize="0"/>
            <p:nvPr/>
          </p:nvPicPr>
          <p:blipFill rotWithShape="1">
            <a:blip r:embed="rId4">
              <a:alphaModFix/>
            </a:blip>
            <a:srcRect/>
            <a:stretch/>
          </p:blipFill>
          <p:spPr>
            <a:xfrm>
              <a:off x="5163082" y="5732110"/>
              <a:ext cx="1293567" cy="1196866"/>
            </a:xfrm>
            <a:prstGeom prst="rect">
              <a:avLst/>
            </a:prstGeom>
            <a:noFill/>
            <a:ln w="9525" cap="flat" cmpd="sng">
              <a:solidFill>
                <a:srgbClr val="7F7F7F"/>
              </a:solidFill>
              <a:prstDash val="solid"/>
              <a:round/>
              <a:headEnd type="none" w="sm" len="sm"/>
              <a:tailEnd type="none" w="sm" len="sm"/>
            </a:ln>
          </p:spPr>
        </p:pic>
        <p:cxnSp>
          <p:nvCxnSpPr>
            <p:cNvPr id="348" name="Google Shape;348;p6"/>
            <p:cNvCxnSpPr>
              <a:endCxn id="329" idx="2"/>
            </p:cNvCxnSpPr>
            <p:nvPr/>
          </p:nvCxnSpPr>
          <p:spPr>
            <a:xfrm rot="10800000" flipH="1">
              <a:off x="3633926" y="3142996"/>
              <a:ext cx="1979100" cy="766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49" name="Google Shape;349;p6"/>
            <p:cNvCxnSpPr>
              <a:endCxn id="331" idx="2"/>
            </p:cNvCxnSpPr>
            <p:nvPr/>
          </p:nvCxnSpPr>
          <p:spPr>
            <a:xfrm>
              <a:off x="3633932" y="3944978"/>
              <a:ext cx="1936500" cy="65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0" name="Google Shape;350;p6"/>
            <p:cNvCxnSpPr>
              <a:endCxn id="330" idx="2"/>
            </p:cNvCxnSpPr>
            <p:nvPr/>
          </p:nvCxnSpPr>
          <p:spPr>
            <a:xfrm>
              <a:off x="3598552" y="3920435"/>
              <a:ext cx="1979100" cy="6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1" name="Google Shape;351;p6"/>
            <p:cNvCxnSpPr>
              <a:endCxn id="335" idx="2"/>
            </p:cNvCxnSpPr>
            <p:nvPr/>
          </p:nvCxnSpPr>
          <p:spPr>
            <a:xfrm>
              <a:off x="6063757" y="3139087"/>
              <a:ext cx="1874100" cy="22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2" name="Google Shape;352;p6"/>
            <p:cNvCxnSpPr>
              <a:endCxn id="336" idx="2"/>
            </p:cNvCxnSpPr>
            <p:nvPr/>
          </p:nvCxnSpPr>
          <p:spPr>
            <a:xfrm>
              <a:off x="6063758" y="3150506"/>
              <a:ext cx="1874100" cy="737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3" name="Google Shape;353;p6"/>
            <p:cNvCxnSpPr>
              <a:endCxn id="337" idx="2"/>
            </p:cNvCxnSpPr>
            <p:nvPr/>
          </p:nvCxnSpPr>
          <p:spPr>
            <a:xfrm>
              <a:off x="6090749" y="3161638"/>
              <a:ext cx="1866600" cy="1465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4" name="Google Shape;354;p6"/>
            <p:cNvCxnSpPr/>
            <p:nvPr/>
          </p:nvCxnSpPr>
          <p:spPr>
            <a:xfrm rot="10800000" flipH="1">
              <a:off x="6022335" y="3200823"/>
              <a:ext cx="1903521" cy="706557"/>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5" name="Google Shape;355;p6"/>
            <p:cNvCxnSpPr>
              <a:endCxn id="336" idx="2"/>
            </p:cNvCxnSpPr>
            <p:nvPr/>
          </p:nvCxnSpPr>
          <p:spPr>
            <a:xfrm rot="10800000" flipH="1">
              <a:off x="6028358" y="3887906"/>
              <a:ext cx="1909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6" name="Google Shape;356;p6"/>
            <p:cNvCxnSpPr>
              <a:endCxn id="337" idx="2"/>
            </p:cNvCxnSpPr>
            <p:nvPr/>
          </p:nvCxnSpPr>
          <p:spPr>
            <a:xfrm>
              <a:off x="6028349" y="3998938"/>
              <a:ext cx="1929000" cy="62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7" name="Google Shape;357;p6"/>
            <p:cNvCxnSpPr>
              <a:endCxn id="336" idx="2"/>
            </p:cNvCxnSpPr>
            <p:nvPr/>
          </p:nvCxnSpPr>
          <p:spPr>
            <a:xfrm rot="10800000" flipH="1">
              <a:off x="6028358" y="3887906"/>
              <a:ext cx="1909500" cy="724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58" name="Google Shape;358;p6"/>
            <p:cNvCxnSpPr>
              <a:endCxn id="337" idx="2"/>
            </p:cNvCxnSpPr>
            <p:nvPr/>
          </p:nvCxnSpPr>
          <p:spPr>
            <a:xfrm>
              <a:off x="6028349" y="4627438"/>
              <a:ext cx="1929000" cy="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359" name="Google Shape;359;p6"/>
            <p:cNvPicPr preferRelativeResize="0"/>
            <p:nvPr/>
          </p:nvPicPr>
          <p:blipFill rotWithShape="1">
            <a:blip r:embed="rId5">
              <a:alphaModFix/>
            </a:blip>
            <a:srcRect/>
            <a:stretch/>
          </p:blipFill>
          <p:spPr>
            <a:xfrm>
              <a:off x="7549910" y="5750702"/>
              <a:ext cx="1204970" cy="1199587"/>
            </a:xfrm>
            <a:prstGeom prst="rect">
              <a:avLst/>
            </a:prstGeom>
            <a:noFill/>
            <a:ln>
              <a:noFill/>
            </a:ln>
          </p:spPr>
        </p:pic>
        <p:cxnSp>
          <p:nvCxnSpPr>
            <p:cNvPr id="360" name="Google Shape;360;p6"/>
            <p:cNvCxnSpPr>
              <a:endCxn id="342" idx="2"/>
            </p:cNvCxnSpPr>
            <p:nvPr/>
          </p:nvCxnSpPr>
          <p:spPr>
            <a:xfrm>
              <a:off x="8408055" y="3161523"/>
              <a:ext cx="2075700" cy="39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1" name="Google Shape;361;p6"/>
            <p:cNvCxnSpPr>
              <a:endCxn id="343" idx="2"/>
            </p:cNvCxnSpPr>
            <p:nvPr/>
          </p:nvCxnSpPr>
          <p:spPr>
            <a:xfrm>
              <a:off x="8388556" y="3161542"/>
              <a:ext cx="2095200" cy="765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2" name="Google Shape;362;p6"/>
            <p:cNvCxnSpPr>
              <a:endCxn id="344" idx="2"/>
            </p:cNvCxnSpPr>
            <p:nvPr/>
          </p:nvCxnSpPr>
          <p:spPr>
            <a:xfrm>
              <a:off x="8408036" y="3200785"/>
              <a:ext cx="2068500" cy="1403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3" name="Google Shape;363;p6"/>
            <p:cNvCxnSpPr>
              <a:stCxn id="336" idx="6"/>
              <a:endCxn id="342" idx="2"/>
            </p:cNvCxnSpPr>
            <p:nvPr/>
          </p:nvCxnSpPr>
          <p:spPr>
            <a:xfrm rot="10800000" flipH="1">
              <a:off x="8388591" y="3200906"/>
              <a:ext cx="2095200" cy="687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4" name="Google Shape;364;p6"/>
            <p:cNvCxnSpPr>
              <a:stCxn id="336" idx="6"/>
            </p:cNvCxnSpPr>
            <p:nvPr/>
          </p:nvCxnSpPr>
          <p:spPr>
            <a:xfrm>
              <a:off x="8388591" y="3887906"/>
              <a:ext cx="2068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5" name="Google Shape;365;p6"/>
            <p:cNvCxnSpPr>
              <a:endCxn id="343" idx="2"/>
            </p:cNvCxnSpPr>
            <p:nvPr/>
          </p:nvCxnSpPr>
          <p:spPr>
            <a:xfrm rot="10800000" flipH="1">
              <a:off x="8450356" y="3927142"/>
              <a:ext cx="2033400" cy="676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6" name="Google Shape;366;p6"/>
            <p:cNvCxnSpPr/>
            <p:nvPr/>
          </p:nvCxnSpPr>
          <p:spPr>
            <a:xfrm rot="10800000" flipH="1">
              <a:off x="8408082" y="3200824"/>
              <a:ext cx="2048963" cy="140265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7" name="Google Shape;367;p6"/>
            <p:cNvCxnSpPr/>
            <p:nvPr/>
          </p:nvCxnSpPr>
          <p:spPr>
            <a:xfrm>
              <a:off x="8408082" y="3909723"/>
              <a:ext cx="2048963" cy="684749"/>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68" name="Google Shape;368;p6"/>
            <p:cNvCxnSpPr/>
            <p:nvPr/>
          </p:nvCxnSpPr>
          <p:spPr>
            <a:xfrm>
              <a:off x="8420950" y="4601587"/>
              <a:ext cx="2068454" cy="1"/>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369" name="Google Shape;369;p6"/>
            <p:cNvPicPr preferRelativeResize="0"/>
            <p:nvPr/>
          </p:nvPicPr>
          <p:blipFill rotWithShape="1">
            <a:blip r:embed="rId6">
              <a:alphaModFix/>
            </a:blip>
            <a:srcRect/>
            <a:stretch/>
          </p:blipFill>
          <p:spPr>
            <a:xfrm>
              <a:off x="10078411" y="5789936"/>
              <a:ext cx="1200164" cy="1196867"/>
            </a:xfrm>
            <a:prstGeom prst="rect">
              <a:avLst/>
            </a:prstGeom>
            <a:noFill/>
            <a:ln>
              <a:noFill/>
            </a:ln>
          </p:spPr>
        </p:pic>
        <p:cxnSp>
          <p:nvCxnSpPr>
            <p:cNvPr id="370" name="Google Shape;370;p6"/>
            <p:cNvCxnSpPr/>
            <p:nvPr/>
          </p:nvCxnSpPr>
          <p:spPr>
            <a:xfrm>
              <a:off x="10950085" y="3204580"/>
              <a:ext cx="2219206" cy="689933"/>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71" name="Google Shape;371;p6"/>
            <p:cNvCxnSpPr/>
            <p:nvPr/>
          </p:nvCxnSpPr>
          <p:spPr>
            <a:xfrm rot="10800000" flipH="1">
              <a:off x="10950085" y="3909794"/>
              <a:ext cx="2219206" cy="2189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372" name="Google Shape;372;p6"/>
            <p:cNvCxnSpPr>
              <a:endCxn id="325" idx="2"/>
            </p:cNvCxnSpPr>
            <p:nvPr/>
          </p:nvCxnSpPr>
          <p:spPr>
            <a:xfrm rot="10800000" flipH="1">
              <a:off x="10934385" y="3852580"/>
              <a:ext cx="2237700" cy="746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grpSp>
          <p:nvGrpSpPr>
            <p:cNvPr id="373" name="Google Shape;373;p6"/>
            <p:cNvGrpSpPr/>
            <p:nvPr/>
          </p:nvGrpSpPr>
          <p:grpSpPr>
            <a:xfrm>
              <a:off x="12409815" y="5519401"/>
              <a:ext cx="2106429" cy="1430888"/>
              <a:chOff x="14470091" y="4550910"/>
              <a:chExt cx="2106429" cy="1430888"/>
            </a:xfrm>
          </p:grpSpPr>
          <p:sp>
            <p:nvSpPr>
              <p:cNvPr id="374" name="Google Shape;374;p6"/>
              <p:cNvSpPr/>
              <p:nvPr/>
            </p:nvSpPr>
            <p:spPr>
              <a:xfrm>
                <a:off x="14470091" y="4550910"/>
                <a:ext cx="2106429" cy="1430888"/>
              </a:xfrm>
              <a:prstGeom prst="roundRect">
                <a:avLst>
                  <a:gd name="adj" fmla="val 16667"/>
                </a:avLst>
              </a:prstGeom>
              <a:solidFill>
                <a:srgbClr val="D0CEC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75" name="Google Shape;375;p6"/>
              <p:cNvSpPr txBox="1"/>
              <p:nvPr/>
            </p:nvSpPr>
            <p:spPr>
              <a:xfrm>
                <a:off x="14551320" y="4629156"/>
                <a:ext cx="1843280" cy="10726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Robert Downey Jr.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sp>
        <p:nvSpPr>
          <p:cNvPr id="376" name="Google Shape;376;p6"/>
          <p:cNvSpPr txBox="1"/>
          <p:nvPr/>
        </p:nvSpPr>
        <p:spPr>
          <a:xfrm>
            <a:off x="6862751" y="2133121"/>
            <a:ext cx="2821500" cy="531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Hidden Layers</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77" name="Google Shape;377;p6"/>
          <p:cNvSpPr txBox="1">
            <a:spLocks noGrp="1"/>
          </p:cNvSpPr>
          <p:nvPr>
            <p:ph type="body" idx="2"/>
          </p:nvPr>
        </p:nvSpPr>
        <p:spPr>
          <a:xfrm>
            <a:off x="1101436" y="1184009"/>
            <a:ext cx="14360099" cy="8664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r>
              <a:rPr lang="en-IN" sz="2200"/>
              <a:t>In deep neural network, each layer recognizes a certain set of features based on the previous layer’s output.</a:t>
            </a:r>
            <a:endParaRPr/>
          </a:p>
          <a:p>
            <a:pPr marL="0" lvl="0" indent="0" algn="ctr" rtl="0">
              <a:lnSpc>
                <a:spcPct val="100000"/>
              </a:lnSpc>
              <a:spcBef>
                <a:spcPts val="0"/>
              </a:spcBef>
              <a:spcAft>
                <a:spcPts val="0"/>
              </a:spcAft>
              <a:buSzPts val="2400"/>
              <a:buNone/>
            </a:pPr>
            <a:endParaRPr sz="2200"/>
          </a:p>
        </p:txBody>
      </p:sp>
      <p:sp>
        <p:nvSpPr>
          <p:cNvPr id="378" name="Google Shape;378;p6"/>
          <p:cNvSpPr txBox="1">
            <a:spLocks noGrp="1"/>
          </p:cNvSpPr>
          <p:nvPr>
            <p:ph type="title"/>
          </p:nvPr>
        </p:nvSpPr>
        <p:spPr>
          <a:xfrm>
            <a:off x="0" y="0"/>
            <a:ext cx="16255999" cy="91712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Deep Learning: Example</a:t>
            </a:r>
            <a:endParaRPr/>
          </a:p>
        </p:txBody>
      </p:sp>
      <p:pic>
        <p:nvPicPr>
          <p:cNvPr id="379" name="Google Shape;379;p6"/>
          <p:cNvPicPr preferRelativeResize="0"/>
          <p:nvPr/>
        </p:nvPicPr>
        <p:blipFill rotWithShape="1">
          <a:blip r:embed="rId7">
            <a:alphaModFix/>
          </a:blip>
          <a:srcRect/>
          <a:stretch/>
        </p:blipFill>
        <p:spPr>
          <a:xfrm>
            <a:off x="4462521" y="532781"/>
            <a:ext cx="7426650" cy="567353"/>
          </a:xfrm>
          <a:prstGeom prst="rect">
            <a:avLst/>
          </a:prstGeom>
          <a:noFill/>
          <a:ln>
            <a:noFill/>
          </a:ln>
        </p:spPr>
      </p:pic>
      <p:sp>
        <p:nvSpPr>
          <p:cNvPr id="380" name="Google Shape;380;p6"/>
          <p:cNvSpPr/>
          <p:nvPr/>
        </p:nvSpPr>
        <p:spPr>
          <a:xfrm>
            <a:off x="1111466" y="984393"/>
            <a:ext cx="14364322" cy="867963"/>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2958181" y="843904"/>
            <a:ext cx="10542838" cy="230425"/>
          </a:xfrm>
          <a:prstGeom prst="rect">
            <a:avLst/>
          </a:prstGeom>
          <a:noFill/>
          <a:ln>
            <a:noFill/>
          </a:ln>
        </p:spPr>
      </p:pic>
      <p:sp>
        <p:nvSpPr>
          <p:cNvPr id="16" name="Google Shape;1333;p71"/>
          <p:cNvSpPr/>
          <p:nvPr/>
        </p:nvSpPr>
        <p:spPr>
          <a:xfrm>
            <a:off x="7382479" y="214248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4" y="223580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6526781" y="-1843278"/>
            <a:ext cx="3298510"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19523" y="3520801"/>
            <a:ext cx="13513015" cy="2979752"/>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Real-time image preprocessing</a:t>
            </a:r>
          </a:p>
          <a:p>
            <a:pPr lvl="0">
              <a:buSzPts val="2400"/>
            </a:pPr>
            <a:r>
              <a:rPr lang="en-US" sz="2400" dirty="0" err="1">
                <a:solidFill>
                  <a:srgbClr val="262626"/>
                </a:solidFill>
                <a:latin typeface="Courier New"/>
                <a:ea typeface="Courier New"/>
                <a:cs typeface="Courier New"/>
                <a:sym typeface="Courier New"/>
              </a:rPr>
              <a:t>img_prep</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tflearn.ImagePreprocessing</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 Zero Center (With mean computed over the whole dataset)</a:t>
            </a:r>
          </a:p>
          <a:p>
            <a:pPr lvl="0">
              <a:buSzPts val="2400"/>
            </a:pPr>
            <a:r>
              <a:rPr lang="en-US" sz="2400" dirty="0" err="1">
                <a:solidFill>
                  <a:srgbClr val="262626"/>
                </a:solidFill>
                <a:latin typeface="Courier New"/>
                <a:ea typeface="Courier New"/>
                <a:cs typeface="Courier New"/>
                <a:sym typeface="Courier New"/>
              </a:rPr>
              <a:t>img_prep.add_featurewise_zero_center</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 STD Normalization (With </a:t>
            </a:r>
            <a:r>
              <a:rPr lang="en-US" sz="2400" dirty="0" err="1">
                <a:solidFill>
                  <a:srgbClr val="262626"/>
                </a:solidFill>
                <a:latin typeface="Courier New"/>
                <a:ea typeface="Courier New"/>
                <a:cs typeface="Courier New"/>
                <a:sym typeface="Courier New"/>
              </a:rPr>
              <a:t>std</a:t>
            </a:r>
            <a:r>
              <a:rPr lang="en-US" sz="2400" dirty="0">
                <a:solidFill>
                  <a:srgbClr val="262626"/>
                </a:solidFill>
                <a:latin typeface="Courier New"/>
                <a:ea typeface="Courier New"/>
                <a:cs typeface="Courier New"/>
                <a:sym typeface="Courier New"/>
              </a:rPr>
              <a:t> computed over the whole dataset)</a:t>
            </a:r>
          </a:p>
          <a:p>
            <a:pPr lvl="0">
              <a:buSzPts val="2400"/>
            </a:pPr>
            <a:r>
              <a:rPr lang="en-US" sz="2400" dirty="0" err="1">
                <a:solidFill>
                  <a:srgbClr val="262626"/>
                </a:solidFill>
                <a:latin typeface="Courier New"/>
                <a:ea typeface="Courier New"/>
                <a:cs typeface="Courier New"/>
                <a:sym typeface="Courier New"/>
              </a:rPr>
              <a:t>img_prep.add_featurewise_stdnorm</a:t>
            </a:r>
            <a:r>
              <a:rPr lang="en-US" sz="2400" dirty="0">
                <a:solidFill>
                  <a:srgbClr val="262626"/>
                </a:solidFill>
                <a:latin typeface="Courier New"/>
                <a:ea typeface="Courier New"/>
                <a:cs typeface="Courier New"/>
                <a:sym typeface="Courier New"/>
              </a:rPr>
              <a:t>()</a:t>
            </a:r>
          </a:p>
        </p:txBody>
      </p:sp>
      <p:sp>
        <p:nvSpPr>
          <p:cNvPr id="20" name="Google Shape;1311;p69"/>
          <p:cNvSpPr/>
          <p:nvPr/>
        </p:nvSpPr>
        <p:spPr>
          <a:xfrm>
            <a:off x="7798145" y="3004638"/>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Data Preprocessing and Augmentation</a:t>
            </a:r>
          </a:p>
        </p:txBody>
      </p:sp>
    </p:spTree>
    <p:extLst>
      <p:ext uri="{BB962C8B-B14F-4D97-AF65-F5344CB8AC3E}">
        <p14:creationId xmlns:p14="http://schemas.microsoft.com/office/powerpoint/2010/main" val="1428796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2431039" y="843904"/>
            <a:ext cx="11597122" cy="230425"/>
          </a:xfrm>
          <a:prstGeom prst="rect">
            <a:avLst/>
          </a:prstGeom>
          <a:noFill/>
          <a:ln>
            <a:noFill/>
          </a:ln>
        </p:spPr>
      </p:pic>
      <p:sp>
        <p:nvSpPr>
          <p:cNvPr id="16" name="Google Shape;1333;p71"/>
          <p:cNvSpPr/>
          <p:nvPr/>
        </p:nvSpPr>
        <p:spPr>
          <a:xfrm>
            <a:off x="7382479" y="214248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4" y="223580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6036331" y="-1352827"/>
            <a:ext cx="4279412"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19523" y="3520800"/>
            <a:ext cx="13513015" cy="397727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Real-time data augmentation</a:t>
            </a:r>
          </a:p>
          <a:p>
            <a:pPr lvl="0">
              <a:buSzPts val="2400"/>
            </a:pPr>
            <a:r>
              <a:rPr lang="en-US" sz="2400" dirty="0" err="1">
                <a:solidFill>
                  <a:srgbClr val="262626"/>
                </a:solidFill>
                <a:latin typeface="Courier New"/>
                <a:ea typeface="Courier New"/>
                <a:cs typeface="Courier New"/>
                <a:sym typeface="Courier New"/>
              </a:rPr>
              <a:t>img_aug</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tflearn.ImageAugmentation</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 Random flip an image</a:t>
            </a:r>
          </a:p>
          <a:p>
            <a:pPr lvl="0">
              <a:buSzPts val="2400"/>
            </a:pPr>
            <a:r>
              <a:rPr lang="en-US" sz="2400" dirty="0" err="1">
                <a:solidFill>
                  <a:srgbClr val="262626"/>
                </a:solidFill>
                <a:latin typeface="Courier New"/>
                <a:ea typeface="Courier New"/>
                <a:cs typeface="Courier New"/>
                <a:sym typeface="Courier New"/>
              </a:rPr>
              <a:t>img_aug.add_random_flip_leftright</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Add these methods into an '</a:t>
            </a:r>
            <a:r>
              <a:rPr lang="en-US" sz="2400" dirty="0" err="1">
                <a:solidFill>
                  <a:srgbClr val="262626"/>
                </a:solidFill>
                <a:latin typeface="Courier New"/>
                <a:ea typeface="Courier New"/>
                <a:cs typeface="Courier New"/>
                <a:sym typeface="Courier New"/>
              </a:rPr>
              <a:t>input_data</a:t>
            </a:r>
            <a:r>
              <a:rPr lang="en-US" sz="2400" dirty="0">
                <a:solidFill>
                  <a:srgbClr val="262626"/>
                </a:solidFill>
                <a:latin typeface="Courier New"/>
                <a:ea typeface="Courier New"/>
                <a:cs typeface="Courier New"/>
                <a:sym typeface="Courier New"/>
              </a:rPr>
              <a:t>' layer</a:t>
            </a:r>
          </a:p>
          <a:p>
            <a:pPr lvl="0">
              <a:buSzPts val="2400"/>
            </a:pPr>
            <a:r>
              <a:rPr lang="en-US" sz="2400" dirty="0">
                <a:solidFill>
                  <a:srgbClr val="262626"/>
                </a:solidFill>
                <a:latin typeface="Courier New"/>
                <a:ea typeface="Courier New"/>
                <a:cs typeface="Courier New"/>
                <a:sym typeface="Courier New"/>
              </a:rPr>
              <a:t>network = </a:t>
            </a:r>
            <a:r>
              <a:rPr lang="en-US" sz="2400" dirty="0" err="1">
                <a:solidFill>
                  <a:srgbClr val="262626"/>
                </a:solidFill>
                <a:latin typeface="Courier New"/>
                <a:ea typeface="Courier New"/>
                <a:cs typeface="Courier New"/>
                <a:sym typeface="Courier New"/>
              </a:rPr>
              <a:t>input_data</a:t>
            </a:r>
            <a:r>
              <a:rPr lang="en-US" sz="2400" dirty="0">
                <a:solidFill>
                  <a:srgbClr val="262626"/>
                </a:solidFill>
                <a:latin typeface="Courier New"/>
                <a:ea typeface="Courier New"/>
                <a:cs typeface="Courier New"/>
                <a:sym typeface="Courier New"/>
              </a:rPr>
              <a:t>(shape=[None, 32, 32, 3],</a:t>
            </a:r>
          </a:p>
          <a:p>
            <a:pPr lvl="0">
              <a:buSzPts val="2400"/>
            </a:pP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data_preprocessing</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img_prep</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data_augmentation</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img_aug</a:t>
            </a:r>
            <a:r>
              <a:rPr lang="en-US" sz="2400" dirty="0">
                <a:solidFill>
                  <a:srgbClr val="262626"/>
                </a:solidFill>
                <a:latin typeface="Courier New"/>
                <a:ea typeface="Courier New"/>
                <a:cs typeface="Courier New"/>
                <a:sym typeface="Courier New"/>
              </a:rPr>
              <a:t>)</a:t>
            </a:r>
          </a:p>
        </p:txBody>
      </p:sp>
      <p:sp>
        <p:nvSpPr>
          <p:cNvPr id="20" name="Google Shape;1311;p69"/>
          <p:cNvSpPr/>
          <p:nvPr/>
        </p:nvSpPr>
        <p:spPr>
          <a:xfrm>
            <a:off x="7798145" y="3004638"/>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Data Preprocessing and Augmentation</a:t>
            </a:r>
          </a:p>
        </p:txBody>
      </p:sp>
    </p:spTree>
    <p:extLst>
      <p:ext uri="{BB962C8B-B14F-4D97-AF65-F5344CB8AC3E}">
        <p14:creationId xmlns:p14="http://schemas.microsoft.com/office/powerpoint/2010/main" val="3762131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4269105" y="843904"/>
            <a:ext cx="7920990" cy="230425"/>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All layers are built over </a:t>
            </a:r>
            <a:r>
              <a:rPr lang="en-US" sz="2200" b="1" dirty="0" err="1">
                <a:solidFill>
                  <a:srgbClr val="3F3F3F"/>
                </a:solidFill>
                <a:latin typeface="Open Sans"/>
                <a:ea typeface="Open Sans"/>
                <a:cs typeface="Open Sans"/>
                <a:sym typeface="Open Sans"/>
              </a:rPr>
              <a:t>variable_op_scope</a:t>
            </a:r>
            <a:r>
              <a:rPr lang="en-US" sz="2200" dirty="0">
                <a:solidFill>
                  <a:srgbClr val="3F3F3F"/>
                </a:solidFill>
                <a:latin typeface="Open Sans"/>
                <a:ea typeface="Open Sans"/>
                <a:cs typeface="Open Sans"/>
                <a:sym typeface="Open Sans"/>
              </a:rPr>
              <a:t>, that makes them easy to share the variables among multiple layers and make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suitable for distributed training.</a:t>
            </a:r>
          </a:p>
        </p:txBody>
      </p:sp>
      <p:sp>
        <p:nvSpPr>
          <p:cNvPr id="16" name="Google Shape;1333;p71"/>
          <p:cNvSpPr/>
          <p:nvPr/>
        </p:nvSpPr>
        <p:spPr>
          <a:xfrm>
            <a:off x="7382478" y="2365189"/>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4" y="2448698"/>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5568613" y="-839646"/>
            <a:ext cx="5214853"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3620528"/>
            <a:ext cx="13513015" cy="485845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Define a model builder</a:t>
            </a:r>
          </a:p>
          <a:p>
            <a:pPr lvl="0">
              <a:buSzPts val="2400"/>
            </a:pPr>
            <a:r>
              <a:rPr lang="en-US" sz="2400" dirty="0" err="1">
                <a:solidFill>
                  <a:srgbClr val="262626"/>
                </a:solidFill>
                <a:latin typeface="Courier New"/>
                <a:ea typeface="Courier New"/>
                <a:cs typeface="Courier New"/>
                <a:sym typeface="Courier New"/>
              </a:rPr>
              <a:t>def</a:t>
            </a: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my_model</a:t>
            </a:r>
            <a:r>
              <a:rPr lang="en-US" sz="2400" dirty="0">
                <a:solidFill>
                  <a:srgbClr val="262626"/>
                </a:solidFill>
                <a:latin typeface="Courier New"/>
                <a:ea typeface="Courier New"/>
                <a:cs typeface="Courier New"/>
                <a:sym typeface="Courier New"/>
              </a:rPr>
              <a:t>(x):</a:t>
            </a:r>
          </a:p>
          <a:p>
            <a:pPr lvl="0">
              <a:buSzPts val="2400"/>
            </a:pPr>
            <a:r>
              <a:rPr lang="en-US" sz="2400" dirty="0">
                <a:solidFill>
                  <a:srgbClr val="262626"/>
                </a:solidFill>
                <a:latin typeface="Courier New"/>
                <a:ea typeface="Courier New"/>
                <a:cs typeface="Courier New"/>
                <a:sym typeface="Courier New"/>
              </a:rPr>
              <a:t>    x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(x, 32, scope='fc1')</a:t>
            </a:r>
          </a:p>
          <a:p>
            <a:pPr lvl="0">
              <a:buSzPts val="2400"/>
            </a:pPr>
            <a:r>
              <a:rPr lang="en-US" sz="2400" dirty="0">
                <a:solidFill>
                  <a:srgbClr val="262626"/>
                </a:solidFill>
                <a:latin typeface="Courier New"/>
                <a:ea typeface="Courier New"/>
                <a:cs typeface="Courier New"/>
                <a:sym typeface="Courier New"/>
              </a:rPr>
              <a:t>    x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(x, 32, scope='fc2')</a:t>
            </a:r>
          </a:p>
          <a:p>
            <a:pPr lvl="0">
              <a:buSzPts val="2400"/>
            </a:pPr>
            <a:r>
              <a:rPr lang="en-US" sz="2400" dirty="0">
                <a:solidFill>
                  <a:srgbClr val="262626"/>
                </a:solidFill>
                <a:latin typeface="Courier New"/>
                <a:ea typeface="Courier New"/>
                <a:cs typeface="Courier New"/>
                <a:sym typeface="Courier New"/>
              </a:rPr>
              <a:t>    x = </a:t>
            </a:r>
            <a:r>
              <a:rPr lang="en-US" sz="2400" dirty="0" err="1">
                <a:solidFill>
                  <a:srgbClr val="262626"/>
                </a:solidFill>
                <a:latin typeface="Courier New"/>
                <a:ea typeface="Courier New"/>
                <a:cs typeface="Courier New"/>
                <a:sym typeface="Courier New"/>
              </a:rPr>
              <a:t>tflearn.fully_connected</a:t>
            </a:r>
            <a:r>
              <a:rPr lang="en-US" sz="2400" dirty="0">
                <a:solidFill>
                  <a:srgbClr val="262626"/>
                </a:solidFill>
                <a:latin typeface="Courier New"/>
                <a:ea typeface="Courier New"/>
                <a:cs typeface="Courier New"/>
                <a:sym typeface="Courier New"/>
              </a:rPr>
              <a:t>(x, 2, scope='out')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2 different computation graphs but sharing the same weights</a:t>
            </a:r>
          </a:p>
          <a:p>
            <a:pPr lvl="0">
              <a:buSzPts val="2400"/>
            </a:pPr>
            <a:r>
              <a:rPr lang="en-US" sz="2400" dirty="0">
                <a:solidFill>
                  <a:srgbClr val="262626"/>
                </a:solidFill>
                <a:latin typeface="Courier New"/>
                <a:ea typeface="Courier New"/>
                <a:cs typeface="Courier New"/>
                <a:sym typeface="Courier New"/>
              </a:rPr>
              <a:t>with </a:t>
            </a:r>
            <a:r>
              <a:rPr lang="en-US" sz="2400" dirty="0" err="1">
                <a:solidFill>
                  <a:srgbClr val="262626"/>
                </a:solidFill>
                <a:latin typeface="Courier New"/>
                <a:ea typeface="Courier New"/>
                <a:cs typeface="Courier New"/>
                <a:sym typeface="Courier New"/>
              </a:rPr>
              <a:t>tf.device</a:t>
            </a:r>
            <a:r>
              <a:rPr lang="en-US" sz="2400" dirty="0">
                <a:solidFill>
                  <a:srgbClr val="262626"/>
                </a:solidFill>
                <a:latin typeface="Courier New"/>
                <a:ea typeface="Courier New"/>
                <a:cs typeface="Courier New"/>
                <a:sym typeface="Courier New"/>
              </a:rPr>
              <a:t>('/gpu:0'):</a:t>
            </a:r>
          </a:p>
          <a:p>
            <a:pPr lvl="0">
              <a:buSzPts val="2400"/>
            </a:pPr>
            <a:r>
              <a:rPr lang="en-US" sz="2400" dirty="0">
                <a:solidFill>
                  <a:srgbClr val="262626"/>
                </a:solidFill>
                <a:latin typeface="Courier New"/>
                <a:ea typeface="Courier New"/>
                <a:cs typeface="Courier New"/>
                <a:sym typeface="Courier New"/>
              </a:rPr>
              <a:t>    # Force all Variables to reside on the CPU.</a:t>
            </a:r>
          </a:p>
          <a:p>
            <a:pPr lvl="0">
              <a:buSzPts val="2400"/>
            </a:pPr>
            <a:r>
              <a:rPr lang="en-US" sz="2400" dirty="0">
                <a:solidFill>
                  <a:srgbClr val="262626"/>
                </a:solidFill>
                <a:latin typeface="Courier New"/>
                <a:ea typeface="Courier New"/>
                <a:cs typeface="Courier New"/>
                <a:sym typeface="Courier New"/>
              </a:rPr>
              <a:t>    with </a:t>
            </a:r>
            <a:r>
              <a:rPr lang="en-US" sz="2400" dirty="0" err="1">
                <a:solidFill>
                  <a:srgbClr val="262626"/>
                </a:solidFill>
                <a:latin typeface="Courier New"/>
                <a:ea typeface="Courier New"/>
                <a:cs typeface="Courier New"/>
                <a:sym typeface="Courier New"/>
              </a:rPr>
              <a:t>tf.arg_scope</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tflearn.variables.variable</a:t>
            </a:r>
            <a:r>
              <a:rPr lang="en-US" sz="2400" dirty="0">
                <a:solidFill>
                  <a:srgbClr val="262626"/>
                </a:solidFill>
                <a:latin typeface="Courier New"/>
                <a:ea typeface="Courier New"/>
                <a:cs typeface="Courier New"/>
                <a:sym typeface="Courier New"/>
              </a:rPr>
              <a:t>], device='/cpu:0'):</a:t>
            </a:r>
          </a:p>
          <a:p>
            <a:pPr lvl="0">
              <a:buSzPts val="2400"/>
            </a:pPr>
            <a:r>
              <a:rPr lang="en-US" sz="2400" dirty="0">
                <a:solidFill>
                  <a:srgbClr val="262626"/>
                </a:solidFill>
                <a:latin typeface="Courier New"/>
                <a:ea typeface="Courier New"/>
                <a:cs typeface="Courier New"/>
                <a:sym typeface="Courier New"/>
              </a:rPr>
              <a:t>        model1 = </a:t>
            </a:r>
            <a:r>
              <a:rPr lang="en-US" sz="2400" dirty="0" err="1">
                <a:solidFill>
                  <a:srgbClr val="262626"/>
                </a:solidFill>
                <a:latin typeface="Courier New"/>
                <a:ea typeface="Courier New"/>
                <a:cs typeface="Courier New"/>
                <a:sym typeface="Courier New"/>
              </a:rPr>
              <a:t>my_model</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placeholder_X</a:t>
            </a:r>
            <a:r>
              <a:rPr lang="en-US" sz="2400" dirty="0">
                <a:solidFill>
                  <a:srgbClr val="262626"/>
                </a:solidFill>
                <a:latin typeface="Courier New"/>
                <a:ea typeface="Courier New"/>
                <a:cs typeface="Courier New"/>
                <a:sym typeface="Courier New"/>
              </a:rPr>
              <a:t>)</a:t>
            </a:r>
          </a:p>
        </p:txBody>
      </p:sp>
      <p:sp>
        <p:nvSpPr>
          <p:cNvPr id="20" name="Google Shape;1311;p69"/>
          <p:cNvSpPr/>
          <p:nvPr/>
        </p:nvSpPr>
        <p:spPr>
          <a:xfrm>
            <a:off x="7814002" y="324024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Scopes and Weights Sharing</a:t>
            </a:r>
          </a:p>
        </p:txBody>
      </p:sp>
    </p:spTree>
    <p:extLst>
      <p:ext uri="{BB962C8B-B14F-4D97-AF65-F5344CB8AC3E}">
        <p14:creationId xmlns:p14="http://schemas.microsoft.com/office/powerpoint/2010/main" val="3774926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4269105" y="843904"/>
            <a:ext cx="7920990" cy="230425"/>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All layers with inner variables support a </a:t>
            </a:r>
            <a:r>
              <a:rPr lang="en-US" sz="2200" b="1" dirty="0">
                <a:solidFill>
                  <a:srgbClr val="3F3F3F"/>
                </a:solidFill>
                <a:latin typeface="Open Sans"/>
                <a:ea typeface="Open Sans"/>
                <a:cs typeface="Open Sans"/>
                <a:sym typeface="Open Sans"/>
              </a:rPr>
              <a:t>scope</a:t>
            </a:r>
            <a:r>
              <a:rPr lang="en-US" sz="2200" dirty="0">
                <a:solidFill>
                  <a:srgbClr val="3F3F3F"/>
                </a:solidFill>
                <a:latin typeface="Open Sans"/>
                <a:ea typeface="Open Sans"/>
                <a:cs typeface="Open Sans"/>
                <a:sym typeface="Open Sans"/>
              </a:rPr>
              <a:t> argument to place variables under layers with same scope name and these layers share the same weights.</a:t>
            </a:r>
          </a:p>
        </p:txBody>
      </p:sp>
      <p:sp>
        <p:nvSpPr>
          <p:cNvPr id="16" name="Google Shape;1333;p71"/>
          <p:cNvSpPr/>
          <p:nvPr/>
        </p:nvSpPr>
        <p:spPr>
          <a:xfrm>
            <a:off x="7382478" y="2365189"/>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4" y="2448698"/>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5884497" y="-1155530"/>
            <a:ext cx="458308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3620528"/>
            <a:ext cx="13513015" cy="412693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Reuse Variables for the next model</a:t>
            </a:r>
          </a:p>
          <a:p>
            <a:pPr lvl="0">
              <a:buSzPts val="2400"/>
            </a:pPr>
            <a:r>
              <a:rPr lang="en-US" sz="2400" dirty="0" err="1">
                <a:solidFill>
                  <a:srgbClr val="262626"/>
                </a:solidFill>
                <a:latin typeface="Courier New"/>
                <a:ea typeface="Courier New"/>
                <a:cs typeface="Courier New"/>
                <a:sym typeface="Courier New"/>
              </a:rPr>
              <a:t>tf.get_variable_scope</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reuse_variables</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with </a:t>
            </a:r>
            <a:r>
              <a:rPr lang="en-US" sz="2400" dirty="0" err="1">
                <a:solidFill>
                  <a:srgbClr val="262626"/>
                </a:solidFill>
                <a:latin typeface="Courier New"/>
                <a:ea typeface="Courier New"/>
                <a:cs typeface="Courier New"/>
                <a:sym typeface="Courier New"/>
              </a:rPr>
              <a:t>tf.device</a:t>
            </a:r>
            <a:r>
              <a:rPr lang="en-US" sz="2400" dirty="0">
                <a:solidFill>
                  <a:srgbClr val="262626"/>
                </a:solidFill>
                <a:latin typeface="Courier New"/>
                <a:ea typeface="Courier New"/>
                <a:cs typeface="Courier New"/>
                <a:sym typeface="Courier New"/>
              </a:rPr>
              <a:t>('/gpu:1'):</a:t>
            </a:r>
          </a:p>
          <a:p>
            <a:pPr lvl="0">
              <a:buSzPts val="2400"/>
            </a:pPr>
            <a:r>
              <a:rPr lang="en-US" sz="2400" dirty="0">
                <a:solidFill>
                  <a:srgbClr val="262626"/>
                </a:solidFill>
                <a:latin typeface="Courier New"/>
                <a:ea typeface="Courier New"/>
                <a:cs typeface="Courier New"/>
                <a:sym typeface="Courier New"/>
              </a:rPr>
              <a:t>    with </a:t>
            </a:r>
            <a:r>
              <a:rPr lang="en-US" sz="2400" dirty="0" err="1">
                <a:solidFill>
                  <a:srgbClr val="262626"/>
                </a:solidFill>
                <a:latin typeface="Courier New"/>
                <a:ea typeface="Courier New"/>
                <a:cs typeface="Courier New"/>
                <a:sym typeface="Courier New"/>
              </a:rPr>
              <a:t>tf.arg_scope</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tflearn.variables.variable</a:t>
            </a:r>
            <a:r>
              <a:rPr lang="en-US" sz="2400" dirty="0">
                <a:solidFill>
                  <a:srgbClr val="262626"/>
                </a:solidFill>
                <a:latin typeface="Courier New"/>
                <a:ea typeface="Courier New"/>
                <a:cs typeface="Courier New"/>
                <a:sym typeface="Courier New"/>
              </a:rPr>
              <a:t>], device='/cpu:0'):</a:t>
            </a:r>
          </a:p>
          <a:p>
            <a:pPr lvl="0">
              <a:buSzPts val="2400"/>
            </a:pPr>
            <a:r>
              <a:rPr lang="en-US" sz="2400" dirty="0">
                <a:solidFill>
                  <a:srgbClr val="262626"/>
                </a:solidFill>
                <a:latin typeface="Courier New"/>
                <a:ea typeface="Courier New"/>
                <a:cs typeface="Courier New"/>
                <a:sym typeface="Courier New"/>
              </a:rPr>
              <a:t>        model2 = </a:t>
            </a:r>
            <a:r>
              <a:rPr lang="en-US" sz="2400" dirty="0" err="1">
                <a:solidFill>
                  <a:srgbClr val="262626"/>
                </a:solidFill>
                <a:latin typeface="Courier New"/>
                <a:ea typeface="Courier New"/>
                <a:cs typeface="Courier New"/>
                <a:sym typeface="Courier New"/>
              </a:rPr>
              <a:t>my_model</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placeholder_X</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Model can now be trained by multiple GPUs (see gradient averaging)</a:t>
            </a:r>
          </a:p>
        </p:txBody>
      </p:sp>
      <p:sp>
        <p:nvSpPr>
          <p:cNvPr id="20" name="Google Shape;1311;p69"/>
          <p:cNvSpPr/>
          <p:nvPr/>
        </p:nvSpPr>
        <p:spPr>
          <a:xfrm>
            <a:off x="7814002" y="324024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Scopes and Weights Sharing</a:t>
            </a:r>
          </a:p>
        </p:txBody>
      </p:sp>
    </p:spTree>
    <p:extLst>
      <p:ext uri="{BB962C8B-B14F-4D97-AF65-F5344CB8AC3E}">
        <p14:creationId xmlns:p14="http://schemas.microsoft.com/office/powerpoint/2010/main" val="40417714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4269105" y="843904"/>
            <a:ext cx="7920990" cy="230425"/>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It is useful to limit resources, or assign more or less GPU RAM memory while training. To do so, a graph initializer can be used to configure a graph by running the following:</a:t>
            </a:r>
          </a:p>
        </p:txBody>
      </p:sp>
      <p:sp>
        <p:nvSpPr>
          <p:cNvPr id="16" name="Google Shape;1333;p71"/>
          <p:cNvSpPr/>
          <p:nvPr/>
        </p:nvSpPr>
        <p:spPr>
          <a:xfrm>
            <a:off x="7401602" y="3429307"/>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73265" y="3512725"/>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7542411" y="-1518516"/>
            <a:ext cx="1374374"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24948" y="4833326"/>
            <a:ext cx="13513015" cy="105122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err="1">
                <a:solidFill>
                  <a:srgbClr val="262626"/>
                </a:solidFill>
                <a:latin typeface="Courier New"/>
                <a:ea typeface="Courier New"/>
                <a:cs typeface="Courier New"/>
                <a:sym typeface="Courier New"/>
              </a:rPr>
              <a:t>tflearn.init_graph</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set_seed</a:t>
            </a:r>
            <a:r>
              <a:rPr lang="en-US" sz="2400" dirty="0">
                <a:solidFill>
                  <a:srgbClr val="262626"/>
                </a:solidFill>
                <a:latin typeface="Courier New"/>
                <a:ea typeface="Courier New"/>
                <a:cs typeface="Courier New"/>
                <a:sym typeface="Courier New"/>
              </a:rPr>
              <a:t>=8888, </a:t>
            </a:r>
            <a:r>
              <a:rPr lang="en-US" sz="2400" dirty="0" err="1">
                <a:solidFill>
                  <a:srgbClr val="262626"/>
                </a:solidFill>
                <a:latin typeface="Courier New"/>
                <a:ea typeface="Courier New"/>
                <a:cs typeface="Courier New"/>
                <a:sym typeface="Courier New"/>
              </a:rPr>
              <a:t>num_cores</a:t>
            </a:r>
            <a:r>
              <a:rPr lang="en-US" sz="2400" dirty="0">
                <a:solidFill>
                  <a:srgbClr val="262626"/>
                </a:solidFill>
                <a:latin typeface="Courier New"/>
                <a:ea typeface="Courier New"/>
                <a:cs typeface="Courier New"/>
                <a:sym typeface="Courier New"/>
              </a:rPr>
              <a:t>=16, </a:t>
            </a:r>
            <a:r>
              <a:rPr lang="en-US" sz="2400" dirty="0" err="1">
                <a:solidFill>
                  <a:srgbClr val="262626"/>
                </a:solidFill>
                <a:latin typeface="Courier New"/>
                <a:ea typeface="Courier New"/>
                <a:cs typeface="Courier New"/>
                <a:sym typeface="Courier New"/>
              </a:rPr>
              <a:t>gpu_memory_fraction</a:t>
            </a:r>
            <a:r>
              <a:rPr lang="en-US" sz="2400" dirty="0">
                <a:solidFill>
                  <a:srgbClr val="262626"/>
                </a:solidFill>
                <a:latin typeface="Courier New"/>
                <a:ea typeface="Courier New"/>
                <a:cs typeface="Courier New"/>
                <a:sym typeface="Courier New"/>
              </a:rPr>
              <a:t>=0.5)</a:t>
            </a:r>
          </a:p>
        </p:txBody>
      </p:sp>
      <p:sp>
        <p:nvSpPr>
          <p:cNvPr id="20" name="Google Shape;1311;p69"/>
          <p:cNvSpPr/>
          <p:nvPr/>
        </p:nvSpPr>
        <p:spPr>
          <a:xfrm>
            <a:off x="7794877" y="4291465"/>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Graph Initialization</a:t>
            </a:r>
          </a:p>
        </p:txBody>
      </p:sp>
    </p:spTree>
    <p:extLst>
      <p:ext uri="{BB962C8B-B14F-4D97-AF65-F5344CB8AC3E}">
        <p14:creationId xmlns:p14="http://schemas.microsoft.com/office/powerpoint/2010/main" val="12341192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4269105" y="843904"/>
            <a:ext cx="7920990" cy="230425"/>
          </a:xfrm>
          <a:prstGeom prst="rect">
            <a:avLst/>
          </a:prstGeom>
          <a:noFill/>
          <a:ln>
            <a:noFill/>
          </a:ln>
        </p:spPr>
      </p:pic>
      <p:sp>
        <p:nvSpPr>
          <p:cNvPr id="1223" name="Google Shape;1223;p65"/>
          <p:cNvSpPr/>
          <p:nvPr/>
        </p:nvSpPr>
        <p:spPr>
          <a:xfrm>
            <a:off x="1258994" y="1159699"/>
            <a:ext cx="14352307" cy="1446509"/>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is a very flexible library designed to let you use any of its component independently. A model can be succinctly built using any combination of </a:t>
            </a:r>
            <a:r>
              <a:rPr lang="en-US" sz="2200" dirty="0" err="1">
                <a:solidFill>
                  <a:srgbClr val="3F3F3F"/>
                </a:solidFill>
                <a:latin typeface="Open Sans"/>
                <a:ea typeface="Open Sans"/>
                <a:cs typeface="Open Sans"/>
                <a:sym typeface="Open Sans"/>
              </a:rPr>
              <a:t>Tensorflow</a:t>
            </a:r>
            <a:r>
              <a:rPr lang="en-US" sz="2200" dirty="0">
                <a:solidFill>
                  <a:srgbClr val="3F3F3F"/>
                </a:solidFill>
                <a:latin typeface="Open Sans"/>
                <a:ea typeface="Open Sans"/>
                <a:cs typeface="Open Sans"/>
                <a:sym typeface="Open Sans"/>
              </a:rPr>
              <a:t> operations and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built-in layers and operations. The following are the two basic fields where TensorFlow is extended:</a:t>
            </a:r>
          </a:p>
          <a:p>
            <a:pPr lvl="0" algn="ctr">
              <a:buSzPts val="2200"/>
            </a:pPr>
            <a:endParaRPr lang="en-US" sz="2200" dirty="0">
              <a:solidFill>
                <a:srgbClr val="3F3F3F"/>
              </a:solidFill>
              <a:latin typeface="Open Sans"/>
              <a:ea typeface="Open Sans"/>
              <a:cs typeface="Open Sans"/>
              <a:sym typeface="Open Sans"/>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Extending TensorFlow</a:t>
            </a:r>
          </a:p>
        </p:txBody>
      </p:sp>
      <p:grpSp>
        <p:nvGrpSpPr>
          <p:cNvPr id="10" name="Google Shape;1182;p177"/>
          <p:cNvGrpSpPr/>
          <p:nvPr/>
        </p:nvGrpSpPr>
        <p:grpSpPr>
          <a:xfrm>
            <a:off x="3293041" y="3253511"/>
            <a:ext cx="10251706" cy="2053894"/>
            <a:chOff x="3647176" y="1932904"/>
            <a:chExt cx="10251706" cy="2053894"/>
          </a:xfrm>
        </p:grpSpPr>
        <p:sp>
          <p:nvSpPr>
            <p:cNvPr id="12" name="Google Shape;1183;p177"/>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3" name="Google Shape;1184;p177"/>
            <p:cNvGrpSpPr/>
            <p:nvPr/>
          </p:nvGrpSpPr>
          <p:grpSpPr>
            <a:xfrm>
              <a:off x="4356666" y="2016520"/>
              <a:ext cx="9542216" cy="808864"/>
              <a:chOff x="4702175" y="2133408"/>
              <a:chExt cx="8181574" cy="638742"/>
            </a:xfrm>
          </p:grpSpPr>
          <p:sp>
            <p:nvSpPr>
              <p:cNvPr id="32" name="Google Shape;1185;p177"/>
              <p:cNvSpPr/>
              <p:nvPr/>
            </p:nvSpPr>
            <p:spPr>
              <a:xfrm>
                <a:off x="4702175" y="2133408"/>
                <a:ext cx="8181574"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33" name="Google Shape;1186;p177"/>
              <p:cNvSpPr/>
              <p:nvPr/>
            </p:nvSpPr>
            <p:spPr>
              <a:xfrm>
                <a:off x="5151459" y="2267926"/>
                <a:ext cx="6245719" cy="340230"/>
              </a:xfrm>
              <a:prstGeom prst="rect">
                <a:avLst/>
              </a:prstGeom>
              <a:noFill/>
              <a:ln>
                <a:noFill/>
              </a:ln>
            </p:spPr>
            <p:txBody>
              <a:bodyPr spcFirstLastPara="1" wrap="square" lIns="91425" tIns="45700" rIns="91425" bIns="45700" anchor="t" anchorCtr="0">
                <a:spAutoFit/>
              </a:bodyPr>
              <a:lstStyle/>
              <a:p>
                <a:pPr lvl="0"/>
                <a:r>
                  <a:rPr lang="en-IN" sz="2200" dirty="0">
                    <a:solidFill>
                      <a:schemeClr val="lt1"/>
                    </a:solidFill>
                    <a:latin typeface="Open Sans"/>
                    <a:ea typeface="Open Sans"/>
                    <a:cs typeface="Open Sans"/>
                    <a:sym typeface="Open Sans"/>
                  </a:rPr>
                  <a:t>Layers</a:t>
                </a:r>
                <a:endParaRPr dirty="0"/>
              </a:p>
            </p:txBody>
          </p:sp>
        </p:grpSp>
        <p:sp>
          <p:nvSpPr>
            <p:cNvPr id="14" name="Google Shape;1187;p177"/>
            <p:cNvSpPr/>
            <p:nvPr/>
          </p:nvSpPr>
          <p:spPr>
            <a:xfrm>
              <a:off x="3647176" y="3010328"/>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5" name="Google Shape;1188;p177"/>
            <p:cNvGrpSpPr/>
            <p:nvPr/>
          </p:nvGrpSpPr>
          <p:grpSpPr>
            <a:xfrm>
              <a:off x="4285816" y="3094130"/>
              <a:ext cx="9542214" cy="808863"/>
              <a:chOff x="4641428" y="2984378"/>
              <a:chExt cx="8181573" cy="638742"/>
            </a:xfrm>
          </p:grpSpPr>
          <p:sp>
            <p:nvSpPr>
              <p:cNvPr id="30" name="Google Shape;1189;p177"/>
              <p:cNvSpPr/>
              <p:nvPr/>
            </p:nvSpPr>
            <p:spPr>
              <a:xfrm>
                <a:off x="4641428" y="2984378"/>
                <a:ext cx="8181573"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31" name="Google Shape;1190;p177"/>
              <p:cNvSpPr/>
              <p:nvPr/>
            </p:nvSpPr>
            <p:spPr>
              <a:xfrm>
                <a:off x="5151458" y="3133635"/>
                <a:ext cx="7347410" cy="340231"/>
              </a:xfrm>
              <a:prstGeom prst="rect">
                <a:avLst/>
              </a:prstGeom>
              <a:noFill/>
              <a:ln>
                <a:noFill/>
              </a:ln>
            </p:spPr>
            <p:txBody>
              <a:bodyPr spcFirstLastPara="1" wrap="square" lIns="91425" tIns="45700" rIns="91425" bIns="45700" anchor="t" anchorCtr="0">
                <a:spAutoFit/>
              </a:bodyPr>
              <a:lstStyle/>
              <a:p>
                <a:pPr lvl="0"/>
                <a:r>
                  <a:rPr lang="en-IN" sz="2200" dirty="0">
                    <a:solidFill>
                      <a:schemeClr val="lt1"/>
                    </a:solidFill>
                    <a:latin typeface="Open Sans"/>
                    <a:ea typeface="Open Sans"/>
                    <a:cs typeface="Open Sans"/>
                    <a:sym typeface="Open Sans"/>
                  </a:rPr>
                  <a:t>Built-In Operations</a:t>
                </a:r>
              </a:p>
            </p:txBody>
          </p:sp>
        </p:grpSp>
      </p:grpSp>
    </p:spTree>
    <p:extLst>
      <p:ext uri="{BB962C8B-B14F-4D97-AF65-F5344CB8AC3E}">
        <p14:creationId xmlns:p14="http://schemas.microsoft.com/office/powerpoint/2010/main" val="1181317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Any layer can be used with any other tensor from </a:t>
            </a:r>
            <a:r>
              <a:rPr lang="en-US" sz="2200" dirty="0" err="1">
                <a:solidFill>
                  <a:srgbClr val="3F3F3F"/>
                </a:solidFill>
                <a:latin typeface="Open Sans"/>
                <a:ea typeface="Open Sans"/>
                <a:cs typeface="Open Sans"/>
                <a:sym typeface="Open Sans"/>
              </a:rPr>
              <a:t>Tensorflow</a:t>
            </a:r>
            <a:r>
              <a:rPr lang="en-US" sz="2200" dirty="0">
                <a:solidFill>
                  <a:srgbClr val="3F3F3F"/>
                </a:solidFill>
                <a:latin typeface="Open Sans"/>
                <a:ea typeface="Open Sans"/>
                <a:cs typeface="Open Sans"/>
                <a:sym typeface="Open Sans"/>
              </a:rPr>
              <a:t>, i.e.  you can directly use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wrappers into your own </a:t>
            </a:r>
            <a:r>
              <a:rPr lang="en-US" sz="2200" dirty="0" err="1">
                <a:solidFill>
                  <a:srgbClr val="3F3F3F"/>
                </a:solidFill>
                <a:latin typeface="Open Sans"/>
                <a:ea typeface="Open Sans"/>
                <a:cs typeface="Open Sans"/>
                <a:sym typeface="Open Sans"/>
              </a:rPr>
              <a:t>Tensorflow</a:t>
            </a:r>
            <a:r>
              <a:rPr lang="en-US" sz="2200" dirty="0">
                <a:solidFill>
                  <a:srgbClr val="3F3F3F"/>
                </a:solidFill>
                <a:latin typeface="Open Sans"/>
                <a:ea typeface="Open Sans"/>
                <a:cs typeface="Open Sans"/>
                <a:sym typeface="Open Sans"/>
              </a:rPr>
              <a:t> graph.</a:t>
            </a:r>
          </a:p>
        </p:txBody>
      </p:sp>
      <p:sp>
        <p:nvSpPr>
          <p:cNvPr id="16" name="Google Shape;1333;p71"/>
          <p:cNvSpPr/>
          <p:nvPr/>
        </p:nvSpPr>
        <p:spPr>
          <a:xfrm>
            <a:off x="7382478" y="2365189"/>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4" y="2398823"/>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5884497" y="-1155530"/>
            <a:ext cx="458308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3620528"/>
            <a:ext cx="13513015" cy="4126934"/>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Some operations using </a:t>
            </a:r>
            <a:r>
              <a:rPr lang="en-US" sz="2400" dirty="0" err="1">
                <a:solidFill>
                  <a:srgbClr val="262626"/>
                </a:solidFill>
                <a:latin typeface="Courier New"/>
                <a:ea typeface="Courier New"/>
                <a:cs typeface="Courier New"/>
                <a:sym typeface="Courier New"/>
              </a:rPr>
              <a:t>Tensorflow</a:t>
            </a:r>
            <a:r>
              <a:rPr lang="en-US" sz="2400" dirty="0">
                <a:solidFill>
                  <a:srgbClr val="262626"/>
                </a:solidFill>
                <a:latin typeface="Courier New"/>
                <a:ea typeface="Courier New"/>
                <a:cs typeface="Courier New"/>
                <a:sym typeface="Courier New"/>
              </a:rPr>
              <a:t>.</a:t>
            </a:r>
          </a:p>
          <a:p>
            <a:pPr lvl="0">
              <a:buSzPts val="2400"/>
            </a:pPr>
            <a:r>
              <a:rPr lang="en-US" sz="2400" dirty="0">
                <a:solidFill>
                  <a:srgbClr val="262626"/>
                </a:solidFill>
                <a:latin typeface="Courier New"/>
                <a:ea typeface="Courier New"/>
                <a:cs typeface="Courier New"/>
                <a:sym typeface="Courier New"/>
              </a:rPr>
              <a:t>X = </a:t>
            </a:r>
            <a:r>
              <a:rPr lang="en-US" sz="2400" dirty="0" err="1">
                <a:solidFill>
                  <a:srgbClr val="262626"/>
                </a:solidFill>
                <a:latin typeface="Courier New"/>
                <a:ea typeface="Courier New"/>
                <a:cs typeface="Courier New"/>
                <a:sym typeface="Courier New"/>
              </a:rPr>
              <a:t>tf.placeholder</a:t>
            </a:r>
            <a:r>
              <a:rPr lang="en-US" sz="2400" dirty="0">
                <a:solidFill>
                  <a:srgbClr val="262626"/>
                </a:solidFill>
                <a:latin typeface="Courier New"/>
                <a:ea typeface="Courier New"/>
                <a:cs typeface="Courier New"/>
                <a:sym typeface="Courier New"/>
              </a:rPr>
              <a:t>(shape=(None, 784), </a:t>
            </a:r>
            <a:r>
              <a:rPr lang="en-US" sz="2400" dirty="0" err="1">
                <a:solidFill>
                  <a:srgbClr val="262626"/>
                </a:solidFill>
                <a:latin typeface="Courier New"/>
                <a:ea typeface="Courier New"/>
                <a:cs typeface="Courier New"/>
                <a:sym typeface="Courier New"/>
              </a:rPr>
              <a:t>dtype</a:t>
            </a:r>
            <a:r>
              <a:rPr lang="en-US" sz="2400" dirty="0">
                <a:solidFill>
                  <a:srgbClr val="262626"/>
                </a:solidFill>
                <a:latin typeface="Courier New"/>
                <a:ea typeface="Courier New"/>
                <a:cs typeface="Courier New"/>
                <a:sym typeface="Courier New"/>
              </a:rPr>
              <a:t>=tf.float32)</a:t>
            </a:r>
          </a:p>
          <a:p>
            <a:pPr lvl="0">
              <a:buSzPts val="2400"/>
            </a:pPr>
            <a:r>
              <a:rPr lang="en-US" sz="2400" dirty="0">
                <a:solidFill>
                  <a:srgbClr val="262626"/>
                </a:solidFill>
                <a:latin typeface="Courier New"/>
                <a:ea typeface="Courier New"/>
                <a:cs typeface="Courier New"/>
                <a:sym typeface="Courier New"/>
              </a:rPr>
              <a:t>net = </a:t>
            </a:r>
            <a:r>
              <a:rPr lang="en-US" sz="2400" dirty="0" err="1">
                <a:solidFill>
                  <a:srgbClr val="262626"/>
                </a:solidFill>
                <a:latin typeface="Courier New"/>
                <a:ea typeface="Courier New"/>
                <a:cs typeface="Courier New"/>
                <a:sym typeface="Courier New"/>
              </a:rPr>
              <a:t>tf.reshape</a:t>
            </a:r>
            <a:r>
              <a:rPr lang="en-US" sz="2400" dirty="0">
                <a:solidFill>
                  <a:srgbClr val="262626"/>
                </a:solidFill>
                <a:latin typeface="Courier New"/>
                <a:ea typeface="Courier New"/>
                <a:cs typeface="Courier New"/>
                <a:sym typeface="Courier New"/>
              </a:rPr>
              <a:t>(X, [-1, 28, 28, 1])</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Using </a:t>
            </a:r>
            <a:r>
              <a:rPr lang="en-US" sz="2400" dirty="0" err="1">
                <a:solidFill>
                  <a:srgbClr val="262626"/>
                </a:solidFill>
                <a:latin typeface="Courier New"/>
                <a:ea typeface="Courier New"/>
                <a:cs typeface="Courier New"/>
                <a:sym typeface="Courier New"/>
              </a:rPr>
              <a:t>TFLearn</a:t>
            </a:r>
            <a:r>
              <a:rPr lang="en-US" sz="2400" dirty="0">
                <a:solidFill>
                  <a:srgbClr val="262626"/>
                </a:solidFill>
                <a:latin typeface="Courier New"/>
                <a:ea typeface="Courier New"/>
                <a:cs typeface="Courier New"/>
                <a:sym typeface="Courier New"/>
              </a:rPr>
              <a:t> convolution layer.</a:t>
            </a:r>
          </a:p>
          <a:p>
            <a:pPr lvl="0">
              <a:buSzPts val="2400"/>
            </a:pPr>
            <a:r>
              <a:rPr lang="en-US" sz="2400" dirty="0">
                <a:solidFill>
                  <a:srgbClr val="262626"/>
                </a:solidFill>
                <a:latin typeface="Courier New"/>
                <a:ea typeface="Courier New"/>
                <a:cs typeface="Courier New"/>
                <a:sym typeface="Courier New"/>
              </a:rPr>
              <a:t>net = tflearn.conv_2d(net, 32, 3, activation='</a:t>
            </a:r>
            <a:r>
              <a:rPr lang="en-US" sz="2400" dirty="0" err="1">
                <a:solidFill>
                  <a:srgbClr val="262626"/>
                </a:solidFill>
                <a:latin typeface="Courier New"/>
                <a:ea typeface="Courier New"/>
                <a:cs typeface="Courier New"/>
                <a:sym typeface="Courier New"/>
              </a:rPr>
              <a:t>relu</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 Using </a:t>
            </a:r>
            <a:r>
              <a:rPr lang="en-US" sz="2400" dirty="0" err="1">
                <a:solidFill>
                  <a:srgbClr val="262626"/>
                </a:solidFill>
                <a:latin typeface="Courier New"/>
                <a:ea typeface="Courier New"/>
                <a:cs typeface="Courier New"/>
                <a:sym typeface="Courier New"/>
              </a:rPr>
              <a:t>Tensorflow's</a:t>
            </a:r>
            <a:r>
              <a:rPr lang="en-US" sz="2400" dirty="0">
                <a:solidFill>
                  <a:srgbClr val="262626"/>
                </a:solidFill>
                <a:latin typeface="Courier New"/>
                <a:ea typeface="Courier New"/>
                <a:cs typeface="Courier New"/>
                <a:sym typeface="Courier New"/>
              </a:rPr>
              <a:t> max pooling op.</a:t>
            </a:r>
          </a:p>
          <a:p>
            <a:pPr lvl="0">
              <a:buSzPts val="2400"/>
            </a:pPr>
            <a:r>
              <a:rPr lang="en-US" sz="2400" dirty="0">
                <a:solidFill>
                  <a:srgbClr val="262626"/>
                </a:solidFill>
                <a:latin typeface="Courier New"/>
                <a:ea typeface="Courier New"/>
                <a:cs typeface="Courier New"/>
                <a:sym typeface="Courier New"/>
              </a:rPr>
              <a:t>net = </a:t>
            </a:r>
            <a:r>
              <a:rPr lang="en-US" sz="2400" dirty="0" err="1">
                <a:solidFill>
                  <a:srgbClr val="262626"/>
                </a:solidFill>
                <a:latin typeface="Courier New"/>
                <a:ea typeface="Courier New"/>
                <a:cs typeface="Courier New"/>
                <a:sym typeface="Courier New"/>
              </a:rPr>
              <a:t>tf.nn.max_pool</a:t>
            </a:r>
            <a:r>
              <a:rPr lang="en-US" sz="2400" dirty="0">
                <a:solidFill>
                  <a:srgbClr val="262626"/>
                </a:solidFill>
                <a:latin typeface="Courier New"/>
                <a:ea typeface="Courier New"/>
                <a:cs typeface="Courier New"/>
                <a:sym typeface="Courier New"/>
              </a:rPr>
              <a:t>(net, </a:t>
            </a:r>
            <a:r>
              <a:rPr lang="en-US" sz="2400" dirty="0" err="1">
                <a:solidFill>
                  <a:srgbClr val="262626"/>
                </a:solidFill>
                <a:latin typeface="Courier New"/>
                <a:ea typeface="Courier New"/>
                <a:cs typeface="Courier New"/>
                <a:sym typeface="Courier New"/>
              </a:rPr>
              <a:t>ksize</a:t>
            </a:r>
            <a:r>
              <a:rPr lang="en-US" sz="2400" dirty="0">
                <a:solidFill>
                  <a:srgbClr val="262626"/>
                </a:solidFill>
                <a:latin typeface="Courier New"/>
                <a:ea typeface="Courier New"/>
                <a:cs typeface="Courier New"/>
                <a:sym typeface="Courier New"/>
              </a:rPr>
              <a:t>=[1, 2, 2, 1], strides=[1, 2, 2, 1], padding='SAME')</a:t>
            </a:r>
          </a:p>
        </p:txBody>
      </p:sp>
      <p:sp>
        <p:nvSpPr>
          <p:cNvPr id="20" name="Google Shape;1311;p69"/>
          <p:cNvSpPr/>
          <p:nvPr/>
        </p:nvSpPr>
        <p:spPr>
          <a:xfrm>
            <a:off x="7814002" y="324024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Extending TensorFlow: Layers</a:t>
            </a:r>
          </a:p>
        </p:txBody>
      </p:sp>
    </p:spTree>
    <p:extLst>
      <p:ext uri="{BB962C8B-B14F-4D97-AF65-F5344CB8AC3E}">
        <p14:creationId xmlns:p14="http://schemas.microsoft.com/office/powerpoint/2010/main" val="2721710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1851183" y="843904"/>
            <a:ext cx="12756834" cy="230425"/>
          </a:xfrm>
          <a:prstGeom prst="rect">
            <a:avLst/>
          </a:prstGeom>
          <a:noFill/>
          <a:ln>
            <a:noFill/>
          </a:ln>
        </p:spPr>
      </p:pic>
      <p:sp>
        <p:nvSpPr>
          <p:cNvPr id="1223" name="Google Shape;1223;p65"/>
          <p:cNvSpPr/>
          <p:nvPr/>
        </p:nvSpPr>
        <p:spPr>
          <a:xfrm>
            <a:off x="1258994" y="1159699"/>
            <a:ext cx="14352307" cy="1107955"/>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built-in operations make </a:t>
            </a:r>
            <a:r>
              <a:rPr lang="en-US" sz="2200" dirty="0" err="1">
                <a:solidFill>
                  <a:srgbClr val="3F3F3F"/>
                </a:solidFill>
                <a:latin typeface="Open Sans"/>
                <a:ea typeface="Open Sans"/>
                <a:cs typeface="Open Sans"/>
                <a:sym typeface="Open Sans"/>
              </a:rPr>
              <a:t>Tensorflow</a:t>
            </a:r>
            <a:r>
              <a:rPr lang="en-US" sz="2200" dirty="0">
                <a:solidFill>
                  <a:srgbClr val="3F3F3F"/>
                </a:solidFill>
                <a:latin typeface="Open Sans"/>
                <a:ea typeface="Open Sans"/>
                <a:cs typeface="Open Sans"/>
                <a:sym typeface="Open Sans"/>
              </a:rPr>
              <a:t> graph writing faster and more readable. These are fully compatible with any TensorFlow expression. The following code examples show how to use them along with pure </a:t>
            </a:r>
            <a:r>
              <a:rPr lang="en-US" sz="2200" dirty="0" err="1">
                <a:solidFill>
                  <a:srgbClr val="3F3F3F"/>
                </a:solidFill>
                <a:latin typeface="Open Sans"/>
                <a:ea typeface="Open Sans"/>
                <a:cs typeface="Open Sans"/>
                <a:sym typeface="Open Sans"/>
              </a:rPr>
              <a:t>Tensorflow</a:t>
            </a:r>
            <a:r>
              <a:rPr lang="en-US" sz="2200" dirty="0">
                <a:solidFill>
                  <a:srgbClr val="3F3F3F"/>
                </a:solidFill>
                <a:latin typeface="Open Sans"/>
                <a:ea typeface="Open Sans"/>
                <a:cs typeface="Open Sans"/>
                <a:sym typeface="Open Sans"/>
              </a:rPr>
              <a:t> API.</a:t>
            </a: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Extending TensorFlow: Built-In Operations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7425" y="2873306"/>
            <a:ext cx="12235444" cy="4860425"/>
          </a:xfrm>
          <a:prstGeom prst="rect">
            <a:avLst/>
          </a:prstGeom>
        </p:spPr>
      </p:pic>
    </p:spTree>
    <p:extLst>
      <p:ext uri="{BB962C8B-B14F-4D97-AF65-F5344CB8AC3E}">
        <p14:creationId xmlns:p14="http://schemas.microsoft.com/office/powerpoint/2010/main" val="3178119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223" name="Google Shape;1223;p65"/>
          <p:cNvSpPr/>
          <p:nvPr/>
        </p:nvSpPr>
        <p:spPr>
          <a:xfrm>
            <a:off x="1258994" y="1159699"/>
            <a:ext cx="14352307" cy="1107955"/>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provides some </a:t>
            </a:r>
            <a:r>
              <a:rPr lang="en-US" sz="2200" b="1" dirty="0">
                <a:solidFill>
                  <a:srgbClr val="3F3F3F"/>
                </a:solidFill>
                <a:latin typeface="Open Sans"/>
                <a:ea typeface="Open Sans"/>
                <a:cs typeface="Open Sans"/>
                <a:sym typeface="Open Sans"/>
              </a:rPr>
              <a:t>helpers</a:t>
            </a:r>
            <a:r>
              <a:rPr lang="en-US" sz="2200" dirty="0">
                <a:solidFill>
                  <a:srgbClr val="3F3F3F"/>
                </a:solidFill>
                <a:latin typeface="Open Sans"/>
                <a:ea typeface="Open Sans"/>
                <a:cs typeface="Open Sans"/>
                <a:sym typeface="Open Sans"/>
              </a:rPr>
              <a:t> function that can train any </a:t>
            </a:r>
            <a:r>
              <a:rPr lang="en-US" sz="2200" dirty="0" err="1">
                <a:solidFill>
                  <a:srgbClr val="3F3F3F"/>
                </a:solidFill>
                <a:latin typeface="Open Sans"/>
                <a:ea typeface="Open Sans"/>
                <a:cs typeface="Open Sans"/>
                <a:sym typeface="Open Sans"/>
              </a:rPr>
              <a:t>Tensorflow</a:t>
            </a:r>
            <a:r>
              <a:rPr lang="en-US" sz="2200" dirty="0">
                <a:solidFill>
                  <a:srgbClr val="3F3F3F"/>
                </a:solidFill>
                <a:latin typeface="Open Sans"/>
                <a:ea typeface="Open Sans"/>
                <a:cs typeface="Open Sans"/>
                <a:sym typeface="Open Sans"/>
              </a:rPr>
              <a:t> graph. It is suitable to make training more convenient, by introducing real-time monitoring, batch sampling, moving averages, </a:t>
            </a:r>
            <a:r>
              <a:rPr lang="en-US" sz="2200" dirty="0" err="1">
                <a:solidFill>
                  <a:srgbClr val="3F3F3F"/>
                </a:solidFill>
                <a:latin typeface="Open Sans"/>
                <a:ea typeface="Open Sans"/>
                <a:cs typeface="Open Sans"/>
                <a:sym typeface="Open Sans"/>
              </a:rPr>
              <a:t>tensorboard</a:t>
            </a:r>
            <a:r>
              <a:rPr lang="en-US" sz="2200" dirty="0">
                <a:solidFill>
                  <a:srgbClr val="3F3F3F"/>
                </a:solidFill>
                <a:latin typeface="Open Sans"/>
                <a:ea typeface="Open Sans"/>
                <a:cs typeface="Open Sans"/>
                <a:sym typeface="Open Sans"/>
              </a:rPr>
              <a:t> logs, data feeding, etc. It supports any number of inputs, outputs, and optimization ops.</a:t>
            </a:r>
          </a:p>
        </p:txBody>
      </p:sp>
      <p:sp>
        <p:nvSpPr>
          <p:cNvPr id="16" name="Google Shape;1333;p71"/>
          <p:cNvSpPr/>
          <p:nvPr/>
        </p:nvSpPr>
        <p:spPr>
          <a:xfrm>
            <a:off x="7382478" y="3859114"/>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2" y="3952440"/>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7481930" y="-946327"/>
            <a:ext cx="1388225"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5378333"/>
            <a:ext cx="13513015" cy="110559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err="1">
                <a:solidFill>
                  <a:srgbClr val="262626"/>
                </a:solidFill>
                <a:latin typeface="Courier New"/>
                <a:ea typeface="Courier New"/>
                <a:cs typeface="Courier New"/>
                <a:sym typeface="Courier New"/>
              </a:rPr>
              <a:t>trainop</a:t>
            </a:r>
            <a:r>
              <a:rPr lang="en-US" sz="2400" dirty="0">
                <a:solidFill>
                  <a:srgbClr val="262626"/>
                </a:solidFill>
                <a:latin typeface="Courier New"/>
                <a:ea typeface="Courier New"/>
                <a:cs typeface="Courier New"/>
                <a:sym typeface="Courier New"/>
              </a:rPr>
              <a:t> = </a:t>
            </a:r>
            <a:r>
              <a:rPr lang="en-US" sz="2400" dirty="0" err="1">
                <a:solidFill>
                  <a:srgbClr val="262626"/>
                </a:solidFill>
                <a:latin typeface="Courier New"/>
                <a:ea typeface="Courier New"/>
                <a:cs typeface="Courier New"/>
                <a:sym typeface="Courier New"/>
              </a:rPr>
              <a:t>TrainOp</a:t>
            </a:r>
            <a:r>
              <a:rPr lang="en-US" sz="2400" dirty="0">
                <a:solidFill>
                  <a:srgbClr val="262626"/>
                </a:solidFill>
                <a:latin typeface="Courier New"/>
                <a:ea typeface="Courier New"/>
                <a:cs typeface="Courier New"/>
                <a:sym typeface="Courier New"/>
              </a:rPr>
              <a:t>(net=</a:t>
            </a:r>
            <a:r>
              <a:rPr lang="en-US" sz="2400" dirty="0" err="1">
                <a:solidFill>
                  <a:srgbClr val="262626"/>
                </a:solidFill>
                <a:latin typeface="Courier New"/>
                <a:ea typeface="Courier New"/>
                <a:cs typeface="Courier New"/>
                <a:sym typeface="Courier New"/>
              </a:rPr>
              <a:t>my_network</a:t>
            </a:r>
            <a:r>
              <a:rPr lang="en-US" sz="2400" dirty="0">
                <a:solidFill>
                  <a:srgbClr val="262626"/>
                </a:solidFill>
                <a:latin typeface="Courier New"/>
                <a:ea typeface="Courier New"/>
                <a:cs typeface="Courier New"/>
                <a:sym typeface="Courier New"/>
              </a:rPr>
              <a:t>, loss=loss, metric=accuracy)</a:t>
            </a:r>
          </a:p>
        </p:txBody>
      </p:sp>
      <p:sp>
        <p:nvSpPr>
          <p:cNvPr id="20" name="Google Shape;1311;p69"/>
          <p:cNvSpPr/>
          <p:nvPr/>
        </p:nvSpPr>
        <p:spPr>
          <a:xfrm>
            <a:off x="7862145" y="485673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Trainer, Evaluator, and Predictor</a:t>
            </a:r>
          </a:p>
        </p:txBody>
      </p:sp>
      <p:sp>
        <p:nvSpPr>
          <p:cNvPr id="12" name="Google Shape;1223;p65"/>
          <p:cNvSpPr/>
          <p:nvPr/>
        </p:nvSpPr>
        <p:spPr>
          <a:xfrm>
            <a:off x="1695796" y="2891411"/>
            <a:ext cx="13863317" cy="769401"/>
          </a:xfrm>
          <a:prstGeom prst="rect">
            <a:avLst/>
          </a:prstGeom>
          <a:noFill/>
          <a:ln>
            <a:noFill/>
          </a:ln>
        </p:spPr>
        <p:txBody>
          <a:bodyPr spcFirstLastPara="1" wrap="square" lIns="91425" tIns="45700" rIns="91425" bIns="45700" anchor="t" anchorCtr="0">
            <a:spAutoFit/>
          </a:bodyPr>
          <a:lstStyle/>
          <a:p>
            <a:pPr lvl="0">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implements a </a:t>
            </a:r>
            <a:r>
              <a:rPr lang="en-US" sz="2200" b="1" dirty="0" err="1">
                <a:solidFill>
                  <a:srgbClr val="3F3F3F"/>
                </a:solidFill>
                <a:latin typeface="Open Sans"/>
                <a:ea typeface="Open Sans"/>
                <a:cs typeface="Open Sans"/>
                <a:sym typeface="Open Sans"/>
              </a:rPr>
              <a:t>TrainOp</a:t>
            </a:r>
            <a:r>
              <a:rPr lang="en-US" sz="2200" dirty="0">
                <a:solidFill>
                  <a:srgbClr val="3F3F3F"/>
                </a:solidFill>
                <a:latin typeface="Open Sans"/>
                <a:ea typeface="Open Sans"/>
                <a:cs typeface="Open Sans"/>
                <a:sym typeface="Open Sans"/>
              </a:rPr>
              <a:t> class to represent an optimization process (i.e. </a:t>
            </a:r>
            <a:r>
              <a:rPr lang="en-US" sz="2200" dirty="0" err="1">
                <a:solidFill>
                  <a:srgbClr val="3F3F3F"/>
                </a:solidFill>
                <a:latin typeface="Open Sans"/>
                <a:ea typeface="Open Sans"/>
                <a:cs typeface="Open Sans"/>
                <a:sym typeface="Open Sans"/>
              </a:rPr>
              <a:t>backprop</a:t>
            </a:r>
            <a:r>
              <a:rPr lang="en-US" sz="2200" dirty="0">
                <a:solidFill>
                  <a:srgbClr val="3F3F3F"/>
                </a:solidFill>
                <a:latin typeface="Open Sans"/>
                <a:ea typeface="Open Sans"/>
                <a:cs typeface="Open Sans"/>
                <a:sym typeface="Open Sans"/>
              </a:rPr>
              <a:t>). It is defined as follows:</a:t>
            </a:r>
          </a:p>
        </p:txBody>
      </p:sp>
      <p:pic>
        <p:nvPicPr>
          <p:cNvPr id="13" name="Google Shape;1131;p172"/>
          <p:cNvPicPr preferRelativeResize="0"/>
          <p:nvPr/>
        </p:nvPicPr>
        <p:blipFill rotWithShape="1">
          <a:blip r:embed="rId4">
            <a:alphaModFix/>
          </a:blip>
          <a:srcRect/>
          <a:stretch/>
        </p:blipFill>
        <p:spPr>
          <a:xfrm>
            <a:off x="1258994" y="2884780"/>
            <a:ext cx="489335" cy="489335"/>
          </a:xfrm>
          <a:prstGeom prst="rect">
            <a:avLst/>
          </a:prstGeom>
          <a:noFill/>
          <a:ln>
            <a:noFill/>
          </a:ln>
        </p:spPr>
      </p:pic>
    </p:spTree>
    <p:extLst>
      <p:ext uri="{BB962C8B-B14F-4D97-AF65-F5344CB8AC3E}">
        <p14:creationId xmlns:p14="http://schemas.microsoft.com/office/powerpoint/2010/main" val="3957042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6" name="Google Shape;1333;p71"/>
          <p:cNvSpPr/>
          <p:nvPr/>
        </p:nvSpPr>
        <p:spPr>
          <a:xfrm>
            <a:off x="7275992" y="2996956"/>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382476" y="3090282"/>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7481930" y="-1943942"/>
            <a:ext cx="1388225"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4380718"/>
            <a:ext cx="13513015" cy="110559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model = Trainer(</a:t>
            </a:r>
            <a:r>
              <a:rPr lang="en-US" sz="2400" dirty="0" err="1">
                <a:solidFill>
                  <a:srgbClr val="262626"/>
                </a:solidFill>
                <a:latin typeface="Courier New"/>
                <a:ea typeface="Courier New"/>
                <a:cs typeface="Courier New"/>
                <a:sym typeface="Courier New"/>
              </a:rPr>
              <a:t>trainops</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trainop</a:t>
            </a: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tensorboard_dir</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tmp</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tflearn</a:t>
            </a:r>
            <a:r>
              <a:rPr lang="en-US" sz="2400" dirty="0">
                <a:solidFill>
                  <a:srgbClr val="262626"/>
                </a:solidFill>
                <a:latin typeface="Courier New"/>
                <a:ea typeface="Courier New"/>
                <a:cs typeface="Courier New"/>
                <a:sym typeface="Courier New"/>
              </a:rPr>
              <a:t>')</a:t>
            </a:r>
          </a:p>
          <a:p>
            <a:pPr lvl="0">
              <a:buSzPts val="2400"/>
            </a:pPr>
            <a:r>
              <a:rPr lang="en-US" sz="2400" dirty="0" err="1">
                <a:solidFill>
                  <a:srgbClr val="262626"/>
                </a:solidFill>
                <a:latin typeface="Courier New"/>
                <a:ea typeface="Courier New"/>
                <a:cs typeface="Courier New"/>
                <a:sym typeface="Courier New"/>
              </a:rPr>
              <a:t>model.fit</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feed_dict</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input_placeholder</a:t>
            </a:r>
            <a:r>
              <a:rPr lang="en-US" sz="2400" dirty="0">
                <a:solidFill>
                  <a:srgbClr val="262626"/>
                </a:solidFill>
                <a:latin typeface="Courier New"/>
                <a:ea typeface="Courier New"/>
                <a:cs typeface="Courier New"/>
                <a:sym typeface="Courier New"/>
              </a:rPr>
              <a:t>: X, </a:t>
            </a:r>
            <a:r>
              <a:rPr lang="en-US" sz="2400" dirty="0" err="1">
                <a:solidFill>
                  <a:srgbClr val="262626"/>
                </a:solidFill>
                <a:latin typeface="Courier New"/>
                <a:ea typeface="Courier New"/>
                <a:cs typeface="Courier New"/>
                <a:sym typeface="Courier New"/>
              </a:rPr>
              <a:t>target_placeholder</a:t>
            </a:r>
            <a:r>
              <a:rPr lang="en-US" sz="2400" dirty="0">
                <a:solidFill>
                  <a:srgbClr val="262626"/>
                </a:solidFill>
                <a:latin typeface="Courier New"/>
                <a:ea typeface="Courier New"/>
                <a:cs typeface="Courier New"/>
                <a:sym typeface="Courier New"/>
              </a:rPr>
              <a:t>: Y})</a:t>
            </a:r>
          </a:p>
        </p:txBody>
      </p:sp>
      <p:sp>
        <p:nvSpPr>
          <p:cNvPr id="20" name="Google Shape;1311;p69"/>
          <p:cNvSpPr/>
          <p:nvPr/>
        </p:nvSpPr>
        <p:spPr>
          <a:xfrm>
            <a:off x="7688389" y="3859113"/>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Trainer, Evaluator, and Predictor</a:t>
            </a:r>
          </a:p>
        </p:txBody>
      </p:sp>
      <p:sp>
        <p:nvSpPr>
          <p:cNvPr id="12" name="Google Shape;1223;p65"/>
          <p:cNvSpPr/>
          <p:nvPr/>
        </p:nvSpPr>
        <p:spPr>
          <a:xfrm>
            <a:off x="1669915" y="1337194"/>
            <a:ext cx="1386331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a:solidFill>
                  <a:srgbClr val="3F3F3F"/>
                </a:solidFill>
                <a:latin typeface="Open Sans"/>
                <a:ea typeface="Open Sans"/>
                <a:cs typeface="Open Sans"/>
                <a:sym typeface="Open Sans"/>
              </a:rPr>
              <a:t>TrainOps</a:t>
            </a:r>
            <a:r>
              <a:rPr lang="en-US" sz="2200" dirty="0">
                <a:solidFill>
                  <a:srgbClr val="3F3F3F"/>
                </a:solidFill>
                <a:latin typeface="Open Sans"/>
                <a:ea typeface="Open Sans"/>
                <a:cs typeface="Open Sans"/>
                <a:sym typeface="Open Sans"/>
              </a:rPr>
              <a:t> can be fed into a </a:t>
            </a:r>
            <a:r>
              <a:rPr lang="en-US" sz="2200" b="1" dirty="0">
                <a:solidFill>
                  <a:srgbClr val="3F3F3F"/>
                </a:solidFill>
                <a:latin typeface="Open Sans"/>
                <a:ea typeface="Open Sans"/>
                <a:cs typeface="Open Sans"/>
                <a:sym typeface="Open Sans"/>
              </a:rPr>
              <a:t>Trainer</a:t>
            </a:r>
            <a:r>
              <a:rPr lang="en-US" sz="2200" dirty="0">
                <a:solidFill>
                  <a:srgbClr val="3F3F3F"/>
                </a:solidFill>
                <a:latin typeface="Open Sans"/>
                <a:ea typeface="Open Sans"/>
                <a:cs typeface="Open Sans"/>
                <a:sym typeface="Open Sans"/>
              </a:rPr>
              <a:t> class, that will handle the whole training process, considering all </a:t>
            </a:r>
            <a:r>
              <a:rPr lang="en-US" sz="2200" dirty="0" err="1">
                <a:solidFill>
                  <a:srgbClr val="3F3F3F"/>
                </a:solidFill>
                <a:latin typeface="Open Sans"/>
                <a:ea typeface="Open Sans"/>
                <a:cs typeface="Open Sans"/>
                <a:sym typeface="Open Sans"/>
              </a:rPr>
              <a:t>TrainOp</a:t>
            </a:r>
            <a:r>
              <a:rPr lang="en-US" sz="2200" dirty="0">
                <a:solidFill>
                  <a:srgbClr val="3F3F3F"/>
                </a:solidFill>
                <a:latin typeface="Open Sans"/>
                <a:ea typeface="Open Sans"/>
                <a:cs typeface="Open Sans"/>
                <a:sym typeface="Open Sans"/>
              </a:rPr>
              <a:t> together as a whole model.</a:t>
            </a:r>
          </a:p>
        </p:txBody>
      </p:sp>
    </p:spTree>
    <p:extLst>
      <p:ext uri="{BB962C8B-B14F-4D97-AF65-F5344CB8AC3E}">
        <p14:creationId xmlns:p14="http://schemas.microsoft.com/office/powerpoint/2010/main" val="373437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6" name="Google Shape;386;p7"/>
          <p:cNvGrpSpPr/>
          <p:nvPr/>
        </p:nvGrpSpPr>
        <p:grpSpPr>
          <a:xfrm>
            <a:off x="3055551" y="1490968"/>
            <a:ext cx="10580565" cy="5517400"/>
            <a:chOff x="1984930" y="1718810"/>
            <a:chExt cx="12863839" cy="6635632"/>
          </a:xfrm>
        </p:grpSpPr>
        <p:sp>
          <p:nvSpPr>
            <p:cNvPr id="387" name="Google Shape;387;p7"/>
            <p:cNvSpPr txBox="1"/>
            <p:nvPr/>
          </p:nvSpPr>
          <p:spPr>
            <a:xfrm>
              <a:off x="1984930" y="7147947"/>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Input Layer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nvGrpSpPr>
            <p:cNvPr id="388" name="Google Shape;388;p7"/>
            <p:cNvGrpSpPr/>
            <p:nvPr/>
          </p:nvGrpSpPr>
          <p:grpSpPr>
            <a:xfrm>
              <a:off x="2564347" y="1718810"/>
              <a:ext cx="12284422" cy="6635632"/>
              <a:chOff x="2564347" y="1576346"/>
              <a:chExt cx="12284422" cy="6635632"/>
            </a:xfrm>
          </p:grpSpPr>
          <p:sp>
            <p:nvSpPr>
              <p:cNvPr id="389" name="Google Shape;389;p7"/>
              <p:cNvSpPr/>
              <p:nvPr/>
            </p:nvSpPr>
            <p:spPr>
              <a:xfrm>
                <a:off x="4393561" y="1576346"/>
                <a:ext cx="7661482" cy="6369625"/>
              </a:xfrm>
              <a:prstGeom prst="roundRect">
                <a:avLst>
                  <a:gd name="adj" fmla="val 16667"/>
                </a:avLst>
              </a:prstGeom>
              <a:solidFill>
                <a:schemeClr val="lt1"/>
              </a:solid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0" name="Google Shape;390;p7"/>
              <p:cNvSpPr/>
              <p:nvPr/>
            </p:nvSpPr>
            <p:spPr>
              <a:xfrm>
                <a:off x="2564347" y="3130710"/>
                <a:ext cx="1662549" cy="3743266"/>
              </a:xfrm>
              <a:prstGeom prst="rect">
                <a:avLst/>
              </a:prstGeom>
              <a:solidFill>
                <a:srgbClr val="F4B081"/>
              </a:solidFill>
              <a:ln w="25400" cap="flat" cmpd="sng">
                <a:solidFill>
                  <a:srgbClr val="F4B08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1" name="Google Shape;391;p7"/>
              <p:cNvSpPr txBox="1"/>
              <p:nvPr/>
            </p:nvSpPr>
            <p:spPr>
              <a:xfrm>
                <a:off x="12089184" y="7092921"/>
                <a:ext cx="2759585"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Output Layer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92" name="Google Shape;392;p7"/>
              <p:cNvSpPr txBox="1"/>
              <p:nvPr/>
            </p:nvSpPr>
            <p:spPr>
              <a:xfrm>
                <a:off x="7925856"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393" name="Google Shape;393;p7"/>
              <p:cNvSpPr/>
              <p:nvPr/>
            </p:nvSpPr>
            <p:spPr>
              <a:xfrm>
                <a:off x="3180196" y="3568404"/>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nvGrpSpPr>
              <p:cNvPr id="394" name="Google Shape;394;p7"/>
              <p:cNvGrpSpPr/>
              <p:nvPr/>
            </p:nvGrpSpPr>
            <p:grpSpPr>
              <a:xfrm>
                <a:off x="12288333" y="3130710"/>
                <a:ext cx="2218239" cy="3743266"/>
                <a:chOff x="10525294" y="3253279"/>
                <a:chExt cx="2218239" cy="3743266"/>
              </a:xfrm>
            </p:grpSpPr>
            <p:sp>
              <p:nvSpPr>
                <p:cNvPr id="395" name="Google Shape;395;p7"/>
                <p:cNvSpPr/>
                <p:nvPr/>
              </p:nvSpPr>
              <p:spPr>
                <a:xfrm>
                  <a:off x="10525294" y="3253279"/>
                  <a:ext cx="2218239" cy="3743266"/>
                </a:xfrm>
                <a:prstGeom prst="rect">
                  <a:avLst/>
                </a:prstGeom>
                <a:solidFill>
                  <a:srgbClr val="FEE599"/>
                </a:solidFill>
                <a:ln w="25400" cap="flat" cmpd="sng">
                  <a:solidFill>
                    <a:srgbClr val="FEE5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6" name="Google Shape;396;p7"/>
                <p:cNvSpPr/>
                <p:nvPr/>
              </p:nvSpPr>
              <p:spPr>
                <a:xfrm>
                  <a:off x="11409046" y="359852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397" name="Google Shape;397;p7"/>
              <p:cNvGrpSpPr/>
              <p:nvPr/>
            </p:nvGrpSpPr>
            <p:grpSpPr>
              <a:xfrm>
                <a:off x="4338649" y="1822620"/>
                <a:ext cx="2821382" cy="5572744"/>
                <a:chOff x="3766454" y="1841211"/>
                <a:chExt cx="2821382" cy="5572744"/>
              </a:xfrm>
            </p:grpSpPr>
            <p:sp>
              <p:nvSpPr>
                <p:cNvPr id="398" name="Google Shape;398;p7"/>
                <p:cNvSpPr/>
                <p:nvPr/>
              </p:nvSpPr>
              <p:spPr>
                <a:xfrm>
                  <a:off x="4427701" y="2329740"/>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9" name="Google Shape;399;p7"/>
                <p:cNvSpPr txBox="1"/>
                <p:nvPr/>
              </p:nvSpPr>
              <p:spPr>
                <a:xfrm>
                  <a:off x="3766454" y="1841211"/>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1</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400" name="Google Shape;400;p7"/>
                <p:cNvSpPr/>
                <p:nvPr/>
              </p:nvSpPr>
              <p:spPr>
                <a:xfrm>
                  <a:off x="5040831" y="2784966"/>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01" name="Google Shape;401;p7"/>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02" name="Google Shape;402;p7"/>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403" name="Google Shape;403;p7"/>
              <p:cNvGrpSpPr/>
              <p:nvPr/>
            </p:nvGrpSpPr>
            <p:grpSpPr>
              <a:xfrm>
                <a:off x="6718443" y="1780661"/>
                <a:ext cx="2821382" cy="5633294"/>
                <a:chOff x="5861193" y="1780660"/>
                <a:chExt cx="2821382" cy="5633294"/>
              </a:xfrm>
            </p:grpSpPr>
            <p:sp>
              <p:nvSpPr>
                <p:cNvPr id="404" name="Google Shape;404;p7"/>
                <p:cNvSpPr/>
                <p:nvPr/>
              </p:nvSpPr>
              <p:spPr>
                <a:xfrm>
                  <a:off x="6499244" y="2329739"/>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05" name="Google Shape;405;p7"/>
                <p:cNvGrpSpPr/>
                <p:nvPr/>
              </p:nvGrpSpPr>
              <p:grpSpPr>
                <a:xfrm>
                  <a:off x="7080607" y="2784966"/>
                  <a:ext cx="470225" cy="1934163"/>
                  <a:chOff x="5005456" y="2842087"/>
                  <a:chExt cx="470225" cy="1934163"/>
                </a:xfrm>
              </p:grpSpPr>
              <p:sp>
                <p:nvSpPr>
                  <p:cNvPr id="406" name="Google Shape;406;p7"/>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07" name="Google Shape;407;p7"/>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08" name="Google Shape;408;p7"/>
                  <p:cNvSpPr/>
                  <p:nvPr/>
                </p:nvSpPr>
                <p:spPr>
                  <a:xfrm>
                    <a:off x="5024948" y="430793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sp>
              <p:nvSpPr>
                <p:cNvPr id="409" name="Google Shape;409;p7"/>
                <p:cNvSpPr txBox="1"/>
                <p:nvPr/>
              </p:nvSpPr>
              <p:spPr>
                <a:xfrm>
                  <a:off x="5861193" y="1780660"/>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2</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nvGrpSpPr>
              <p:cNvPr id="410" name="Google Shape;410;p7"/>
              <p:cNvGrpSpPr/>
              <p:nvPr/>
            </p:nvGrpSpPr>
            <p:grpSpPr>
              <a:xfrm>
                <a:off x="9906000" y="2311149"/>
                <a:ext cx="1591803" cy="5142041"/>
                <a:chOff x="8533425" y="2271913"/>
                <a:chExt cx="1591803" cy="5142041"/>
              </a:xfrm>
            </p:grpSpPr>
            <p:sp>
              <p:nvSpPr>
                <p:cNvPr id="411" name="Google Shape;411;p7"/>
                <p:cNvSpPr/>
                <p:nvPr/>
              </p:nvSpPr>
              <p:spPr>
                <a:xfrm>
                  <a:off x="8533425" y="2271913"/>
                  <a:ext cx="1591803" cy="5142041"/>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12" name="Google Shape;412;p7"/>
                <p:cNvGrpSpPr/>
                <p:nvPr/>
              </p:nvGrpSpPr>
              <p:grpSpPr>
                <a:xfrm>
                  <a:off x="9103961" y="2784967"/>
                  <a:ext cx="457953" cy="1871675"/>
                  <a:chOff x="4998237" y="2842087"/>
                  <a:chExt cx="457953" cy="1871675"/>
                </a:xfrm>
              </p:grpSpPr>
              <p:sp>
                <p:nvSpPr>
                  <p:cNvPr id="413" name="Google Shape;413;p7"/>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14" name="Google Shape;414;p7"/>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15" name="Google Shape;415;p7"/>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pic>
            <p:nvPicPr>
              <p:cNvPr id="416" name="Google Shape;416;p7"/>
              <p:cNvPicPr preferRelativeResize="0"/>
              <p:nvPr/>
            </p:nvPicPr>
            <p:blipFill rotWithShape="1">
              <a:blip r:embed="rId3">
                <a:alphaModFix/>
              </a:blip>
              <a:srcRect/>
              <a:stretch/>
            </p:blipFill>
            <p:spPr>
              <a:xfrm>
                <a:off x="2731256" y="5337316"/>
                <a:ext cx="1348612" cy="1448209"/>
              </a:xfrm>
              <a:prstGeom prst="rect">
                <a:avLst/>
              </a:prstGeom>
              <a:noFill/>
              <a:ln>
                <a:noFill/>
              </a:ln>
            </p:spPr>
          </p:pic>
          <p:sp>
            <p:nvSpPr>
              <p:cNvPr id="417" name="Google Shape;417;p7"/>
              <p:cNvSpPr txBox="1"/>
              <p:nvPr/>
            </p:nvSpPr>
            <p:spPr>
              <a:xfrm>
                <a:off x="9222406" y="1772805"/>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3</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pic>
          <p:nvPicPr>
            <p:cNvPr id="418" name="Google Shape;418;p7"/>
            <p:cNvPicPr preferRelativeResize="0"/>
            <p:nvPr/>
          </p:nvPicPr>
          <p:blipFill rotWithShape="1">
            <a:blip r:embed="rId4">
              <a:alphaModFix/>
            </a:blip>
            <a:srcRect/>
            <a:stretch/>
          </p:blipFill>
          <p:spPr>
            <a:xfrm>
              <a:off x="5163082" y="5732110"/>
              <a:ext cx="1293567" cy="1196866"/>
            </a:xfrm>
            <a:prstGeom prst="rect">
              <a:avLst/>
            </a:prstGeom>
            <a:noFill/>
            <a:ln w="9525" cap="flat" cmpd="sng">
              <a:solidFill>
                <a:srgbClr val="7F7F7F"/>
              </a:solidFill>
              <a:prstDash val="solid"/>
              <a:round/>
              <a:headEnd type="none" w="sm" len="sm"/>
              <a:tailEnd type="none" w="sm" len="sm"/>
            </a:ln>
          </p:spPr>
        </p:pic>
        <p:cxnSp>
          <p:nvCxnSpPr>
            <p:cNvPr id="419" name="Google Shape;419;p7"/>
            <p:cNvCxnSpPr>
              <a:endCxn id="400" idx="2"/>
            </p:cNvCxnSpPr>
            <p:nvPr/>
          </p:nvCxnSpPr>
          <p:spPr>
            <a:xfrm rot="10800000" flipH="1">
              <a:off x="3633926" y="3142996"/>
              <a:ext cx="1979100" cy="766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0" name="Google Shape;420;p7"/>
            <p:cNvCxnSpPr>
              <a:endCxn id="402" idx="2"/>
            </p:cNvCxnSpPr>
            <p:nvPr/>
          </p:nvCxnSpPr>
          <p:spPr>
            <a:xfrm>
              <a:off x="3633932" y="3944978"/>
              <a:ext cx="1936500" cy="65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1" name="Google Shape;421;p7"/>
            <p:cNvCxnSpPr>
              <a:endCxn id="401" idx="2"/>
            </p:cNvCxnSpPr>
            <p:nvPr/>
          </p:nvCxnSpPr>
          <p:spPr>
            <a:xfrm>
              <a:off x="3598552" y="3920435"/>
              <a:ext cx="1979100" cy="6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2" name="Google Shape;422;p7"/>
            <p:cNvCxnSpPr>
              <a:endCxn id="406" idx="2"/>
            </p:cNvCxnSpPr>
            <p:nvPr/>
          </p:nvCxnSpPr>
          <p:spPr>
            <a:xfrm>
              <a:off x="6063757" y="3139087"/>
              <a:ext cx="1874100" cy="22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3" name="Google Shape;423;p7"/>
            <p:cNvCxnSpPr>
              <a:endCxn id="407" idx="2"/>
            </p:cNvCxnSpPr>
            <p:nvPr/>
          </p:nvCxnSpPr>
          <p:spPr>
            <a:xfrm>
              <a:off x="6063758" y="3150506"/>
              <a:ext cx="1874100" cy="737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4" name="Google Shape;424;p7"/>
            <p:cNvCxnSpPr>
              <a:endCxn id="408" idx="2"/>
            </p:cNvCxnSpPr>
            <p:nvPr/>
          </p:nvCxnSpPr>
          <p:spPr>
            <a:xfrm>
              <a:off x="6090749" y="3161638"/>
              <a:ext cx="1866600" cy="1465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5" name="Google Shape;425;p7"/>
            <p:cNvCxnSpPr/>
            <p:nvPr/>
          </p:nvCxnSpPr>
          <p:spPr>
            <a:xfrm rot="10800000" flipH="1">
              <a:off x="6022335" y="3200823"/>
              <a:ext cx="1903521" cy="706557"/>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6" name="Google Shape;426;p7"/>
            <p:cNvCxnSpPr>
              <a:endCxn id="407" idx="2"/>
            </p:cNvCxnSpPr>
            <p:nvPr/>
          </p:nvCxnSpPr>
          <p:spPr>
            <a:xfrm rot="10800000" flipH="1">
              <a:off x="6028358" y="3887906"/>
              <a:ext cx="1909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7" name="Google Shape;427;p7"/>
            <p:cNvCxnSpPr>
              <a:endCxn id="408" idx="2"/>
            </p:cNvCxnSpPr>
            <p:nvPr/>
          </p:nvCxnSpPr>
          <p:spPr>
            <a:xfrm>
              <a:off x="6028349" y="3998938"/>
              <a:ext cx="1929000" cy="62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8" name="Google Shape;428;p7"/>
            <p:cNvCxnSpPr>
              <a:endCxn id="407" idx="2"/>
            </p:cNvCxnSpPr>
            <p:nvPr/>
          </p:nvCxnSpPr>
          <p:spPr>
            <a:xfrm rot="10800000" flipH="1">
              <a:off x="6028358" y="3887906"/>
              <a:ext cx="1909500" cy="724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29" name="Google Shape;429;p7"/>
            <p:cNvCxnSpPr>
              <a:endCxn id="408" idx="2"/>
            </p:cNvCxnSpPr>
            <p:nvPr/>
          </p:nvCxnSpPr>
          <p:spPr>
            <a:xfrm>
              <a:off x="6028349" y="4627438"/>
              <a:ext cx="1929000" cy="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430" name="Google Shape;430;p7"/>
            <p:cNvPicPr preferRelativeResize="0"/>
            <p:nvPr/>
          </p:nvPicPr>
          <p:blipFill rotWithShape="1">
            <a:blip r:embed="rId5">
              <a:alphaModFix/>
            </a:blip>
            <a:srcRect/>
            <a:stretch/>
          </p:blipFill>
          <p:spPr>
            <a:xfrm>
              <a:off x="7549910" y="5750702"/>
              <a:ext cx="1204970" cy="1199587"/>
            </a:xfrm>
            <a:prstGeom prst="rect">
              <a:avLst/>
            </a:prstGeom>
            <a:noFill/>
            <a:ln>
              <a:noFill/>
            </a:ln>
          </p:spPr>
        </p:pic>
        <p:cxnSp>
          <p:nvCxnSpPr>
            <p:cNvPr id="431" name="Google Shape;431;p7"/>
            <p:cNvCxnSpPr>
              <a:endCxn id="413" idx="2"/>
            </p:cNvCxnSpPr>
            <p:nvPr/>
          </p:nvCxnSpPr>
          <p:spPr>
            <a:xfrm>
              <a:off x="8408055" y="3161523"/>
              <a:ext cx="2075700" cy="39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2" name="Google Shape;432;p7"/>
            <p:cNvCxnSpPr>
              <a:endCxn id="414" idx="2"/>
            </p:cNvCxnSpPr>
            <p:nvPr/>
          </p:nvCxnSpPr>
          <p:spPr>
            <a:xfrm>
              <a:off x="8388556" y="3161542"/>
              <a:ext cx="2095200" cy="765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3" name="Google Shape;433;p7"/>
            <p:cNvCxnSpPr>
              <a:endCxn id="415" idx="2"/>
            </p:cNvCxnSpPr>
            <p:nvPr/>
          </p:nvCxnSpPr>
          <p:spPr>
            <a:xfrm>
              <a:off x="8408036" y="3200785"/>
              <a:ext cx="2068500" cy="1403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4" name="Google Shape;434;p7"/>
            <p:cNvCxnSpPr>
              <a:stCxn id="407" idx="6"/>
              <a:endCxn id="413" idx="2"/>
            </p:cNvCxnSpPr>
            <p:nvPr/>
          </p:nvCxnSpPr>
          <p:spPr>
            <a:xfrm rot="10800000" flipH="1">
              <a:off x="8388591" y="3200906"/>
              <a:ext cx="2095200" cy="687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5" name="Google Shape;435;p7"/>
            <p:cNvCxnSpPr>
              <a:stCxn id="407" idx="6"/>
            </p:cNvCxnSpPr>
            <p:nvPr/>
          </p:nvCxnSpPr>
          <p:spPr>
            <a:xfrm>
              <a:off x="8388591" y="3887906"/>
              <a:ext cx="2068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6" name="Google Shape;436;p7"/>
            <p:cNvCxnSpPr>
              <a:endCxn id="414" idx="2"/>
            </p:cNvCxnSpPr>
            <p:nvPr/>
          </p:nvCxnSpPr>
          <p:spPr>
            <a:xfrm rot="10800000" flipH="1">
              <a:off x="8450356" y="3927142"/>
              <a:ext cx="2033400" cy="676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7" name="Google Shape;437;p7"/>
            <p:cNvCxnSpPr/>
            <p:nvPr/>
          </p:nvCxnSpPr>
          <p:spPr>
            <a:xfrm rot="10800000" flipH="1">
              <a:off x="8408082" y="3200824"/>
              <a:ext cx="2048963" cy="140265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8" name="Google Shape;438;p7"/>
            <p:cNvCxnSpPr/>
            <p:nvPr/>
          </p:nvCxnSpPr>
          <p:spPr>
            <a:xfrm>
              <a:off x="8408082" y="3909723"/>
              <a:ext cx="2048963" cy="684749"/>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39" name="Google Shape;439;p7"/>
            <p:cNvCxnSpPr/>
            <p:nvPr/>
          </p:nvCxnSpPr>
          <p:spPr>
            <a:xfrm>
              <a:off x="8420950" y="4601587"/>
              <a:ext cx="2068454" cy="1"/>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440" name="Google Shape;440;p7"/>
            <p:cNvPicPr preferRelativeResize="0"/>
            <p:nvPr/>
          </p:nvPicPr>
          <p:blipFill rotWithShape="1">
            <a:blip r:embed="rId6">
              <a:alphaModFix/>
            </a:blip>
            <a:srcRect/>
            <a:stretch/>
          </p:blipFill>
          <p:spPr>
            <a:xfrm>
              <a:off x="10078411" y="5789936"/>
              <a:ext cx="1200164" cy="1196867"/>
            </a:xfrm>
            <a:prstGeom prst="rect">
              <a:avLst/>
            </a:prstGeom>
            <a:noFill/>
            <a:ln>
              <a:noFill/>
            </a:ln>
          </p:spPr>
        </p:pic>
        <p:cxnSp>
          <p:nvCxnSpPr>
            <p:cNvPr id="441" name="Google Shape;441;p7"/>
            <p:cNvCxnSpPr/>
            <p:nvPr/>
          </p:nvCxnSpPr>
          <p:spPr>
            <a:xfrm>
              <a:off x="10950085" y="3204580"/>
              <a:ext cx="2219206" cy="689933"/>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42" name="Google Shape;442;p7"/>
            <p:cNvCxnSpPr/>
            <p:nvPr/>
          </p:nvCxnSpPr>
          <p:spPr>
            <a:xfrm rot="10800000" flipH="1">
              <a:off x="10950085" y="3909794"/>
              <a:ext cx="2219206" cy="2189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43" name="Google Shape;443;p7"/>
            <p:cNvCxnSpPr>
              <a:endCxn id="396" idx="2"/>
            </p:cNvCxnSpPr>
            <p:nvPr/>
          </p:nvCxnSpPr>
          <p:spPr>
            <a:xfrm rot="10800000" flipH="1">
              <a:off x="10934385" y="3852580"/>
              <a:ext cx="2237700" cy="746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grpSp>
          <p:nvGrpSpPr>
            <p:cNvPr id="444" name="Google Shape;444;p7"/>
            <p:cNvGrpSpPr/>
            <p:nvPr/>
          </p:nvGrpSpPr>
          <p:grpSpPr>
            <a:xfrm>
              <a:off x="12409815" y="5519401"/>
              <a:ext cx="1839585" cy="1430888"/>
              <a:chOff x="14470091" y="4550910"/>
              <a:chExt cx="1839585" cy="1430888"/>
            </a:xfrm>
          </p:grpSpPr>
          <p:sp>
            <p:nvSpPr>
              <p:cNvPr id="445" name="Google Shape;445;p7"/>
              <p:cNvSpPr/>
              <p:nvPr/>
            </p:nvSpPr>
            <p:spPr>
              <a:xfrm>
                <a:off x="14470091" y="4550910"/>
                <a:ext cx="1839584" cy="1430888"/>
              </a:xfrm>
              <a:prstGeom prst="roundRect">
                <a:avLst>
                  <a:gd name="adj" fmla="val 16667"/>
                </a:avLst>
              </a:prstGeom>
              <a:solidFill>
                <a:srgbClr val="D0CEC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6" name="Google Shape;446;p7"/>
              <p:cNvSpPr txBox="1"/>
              <p:nvPr/>
            </p:nvSpPr>
            <p:spPr>
              <a:xfrm>
                <a:off x="14551320" y="4629156"/>
                <a:ext cx="1758355" cy="10726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Robert Downey Jr.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sp>
        <p:nvSpPr>
          <p:cNvPr id="447" name="Google Shape;447;p7"/>
          <p:cNvSpPr/>
          <p:nvPr/>
        </p:nvSpPr>
        <p:spPr>
          <a:xfrm rot="10800000">
            <a:off x="2427178" y="7197852"/>
            <a:ext cx="5128629" cy="1094093"/>
          </a:xfrm>
          <a:prstGeom prst="wedgeRoundRectCallout">
            <a:avLst>
              <a:gd name="adj1" fmla="val -23132"/>
              <a:gd name="adj2" fmla="val 126758"/>
              <a:gd name="adj3" fmla="val 16667"/>
            </a:avLst>
          </a:prstGeom>
          <a:solidFill>
            <a:schemeClr val="lt2"/>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8" name="Google Shape;448;p7"/>
          <p:cNvSpPr txBox="1"/>
          <p:nvPr/>
        </p:nvSpPr>
        <p:spPr>
          <a:xfrm>
            <a:off x="6776771" y="958953"/>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Hidden Layers</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449" name="Google Shape;449;p7"/>
          <p:cNvSpPr txBox="1">
            <a:spLocks noGrp="1"/>
          </p:cNvSpPr>
          <p:nvPr>
            <p:ph type="body" idx="2"/>
          </p:nvPr>
        </p:nvSpPr>
        <p:spPr>
          <a:xfrm>
            <a:off x="2427180" y="7363170"/>
            <a:ext cx="5128630" cy="86643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r>
              <a:rPr lang="en-IN" sz="2200"/>
              <a:t>The first hidden layer trains on the</a:t>
            </a:r>
            <a:endParaRPr/>
          </a:p>
          <a:p>
            <a:pPr marL="0" lvl="0" indent="0" algn="ctr" rtl="0">
              <a:lnSpc>
                <a:spcPct val="100000"/>
              </a:lnSpc>
              <a:spcBef>
                <a:spcPts val="0"/>
              </a:spcBef>
              <a:spcAft>
                <a:spcPts val="0"/>
              </a:spcAft>
              <a:buSzPts val="2400"/>
              <a:buNone/>
            </a:pPr>
            <a:r>
              <a:rPr lang="en-IN" sz="2200"/>
              <a:t> input and identifies the edges.</a:t>
            </a:r>
            <a:endParaRPr/>
          </a:p>
        </p:txBody>
      </p:sp>
      <p:sp>
        <p:nvSpPr>
          <p:cNvPr id="450" name="Google Shape;450;p7"/>
          <p:cNvSpPr txBox="1">
            <a:spLocks noGrp="1"/>
          </p:cNvSpPr>
          <p:nvPr>
            <p:ph type="title"/>
          </p:nvPr>
        </p:nvSpPr>
        <p:spPr>
          <a:xfrm>
            <a:off x="0" y="0"/>
            <a:ext cx="16256101" cy="917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Deep Learning: Example</a:t>
            </a:r>
            <a:endParaRPr/>
          </a:p>
        </p:txBody>
      </p:sp>
      <p:pic>
        <p:nvPicPr>
          <p:cNvPr id="451" name="Google Shape;451;p7"/>
          <p:cNvPicPr preferRelativeResize="0"/>
          <p:nvPr/>
        </p:nvPicPr>
        <p:blipFill rotWithShape="1">
          <a:blip r:embed="rId7">
            <a:alphaModFix/>
          </a:blip>
          <a:srcRect/>
          <a:stretch/>
        </p:blipFill>
        <p:spPr>
          <a:xfrm>
            <a:off x="4275507" y="598548"/>
            <a:ext cx="8359195" cy="41158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6" name="Google Shape;1333;p71"/>
          <p:cNvSpPr/>
          <p:nvPr/>
        </p:nvSpPr>
        <p:spPr>
          <a:xfrm>
            <a:off x="7275992" y="2996956"/>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382476" y="3090282"/>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7481930" y="-1943942"/>
            <a:ext cx="1388225"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4380718"/>
            <a:ext cx="13513015" cy="110559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model = Trainer(</a:t>
            </a:r>
            <a:r>
              <a:rPr lang="en-US" sz="2400" dirty="0" err="1">
                <a:solidFill>
                  <a:srgbClr val="262626"/>
                </a:solidFill>
                <a:latin typeface="Courier New"/>
                <a:ea typeface="Courier New"/>
                <a:cs typeface="Courier New"/>
                <a:sym typeface="Courier New"/>
              </a:rPr>
              <a:t>trainops</a:t>
            </a:r>
            <a:r>
              <a:rPr lang="en-US" sz="2400" dirty="0">
                <a:solidFill>
                  <a:srgbClr val="262626"/>
                </a:solidFill>
                <a:latin typeface="Courier New"/>
                <a:ea typeface="Courier New"/>
                <a:cs typeface="Courier New"/>
                <a:sym typeface="Courier New"/>
              </a:rPr>
              <a:t>=[trainop1, trainop2])</a:t>
            </a:r>
          </a:p>
          <a:p>
            <a:pPr lvl="0">
              <a:buSzPts val="2400"/>
            </a:pPr>
            <a:r>
              <a:rPr lang="en-US" sz="2400" dirty="0" err="1">
                <a:solidFill>
                  <a:srgbClr val="262626"/>
                </a:solidFill>
                <a:latin typeface="Courier New"/>
                <a:ea typeface="Courier New"/>
                <a:cs typeface="Courier New"/>
                <a:sym typeface="Courier New"/>
              </a:rPr>
              <a:t>model.fit</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feed_dict</a:t>
            </a:r>
            <a:r>
              <a:rPr lang="en-US" sz="2400" dirty="0">
                <a:solidFill>
                  <a:srgbClr val="262626"/>
                </a:solidFill>
                <a:latin typeface="Courier New"/>
                <a:ea typeface="Courier New"/>
                <a:cs typeface="Courier New"/>
                <a:sym typeface="Courier New"/>
              </a:rPr>
              <a:t>=[{in1: X1, label1: Y1}, {in2: X2, in3: X3, label2: Y2}])</a:t>
            </a:r>
          </a:p>
        </p:txBody>
      </p:sp>
      <p:sp>
        <p:nvSpPr>
          <p:cNvPr id="20" name="Google Shape;1311;p69"/>
          <p:cNvSpPr/>
          <p:nvPr/>
        </p:nvSpPr>
        <p:spPr>
          <a:xfrm>
            <a:off x="7688389" y="3859113"/>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Trainer, Evaluator, and Predictor</a:t>
            </a:r>
          </a:p>
        </p:txBody>
      </p:sp>
      <p:sp>
        <p:nvSpPr>
          <p:cNvPr id="12" name="Google Shape;1223;p65"/>
          <p:cNvSpPr/>
          <p:nvPr/>
        </p:nvSpPr>
        <p:spPr>
          <a:xfrm>
            <a:off x="1669915" y="1337194"/>
            <a:ext cx="13863317" cy="430847"/>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models are useful for more complex models to handle multiple optimization.</a:t>
            </a:r>
          </a:p>
        </p:txBody>
      </p:sp>
    </p:spTree>
    <p:extLst>
      <p:ext uri="{BB962C8B-B14F-4D97-AF65-F5344CB8AC3E}">
        <p14:creationId xmlns:p14="http://schemas.microsoft.com/office/powerpoint/2010/main" val="29817615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6" name="Google Shape;1333;p71"/>
          <p:cNvSpPr/>
          <p:nvPr/>
        </p:nvSpPr>
        <p:spPr>
          <a:xfrm>
            <a:off x="7275992" y="2996956"/>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382476" y="3090282"/>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7481930" y="-1943942"/>
            <a:ext cx="1388225"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4380718"/>
            <a:ext cx="13513015" cy="110559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model = Evaluator(network)</a:t>
            </a:r>
          </a:p>
          <a:p>
            <a:pPr lvl="0">
              <a:buSzPts val="2400"/>
            </a:pPr>
            <a:r>
              <a:rPr lang="en-US" sz="2400" dirty="0" err="1">
                <a:solidFill>
                  <a:srgbClr val="262626"/>
                </a:solidFill>
                <a:latin typeface="Courier New"/>
                <a:ea typeface="Courier New"/>
                <a:cs typeface="Courier New"/>
                <a:sym typeface="Courier New"/>
              </a:rPr>
              <a:t>model.predict</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feed_dict</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input_placeholder</a:t>
            </a:r>
            <a:r>
              <a:rPr lang="en-US" sz="2400" dirty="0">
                <a:solidFill>
                  <a:srgbClr val="262626"/>
                </a:solidFill>
                <a:latin typeface="Courier New"/>
                <a:ea typeface="Courier New"/>
                <a:cs typeface="Courier New"/>
                <a:sym typeface="Courier New"/>
              </a:rPr>
              <a:t>: X})</a:t>
            </a:r>
          </a:p>
        </p:txBody>
      </p:sp>
      <p:sp>
        <p:nvSpPr>
          <p:cNvPr id="20" name="Google Shape;1311;p69"/>
          <p:cNvSpPr/>
          <p:nvPr/>
        </p:nvSpPr>
        <p:spPr>
          <a:xfrm>
            <a:off x="7688389" y="3859113"/>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Trainer, Evaluator, and Predictor</a:t>
            </a:r>
          </a:p>
        </p:txBody>
      </p:sp>
      <p:sp>
        <p:nvSpPr>
          <p:cNvPr id="12" name="Google Shape;1223;p65"/>
          <p:cNvSpPr/>
          <p:nvPr/>
        </p:nvSpPr>
        <p:spPr>
          <a:xfrm>
            <a:off x="1669915" y="1337194"/>
            <a:ext cx="1386331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For prediction, </a:t>
            </a:r>
            <a:r>
              <a:rPr lang="en-US" sz="2200" dirty="0" err="1">
                <a:solidFill>
                  <a:srgbClr val="3F3F3F"/>
                </a:solidFill>
                <a:latin typeface="Open Sans"/>
                <a:ea typeface="Open Sans"/>
                <a:cs typeface="Open Sans"/>
                <a:sym typeface="Open Sans"/>
              </a:rPr>
              <a:t>TFLearn</a:t>
            </a:r>
            <a:r>
              <a:rPr lang="en-US" sz="2200" dirty="0">
                <a:solidFill>
                  <a:srgbClr val="3F3F3F"/>
                </a:solidFill>
                <a:latin typeface="Open Sans"/>
                <a:ea typeface="Open Sans"/>
                <a:cs typeface="Open Sans"/>
                <a:sym typeface="Open Sans"/>
              </a:rPr>
              <a:t> implements an </a:t>
            </a:r>
            <a:r>
              <a:rPr lang="en-US" sz="2200" b="1" dirty="0">
                <a:solidFill>
                  <a:srgbClr val="3F3F3F"/>
                </a:solidFill>
                <a:latin typeface="Open Sans"/>
                <a:ea typeface="Open Sans"/>
                <a:cs typeface="Open Sans"/>
                <a:sym typeface="Open Sans"/>
              </a:rPr>
              <a:t>Evaluator</a:t>
            </a:r>
            <a:r>
              <a:rPr lang="en-US" sz="2200" dirty="0">
                <a:solidFill>
                  <a:srgbClr val="3F3F3F"/>
                </a:solidFill>
                <a:latin typeface="Open Sans"/>
                <a:ea typeface="Open Sans"/>
                <a:cs typeface="Open Sans"/>
                <a:sym typeface="Open Sans"/>
              </a:rPr>
              <a:t> class that works same as the trainer. It takes a parameter and returns the predicted value.</a:t>
            </a:r>
          </a:p>
        </p:txBody>
      </p:sp>
    </p:spTree>
    <p:extLst>
      <p:ext uri="{BB962C8B-B14F-4D97-AF65-F5344CB8AC3E}">
        <p14:creationId xmlns:p14="http://schemas.microsoft.com/office/powerpoint/2010/main" val="2599318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pic>
        <p:nvPicPr>
          <p:cNvPr id="1222" name="Google Shape;1222;p65"/>
          <p:cNvPicPr preferRelativeResize="0"/>
          <p:nvPr/>
        </p:nvPicPr>
        <p:blipFill rotWithShape="1">
          <a:blip r:embed="rId3">
            <a:alphaModFix/>
          </a:blip>
          <a:srcRect/>
          <a:stretch/>
        </p:blipFill>
        <p:spPr>
          <a:xfrm>
            <a:off x="3437401" y="843904"/>
            <a:ext cx="9584398" cy="230425"/>
          </a:xfrm>
          <a:prstGeom prst="rect">
            <a:avLst/>
          </a:prstGeom>
          <a:noFill/>
          <a:ln>
            <a:noFill/>
          </a:ln>
        </p:spPr>
      </p:pic>
      <p:sp>
        <p:nvSpPr>
          <p:cNvPr id="1223" name="Google Shape;1223;p65"/>
          <p:cNvSpPr/>
          <p:nvPr/>
        </p:nvSpPr>
        <p:spPr>
          <a:xfrm>
            <a:off x="1258994" y="1159699"/>
            <a:ext cx="14352307" cy="769401"/>
          </a:xfrm>
          <a:prstGeom prst="rect">
            <a:avLst/>
          </a:prstGeom>
          <a:noFill/>
          <a:ln>
            <a:noFill/>
          </a:ln>
        </p:spPr>
        <p:txBody>
          <a:bodyPr spcFirstLastPara="1" wrap="square" lIns="91425" tIns="45700" rIns="91425" bIns="45700" anchor="t" anchorCtr="0">
            <a:spAutoFit/>
          </a:bodyPr>
          <a:lstStyle/>
          <a:p>
            <a:pPr lvl="0" algn="ctr">
              <a:buSzPts val="2200"/>
            </a:pPr>
            <a:r>
              <a:rPr lang="en-US" sz="2200" dirty="0">
                <a:solidFill>
                  <a:srgbClr val="3F3F3F"/>
                </a:solidFill>
                <a:latin typeface="Open Sans"/>
                <a:ea typeface="Open Sans"/>
                <a:cs typeface="Open Sans"/>
                <a:sym typeface="Open Sans"/>
              </a:rPr>
              <a:t>To handle networks that have layer with different behaviors at training and testing time such as dropout and batch normalization:</a:t>
            </a:r>
          </a:p>
        </p:txBody>
      </p:sp>
      <p:sp>
        <p:nvSpPr>
          <p:cNvPr id="16" name="Google Shape;1333;p71"/>
          <p:cNvSpPr/>
          <p:nvPr/>
        </p:nvSpPr>
        <p:spPr>
          <a:xfrm>
            <a:off x="7350849" y="3641218"/>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 name="Google Shape;1334;p71"/>
          <p:cNvSpPr/>
          <p:nvPr/>
        </p:nvSpPr>
        <p:spPr>
          <a:xfrm>
            <a:off x="7488962" y="3734544"/>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dirty="0">
                <a:solidFill>
                  <a:schemeClr val="lt1"/>
                </a:solidFill>
                <a:latin typeface="Open Sans"/>
                <a:ea typeface="Open Sans"/>
                <a:cs typeface="Open Sans"/>
                <a:sym typeface="Open Sans"/>
              </a:rPr>
              <a:t>Code</a:t>
            </a:r>
            <a:endParaRPr sz="2200" b="0" i="0" u="none" strike="noStrike" cap="none" dirty="0">
              <a:solidFill>
                <a:srgbClr val="000000"/>
              </a:solidFill>
              <a:latin typeface="Open Sans"/>
              <a:ea typeface="Open Sans"/>
              <a:cs typeface="Open Sans"/>
              <a:sym typeface="Open Sans"/>
            </a:endParaRPr>
          </a:p>
        </p:txBody>
      </p:sp>
      <p:sp>
        <p:nvSpPr>
          <p:cNvPr id="18" name="Google Shape;1335;p71"/>
          <p:cNvSpPr/>
          <p:nvPr/>
        </p:nvSpPr>
        <p:spPr>
          <a:xfrm rot="-5400000">
            <a:off x="6256853" y="-101534"/>
            <a:ext cx="3838383"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endParaRPr lang="en-US" sz="2000" b="1" dirty="0"/>
          </a:p>
          <a:p>
            <a:br>
              <a:rPr lang="en-US" sz="2000" dirty="0"/>
            </a:br>
            <a:endParaRPr sz="2000" b="0" i="0" u="none" strike="noStrike" cap="none" dirty="0">
              <a:solidFill>
                <a:schemeClr val="dk1"/>
              </a:solidFill>
              <a:latin typeface="Courier New"/>
              <a:ea typeface="Courier New"/>
              <a:cs typeface="Courier New"/>
              <a:sym typeface="Courier New"/>
            </a:endParaRPr>
          </a:p>
        </p:txBody>
      </p:sp>
      <p:sp>
        <p:nvSpPr>
          <p:cNvPr id="19" name="Google Shape;1337;p71"/>
          <p:cNvSpPr/>
          <p:nvPr/>
        </p:nvSpPr>
        <p:spPr>
          <a:xfrm>
            <a:off x="1473092" y="5004263"/>
            <a:ext cx="13513015" cy="3541222"/>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lvl="0">
              <a:buSzPts val="2400"/>
            </a:pPr>
            <a:r>
              <a:rPr lang="en-US" sz="2400" dirty="0">
                <a:solidFill>
                  <a:srgbClr val="262626"/>
                </a:solidFill>
                <a:latin typeface="Courier New"/>
                <a:ea typeface="Courier New"/>
                <a:cs typeface="Courier New"/>
                <a:sym typeface="Courier New"/>
              </a:rPr>
              <a:t># Example for Dropout:</a:t>
            </a:r>
          </a:p>
          <a:p>
            <a:pPr lvl="0">
              <a:buSzPts val="2400"/>
            </a:pPr>
            <a:r>
              <a:rPr lang="en-US" sz="2400" dirty="0">
                <a:solidFill>
                  <a:srgbClr val="262626"/>
                </a:solidFill>
                <a:latin typeface="Courier New"/>
                <a:ea typeface="Courier New"/>
                <a:cs typeface="Courier New"/>
                <a:sym typeface="Courier New"/>
              </a:rPr>
              <a:t>x = ...</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err="1">
                <a:solidFill>
                  <a:srgbClr val="262626"/>
                </a:solidFill>
                <a:latin typeface="Courier New"/>
                <a:ea typeface="Courier New"/>
                <a:cs typeface="Courier New"/>
                <a:sym typeface="Courier New"/>
              </a:rPr>
              <a:t>def</a:t>
            </a: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apply_dropout</a:t>
            </a:r>
            <a:r>
              <a:rPr lang="en-US" sz="2400" dirty="0">
                <a:solidFill>
                  <a:srgbClr val="262626"/>
                </a:solidFill>
                <a:latin typeface="Courier New"/>
                <a:ea typeface="Courier New"/>
                <a:cs typeface="Courier New"/>
                <a:sym typeface="Courier New"/>
              </a:rPr>
              <a:t>(): # Function to apply when training mode ON.</a:t>
            </a:r>
          </a:p>
          <a:p>
            <a:pPr lvl="0">
              <a:buSzPts val="2400"/>
            </a:pPr>
            <a:r>
              <a:rPr lang="en-US" sz="2400" dirty="0">
                <a:solidFill>
                  <a:srgbClr val="262626"/>
                </a:solidFill>
                <a:latin typeface="Courier New"/>
                <a:ea typeface="Courier New"/>
                <a:cs typeface="Courier New"/>
                <a:sym typeface="Courier New"/>
              </a:rPr>
              <a:t>  return </a:t>
            </a:r>
            <a:r>
              <a:rPr lang="en-US" sz="2400" dirty="0" err="1">
                <a:solidFill>
                  <a:srgbClr val="262626"/>
                </a:solidFill>
                <a:latin typeface="Courier New"/>
                <a:ea typeface="Courier New"/>
                <a:cs typeface="Courier New"/>
                <a:sym typeface="Courier New"/>
              </a:rPr>
              <a:t>tf.nn.dropout</a:t>
            </a:r>
            <a:r>
              <a:rPr lang="en-US" sz="2400" dirty="0">
                <a:solidFill>
                  <a:srgbClr val="262626"/>
                </a:solidFill>
                <a:latin typeface="Courier New"/>
                <a:ea typeface="Courier New"/>
                <a:cs typeface="Courier New"/>
                <a:sym typeface="Courier New"/>
              </a:rPr>
              <a:t>(x, </a:t>
            </a:r>
            <a:r>
              <a:rPr lang="en-US" sz="2400" dirty="0" err="1">
                <a:solidFill>
                  <a:srgbClr val="262626"/>
                </a:solidFill>
                <a:latin typeface="Courier New"/>
                <a:ea typeface="Courier New"/>
                <a:cs typeface="Courier New"/>
                <a:sym typeface="Courier New"/>
              </a:rPr>
              <a:t>keep_prob</a:t>
            </a:r>
            <a:r>
              <a:rPr lang="en-US" sz="2400" dirty="0">
                <a:solidFill>
                  <a:srgbClr val="262626"/>
                </a:solidFill>
                <a:latin typeface="Courier New"/>
                <a:ea typeface="Courier New"/>
                <a:cs typeface="Courier New"/>
                <a:sym typeface="Courier New"/>
              </a:rPr>
              <a:t>)</a:t>
            </a:r>
          </a:p>
          <a:p>
            <a:pPr lvl="0">
              <a:buSzPts val="2400"/>
            </a:pPr>
            <a:endParaRPr lang="en-US" sz="2400" dirty="0">
              <a:solidFill>
                <a:srgbClr val="262626"/>
              </a:solidFill>
              <a:latin typeface="Courier New"/>
              <a:ea typeface="Courier New"/>
              <a:cs typeface="Courier New"/>
              <a:sym typeface="Courier New"/>
            </a:endParaRPr>
          </a:p>
          <a:p>
            <a:pPr lvl="0">
              <a:buSzPts val="2400"/>
            </a:pPr>
            <a:r>
              <a:rPr lang="en-US" sz="2400" dirty="0">
                <a:solidFill>
                  <a:srgbClr val="262626"/>
                </a:solidFill>
                <a:latin typeface="Courier New"/>
                <a:ea typeface="Courier New"/>
                <a:cs typeface="Courier New"/>
                <a:sym typeface="Courier New"/>
              </a:rPr>
              <a:t>is_training = </a:t>
            </a:r>
            <a:r>
              <a:rPr lang="en-US" sz="2400" dirty="0" err="1">
                <a:solidFill>
                  <a:srgbClr val="262626"/>
                </a:solidFill>
                <a:latin typeface="Courier New"/>
                <a:ea typeface="Courier New"/>
                <a:cs typeface="Courier New"/>
                <a:sym typeface="Courier New"/>
              </a:rPr>
              <a:t>tflearn.get_training_mode</a:t>
            </a:r>
            <a:r>
              <a:rPr lang="en-US" sz="2400" dirty="0">
                <a:solidFill>
                  <a:srgbClr val="262626"/>
                </a:solidFill>
                <a:latin typeface="Courier New"/>
                <a:ea typeface="Courier New"/>
                <a:cs typeface="Courier New"/>
                <a:sym typeface="Courier New"/>
              </a:rPr>
              <a:t>() # Retrieve is_training variable.</a:t>
            </a:r>
          </a:p>
          <a:p>
            <a:pPr lvl="0">
              <a:buSzPts val="2400"/>
            </a:pPr>
            <a:r>
              <a:rPr lang="en-US" sz="2400" dirty="0" err="1">
                <a:solidFill>
                  <a:srgbClr val="262626"/>
                </a:solidFill>
                <a:latin typeface="Courier New"/>
                <a:ea typeface="Courier New"/>
                <a:cs typeface="Courier New"/>
                <a:sym typeface="Courier New"/>
              </a:rPr>
              <a:t>tf.cond</a:t>
            </a:r>
            <a:r>
              <a:rPr lang="en-US" sz="2400" dirty="0">
                <a:solidFill>
                  <a:srgbClr val="262626"/>
                </a:solidFill>
                <a:latin typeface="Courier New"/>
                <a:ea typeface="Courier New"/>
                <a:cs typeface="Courier New"/>
                <a:sym typeface="Courier New"/>
              </a:rPr>
              <a:t>(</a:t>
            </a:r>
            <a:r>
              <a:rPr lang="en-US" sz="2400" dirty="0" err="1">
                <a:solidFill>
                  <a:srgbClr val="262626"/>
                </a:solidFill>
                <a:latin typeface="Courier New"/>
                <a:ea typeface="Courier New"/>
                <a:cs typeface="Courier New"/>
                <a:sym typeface="Courier New"/>
              </a:rPr>
              <a:t>is_training</a:t>
            </a:r>
            <a:r>
              <a:rPr lang="en-US" sz="2400" dirty="0">
                <a:solidFill>
                  <a:srgbClr val="262626"/>
                </a:solidFill>
                <a:latin typeface="Courier New"/>
                <a:ea typeface="Courier New"/>
                <a:cs typeface="Courier New"/>
                <a:sym typeface="Courier New"/>
              </a:rPr>
              <a:t>, </a:t>
            </a:r>
            <a:r>
              <a:rPr lang="en-US" sz="2400" dirty="0" err="1">
                <a:solidFill>
                  <a:srgbClr val="262626"/>
                </a:solidFill>
                <a:latin typeface="Courier New"/>
                <a:ea typeface="Courier New"/>
                <a:cs typeface="Courier New"/>
                <a:sym typeface="Courier New"/>
              </a:rPr>
              <a:t>apply_dropout</a:t>
            </a:r>
            <a:r>
              <a:rPr lang="en-US" sz="2400" dirty="0">
                <a:solidFill>
                  <a:srgbClr val="262626"/>
                </a:solidFill>
                <a:latin typeface="Courier New"/>
                <a:ea typeface="Courier New"/>
                <a:cs typeface="Courier New"/>
                <a:sym typeface="Courier New"/>
              </a:rPr>
              <a:t>, lambda: x) # Only apply dropout at training time.</a:t>
            </a:r>
          </a:p>
        </p:txBody>
      </p:sp>
      <p:sp>
        <p:nvSpPr>
          <p:cNvPr id="20" name="Google Shape;1311;p69"/>
          <p:cNvSpPr/>
          <p:nvPr/>
        </p:nvSpPr>
        <p:spPr>
          <a:xfrm>
            <a:off x="7814128" y="4476443"/>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lvl="0"/>
            <a:r>
              <a:rPr lang="en-US" dirty="0"/>
              <a:t>Trainer, Evaluator, and Predictor</a:t>
            </a:r>
          </a:p>
        </p:txBody>
      </p:sp>
      <p:sp>
        <p:nvSpPr>
          <p:cNvPr id="12" name="Google Shape;1223;p65"/>
          <p:cNvSpPr/>
          <p:nvPr/>
        </p:nvSpPr>
        <p:spPr>
          <a:xfrm>
            <a:off x="1617378" y="2211712"/>
            <a:ext cx="13863317" cy="1107955"/>
          </a:xfrm>
          <a:prstGeom prst="rect">
            <a:avLst/>
          </a:prstGeom>
          <a:noFill/>
          <a:ln>
            <a:noFill/>
          </a:ln>
        </p:spPr>
        <p:txBody>
          <a:bodyPr spcFirstLastPara="1" wrap="square" lIns="91425" tIns="45700" rIns="91425" bIns="45700" anchor="t" anchorCtr="0">
            <a:spAutoFit/>
          </a:bodyPr>
          <a:lstStyle/>
          <a:p>
            <a:pPr lvl="0">
              <a:buSzPts val="2200"/>
            </a:pPr>
            <a:r>
              <a:rPr lang="en-US" sz="2200" dirty="0">
                <a:solidFill>
                  <a:srgbClr val="3F3F3F"/>
                </a:solidFill>
                <a:latin typeface="Open Sans"/>
                <a:ea typeface="Open Sans"/>
                <a:cs typeface="Open Sans"/>
                <a:sym typeface="Open Sans"/>
              </a:rPr>
              <a:t>Trainer class uses a Boolean variable (</a:t>
            </a:r>
            <a:r>
              <a:rPr lang="en-US" sz="2200" b="1" dirty="0">
                <a:solidFill>
                  <a:srgbClr val="3F3F3F"/>
                </a:solidFill>
                <a:latin typeface="Open Sans"/>
                <a:ea typeface="Open Sans"/>
                <a:cs typeface="Open Sans"/>
                <a:sym typeface="Open Sans"/>
              </a:rPr>
              <a:t>is_training</a:t>
            </a:r>
            <a:r>
              <a:rPr lang="en-US" sz="2200" dirty="0">
                <a:solidFill>
                  <a:srgbClr val="3F3F3F"/>
                </a:solidFill>
                <a:latin typeface="Open Sans"/>
                <a:ea typeface="Open Sans"/>
                <a:cs typeface="Open Sans"/>
                <a:sym typeface="Open Sans"/>
              </a:rPr>
              <a:t>), that specifies if the network is used for training or testing or predicting. This variable is stored under </a:t>
            </a:r>
            <a:r>
              <a:rPr lang="en-US" sz="2200" b="1" dirty="0">
                <a:solidFill>
                  <a:srgbClr val="3F3F3F"/>
                </a:solidFill>
                <a:latin typeface="Open Sans"/>
                <a:ea typeface="Open Sans"/>
                <a:cs typeface="Open Sans"/>
                <a:sym typeface="Open Sans"/>
              </a:rPr>
              <a:t>tf.GraphKeys.IS_TRAINING </a:t>
            </a:r>
            <a:r>
              <a:rPr lang="en-US" sz="2200" dirty="0">
                <a:solidFill>
                  <a:srgbClr val="3F3F3F"/>
                </a:solidFill>
                <a:latin typeface="Open Sans"/>
                <a:ea typeface="Open Sans"/>
                <a:cs typeface="Open Sans"/>
                <a:sym typeface="Open Sans"/>
              </a:rPr>
              <a:t>collection, as its first element. So, while defining such layers, this variable should be used as the operational condition:</a:t>
            </a:r>
          </a:p>
        </p:txBody>
      </p:sp>
      <p:pic>
        <p:nvPicPr>
          <p:cNvPr id="13" name="Google Shape;1131;p172"/>
          <p:cNvPicPr preferRelativeResize="0"/>
          <p:nvPr/>
        </p:nvPicPr>
        <p:blipFill rotWithShape="1">
          <a:blip r:embed="rId4">
            <a:alphaModFix/>
          </a:blip>
          <a:srcRect/>
          <a:stretch/>
        </p:blipFill>
        <p:spPr>
          <a:xfrm>
            <a:off x="1206461" y="2186512"/>
            <a:ext cx="489335" cy="489335"/>
          </a:xfrm>
          <a:prstGeom prst="rect">
            <a:avLst/>
          </a:prstGeom>
          <a:noFill/>
          <a:ln>
            <a:noFill/>
          </a:ln>
        </p:spPr>
      </p:pic>
    </p:spTree>
    <p:extLst>
      <p:ext uri="{BB962C8B-B14F-4D97-AF65-F5344CB8AC3E}">
        <p14:creationId xmlns:p14="http://schemas.microsoft.com/office/powerpoint/2010/main" val="3904652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2"/>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dirty="0"/>
              <a:t>What Is Keras?</a:t>
            </a:r>
            <a:endParaRPr dirty="0"/>
          </a:p>
        </p:txBody>
      </p:sp>
      <p:pic>
        <p:nvPicPr>
          <p:cNvPr id="1206" name="Google Shape;1206;p12"/>
          <p:cNvPicPr preferRelativeResize="0"/>
          <p:nvPr/>
        </p:nvPicPr>
        <p:blipFill rotWithShape="1">
          <a:blip r:embed="rId3">
            <a:alphaModFix/>
          </a:blip>
          <a:srcRect/>
          <a:stretch/>
        </p:blipFill>
        <p:spPr>
          <a:xfrm>
            <a:off x="5467350" y="832382"/>
            <a:ext cx="5253781" cy="386818"/>
          </a:xfrm>
          <a:prstGeom prst="rect">
            <a:avLst/>
          </a:prstGeom>
          <a:noFill/>
          <a:ln>
            <a:noFill/>
          </a:ln>
        </p:spPr>
      </p:pic>
      <p:sp>
        <p:nvSpPr>
          <p:cNvPr id="1207" name="Google Shape;1207;p12"/>
          <p:cNvSpPr/>
          <p:nvPr/>
        </p:nvSpPr>
        <p:spPr>
          <a:xfrm>
            <a:off x="6672715" y="2709989"/>
            <a:ext cx="2757035" cy="2662111"/>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208" name="Google Shape;1208;p12"/>
          <p:cNvSpPr/>
          <p:nvPr/>
        </p:nvSpPr>
        <p:spPr>
          <a:xfrm>
            <a:off x="5160414" y="2730587"/>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1209" name="Google Shape;1209;p12"/>
          <p:cNvSpPr/>
          <p:nvPr/>
        </p:nvSpPr>
        <p:spPr>
          <a:xfrm flipH="1">
            <a:off x="9481081" y="2638171"/>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1210" name="Google Shape;1210;p12"/>
          <p:cNvSpPr txBox="1"/>
          <p:nvPr/>
        </p:nvSpPr>
        <p:spPr>
          <a:xfrm>
            <a:off x="11092846" y="2132208"/>
            <a:ext cx="4606741"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Most powerful and easy to use for developing and evaluating deep learning</a:t>
            </a:r>
            <a:r>
              <a:rPr lang="en-IN" sz="1400" b="0" i="0" u="none" strike="noStrike" cap="none">
                <a:solidFill>
                  <a:srgbClr val="000000"/>
                </a:solidFill>
                <a:latin typeface="Arial"/>
                <a:ea typeface="Arial"/>
                <a:cs typeface="Arial"/>
                <a:sym typeface="Arial"/>
              </a:rPr>
              <a:t> </a:t>
            </a:r>
            <a:r>
              <a:rPr lang="en-IN" sz="2200" b="0" i="0" u="none" strike="noStrike" cap="none">
                <a:solidFill>
                  <a:srgbClr val="3F3F3F"/>
                </a:solidFill>
                <a:latin typeface="Open Sans"/>
                <a:ea typeface="Open Sans"/>
                <a:cs typeface="Open Sans"/>
                <a:sym typeface="Open Sans"/>
              </a:rPr>
              <a:t>models</a:t>
            </a:r>
            <a:endParaRPr sz="2200" b="0" i="0" u="none" strike="noStrike" cap="none">
              <a:solidFill>
                <a:srgbClr val="3F3F3F"/>
              </a:solidFill>
              <a:latin typeface="Open Sans"/>
              <a:ea typeface="Open Sans"/>
              <a:cs typeface="Open Sans"/>
              <a:sym typeface="Open Sans"/>
            </a:endParaRPr>
          </a:p>
        </p:txBody>
      </p:sp>
      <p:pic>
        <p:nvPicPr>
          <p:cNvPr id="1211" name="Google Shape;1211;p12"/>
          <p:cNvPicPr preferRelativeResize="0"/>
          <p:nvPr/>
        </p:nvPicPr>
        <p:blipFill rotWithShape="1">
          <a:blip r:embed="rId4">
            <a:alphaModFix/>
          </a:blip>
          <a:srcRect/>
          <a:stretch/>
        </p:blipFill>
        <p:spPr>
          <a:xfrm>
            <a:off x="7082245" y="3746829"/>
            <a:ext cx="2060234" cy="672386"/>
          </a:xfrm>
          <a:prstGeom prst="rect">
            <a:avLst/>
          </a:prstGeom>
          <a:noFill/>
          <a:ln>
            <a:noFill/>
          </a:ln>
        </p:spPr>
      </p:pic>
      <p:cxnSp>
        <p:nvCxnSpPr>
          <p:cNvPr id="1212" name="Google Shape;1212;p12"/>
          <p:cNvCxnSpPr/>
          <p:nvPr/>
        </p:nvCxnSpPr>
        <p:spPr>
          <a:xfrm>
            <a:off x="8095356" y="5543549"/>
            <a:ext cx="0" cy="1021133"/>
          </a:xfrm>
          <a:prstGeom prst="straightConnector1">
            <a:avLst/>
          </a:prstGeom>
          <a:noFill/>
          <a:ln w="38100" cap="flat" cmpd="sng">
            <a:solidFill>
              <a:schemeClr val="accent3"/>
            </a:solidFill>
            <a:prstDash val="solid"/>
            <a:round/>
            <a:headEnd type="none" w="sm" len="sm"/>
            <a:tailEnd type="none" w="sm" len="sm"/>
          </a:ln>
          <a:effectLst>
            <a:outerShdw blurRad="40000" dist="23000" dir="5400000" rotWithShape="0">
              <a:srgbClr val="000000">
                <a:alpha val="31764"/>
              </a:srgbClr>
            </a:outerShdw>
          </a:effectLst>
        </p:spPr>
      </p:cxnSp>
      <p:sp>
        <p:nvSpPr>
          <p:cNvPr id="1213" name="Google Shape;1213;p12"/>
          <p:cNvSpPr/>
          <p:nvPr/>
        </p:nvSpPr>
        <p:spPr>
          <a:xfrm>
            <a:off x="8021287" y="5543550"/>
            <a:ext cx="143880" cy="133350"/>
          </a:xfrm>
          <a:prstGeom prst="ellipse">
            <a:avLst/>
          </a:prstGeom>
          <a:solidFill>
            <a:schemeClr val="accent3"/>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14" name="Google Shape;1214;p12"/>
          <p:cNvSpPr txBox="1"/>
          <p:nvPr/>
        </p:nvSpPr>
        <p:spPr>
          <a:xfrm>
            <a:off x="834414" y="2132208"/>
            <a:ext cx="447224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high-level neural network API, written in Python</a:t>
            </a:r>
            <a:endParaRPr sz="2200" b="0" i="0" u="none" strike="noStrike" cap="none">
              <a:solidFill>
                <a:srgbClr val="44494E"/>
              </a:solidFill>
              <a:latin typeface="Arial"/>
              <a:ea typeface="Arial"/>
              <a:cs typeface="Arial"/>
              <a:sym typeface="Arial"/>
            </a:endParaRPr>
          </a:p>
        </p:txBody>
      </p:sp>
      <p:sp>
        <p:nvSpPr>
          <p:cNvPr id="1215" name="Google Shape;1215;p12"/>
          <p:cNvSpPr txBox="1"/>
          <p:nvPr/>
        </p:nvSpPr>
        <p:spPr>
          <a:xfrm>
            <a:off x="5574473" y="6786785"/>
            <a:ext cx="507007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3360"/>
              <a:buFont typeface="Arial"/>
              <a:buNone/>
            </a:pPr>
            <a:r>
              <a:rPr lang="en-IN" sz="2400" b="0" i="0" u="none" strike="noStrike" cap="none">
                <a:solidFill>
                  <a:srgbClr val="3F3F3F"/>
                </a:solidFill>
                <a:latin typeface="Open Sans"/>
                <a:ea typeface="Open Sans"/>
                <a:cs typeface="Open Sans"/>
                <a:sym typeface="Open Sans"/>
              </a:rPr>
              <a:t>Runs seamlessly on CPU </a:t>
            </a:r>
            <a:r>
              <a:rPr lang="en-IN" sz="2200" b="0" i="0" u="none" strike="noStrike" cap="none">
                <a:solidFill>
                  <a:srgbClr val="3F3F3F"/>
                </a:solidFill>
                <a:latin typeface="Open Sans"/>
                <a:ea typeface="Open Sans"/>
                <a:cs typeface="Open Sans"/>
                <a:sym typeface="Open Sans"/>
              </a:rPr>
              <a:t>and</a:t>
            </a:r>
            <a:r>
              <a:rPr lang="en-IN" sz="2400" b="0" i="0" u="none" strike="noStrike" cap="none">
                <a:solidFill>
                  <a:srgbClr val="3F3F3F"/>
                </a:solidFill>
                <a:latin typeface="Open Sans"/>
                <a:ea typeface="Open Sans"/>
                <a:cs typeface="Open Sans"/>
                <a:sym typeface="Open Sans"/>
              </a:rPr>
              <a:t> GPU</a:t>
            </a:r>
            <a:endParaRPr sz="24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65"/>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dirty="0">
                <a:solidFill>
                  <a:srgbClr val="3F3F3F"/>
                </a:solidFill>
              </a:rPr>
              <a:t>Keras: </a:t>
            </a:r>
            <a:r>
              <a:rPr lang="en-IN" dirty="0" err="1">
                <a:solidFill>
                  <a:srgbClr val="3F3F3F"/>
                </a:solidFill>
              </a:rPr>
              <a:t>Backends</a:t>
            </a:r>
            <a:endParaRPr dirty="0"/>
          </a:p>
        </p:txBody>
      </p:sp>
      <p:pic>
        <p:nvPicPr>
          <p:cNvPr id="1222" name="Google Shape;1222;p65"/>
          <p:cNvPicPr preferRelativeResize="0"/>
          <p:nvPr/>
        </p:nvPicPr>
        <p:blipFill rotWithShape="1">
          <a:blip r:embed="rId3">
            <a:alphaModFix/>
          </a:blip>
          <a:srcRect/>
          <a:stretch/>
        </p:blipFill>
        <p:spPr>
          <a:xfrm>
            <a:off x="4629150" y="832382"/>
            <a:ext cx="7200900" cy="253468"/>
          </a:xfrm>
          <a:prstGeom prst="rect">
            <a:avLst/>
          </a:prstGeom>
          <a:noFill/>
          <a:ln>
            <a:noFill/>
          </a:ln>
        </p:spPr>
      </p:pic>
      <p:sp>
        <p:nvSpPr>
          <p:cNvPr id="1223" name="Google Shape;1223;p65"/>
          <p:cNvSpPr/>
          <p:nvPr/>
        </p:nvSpPr>
        <p:spPr>
          <a:xfrm>
            <a:off x="3374451" y="1640024"/>
            <a:ext cx="10386000" cy="853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dirty="0">
                <a:solidFill>
                  <a:srgbClr val="3F3F3F"/>
                </a:solidFill>
                <a:latin typeface="Open Sans"/>
                <a:ea typeface="Open Sans"/>
                <a:cs typeface="Open Sans"/>
                <a:sym typeface="Open Sans"/>
              </a:rPr>
              <a:t>Keras uses </a:t>
            </a:r>
            <a:r>
              <a:rPr lang="en-IN" sz="2200" b="0" i="0" u="none" strike="noStrike" cap="none" dirty="0" err="1">
                <a:solidFill>
                  <a:srgbClr val="3F3F3F"/>
                </a:solidFill>
                <a:latin typeface="Open Sans"/>
                <a:ea typeface="Open Sans"/>
                <a:cs typeface="Open Sans"/>
                <a:sym typeface="Open Sans"/>
              </a:rPr>
              <a:t>TensorFlow</a:t>
            </a:r>
            <a:r>
              <a:rPr lang="en-IN" sz="2200" b="0" i="0" u="none" strike="noStrike" cap="none" dirty="0">
                <a:solidFill>
                  <a:srgbClr val="3F3F3F"/>
                </a:solidFill>
                <a:latin typeface="Open Sans"/>
                <a:ea typeface="Open Sans"/>
                <a:cs typeface="Open Sans"/>
                <a:sym typeface="Open Sans"/>
              </a:rPr>
              <a:t>, </a:t>
            </a:r>
            <a:r>
              <a:rPr lang="en-IN" sz="2200" b="0" i="0" u="none" strike="noStrike" cap="none" dirty="0" err="1">
                <a:solidFill>
                  <a:srgbClr val="3F3F3F"/>
                </a:solidFill>
                <a:latin typeface="Open Sans"/>
                <a:ea typeface="Open Sans"/>
                <a:cs typeface="Open Sans"/>
                <a:sym typeface="Open Sans"/>
              </a:rPr>
              <a:t>Theano</a:t>
            </a:r>
            <a:r>
              <a:rPr lang="en-IN" sz="2200" b="0" i="0" u="none" strike="noStrike" cap="none" dirty="0">
                <a:solidFill>
                  <a:srgbClr val="3F3F3F"/>
                </a:solidFill>
                <a:latin typeface="Open Sans"/>
                <a:ea typeface="Open Sans"/>
                <a:cs typeface="Open Sans"/>
                <a:sym typeface="Open Sans"/>
              </a:rPr>
              <a:t>, </a:t>
            </a:r>
            <a:r>
              <a:rPr lang="en-IN" sz="2200" b="0" i="0" u="none" strike="noStrike" cap="none" dirty="0" err="1">
                <a:solidFill>
                  <a:srgbClr val="3F3F3F"/>
                </a:solidFill>
                <a:latin typeface="Open Sans"/>
                <a:ea typeface="Open Sans"/>
                <a:cs typeface="Open Sans"/>
                <a:sym typeface="Open Sans"/>
              </a:rPr>
              <a:t>MxNet</a:t>
            </a:r>
            <a:r>
              <a:rPr lang="en-IN" sz="2200" b="0" i="0" u="none" strike="noStrike" cap="none" dirty="0">
                <a:solidFill>
                  <a:srgbClr val="3F3F3F"/>
                </a:solidFill>
                <a:latin typeface="Open Sans"/>
                <a:ea typeface="Open Sans"/>
                <a:cs typeface="Open Sans"/>
                <a:sym typeface="Open Sans"/>
              </a:rPr>
              <a:t>, and CNTK (Microsoft) as </a:t>
            </a:r>
            <a:r>
              <a:rPr lang="en-IN" sz="2200" b="0" i="0" u="none" strike="noStrike" cap="none" dirty="0" err="1">
                <a:solidFill>
                  <a:srgbClr val="3F3F3F"/>
                </a:solidFill>
                <a:latin typeface="Open Sans"/>
                <a:ea typeface="Open Sans"/>
                <a:cs typeface="Open Sans"/>
                <a:sym typeface="Open Sans"/>
              </a:rPr>
              <a:t>backends</a:t>
            </a:r>
            <a:r>
              <a:rPr lang="en-IN" sz="2200" b="0" i="0" u="none" strike="noStrike" cap="none" dirty="0">
                <a:solidFill>
                  <a:srgbClr val="3F3F3F"/>
                </a:solidFill>
                <a:latin typeface="Open Sans"/>
                <a:ea typeface="Open Sans"/>
                <a:cs typeface="Open Sans"/>
                <a:sym typeface="Open Sans"/>
              </a:rPr>
              <a:t>.</a:t>
            </a:r>
            <a:endParaRPr sz="1400" b="0" i="0" u="none" strike="noStrike" cap="none" dirty="0">
              <a:solidFill>
                <a:srgbClr val="000000"/>
              </a:solidFill>
              <a:latin typeface="Arial"/>
              <a:ea typeface="Arial"/>
              <a:cs typeface="Arial"/>
              <a:sym typeface="Arial"/>
            </a:endParaRPr>
          </a:p>
        </p:txBody>
      </p:sp>
      <p:grpSp>
        <p:nvGrpSpPr>
          <p:cNvPr id="1224" name="Google Shape;1224;p65"/>
          <p:cNvGrpSpPr/>
          <p:nvPr/>
        </p:nvGrpSpPr>
        <p:grpSpPr>
          <a:xfrm>
            <a:off x="4574383" y="3047992"/>
            <a:ext cx="6736702" cy="4721290"/>
            <a:chOff x="6774025" y="1698171"/>
            <a:chExt cx="6736702" cy="4721290"/>
          </a:xfrm>
        </p:grpSpPr>
        <p:sp>
          <p:nvSpPr>
            <p:cNvPr id="1225" name="Google Shape;1225;p65"/>
            <p:cNvSpPr/>
            <p:nvPr/>
          </p:nvSpPr>
          <p:spPr>
            <a:xfrm>
              <a:off x="6774025" y="1698171"/>
              <a:ext cx="6736702" cy="4721290"/>
            </a:xfrm>
            <a:prstGeom prst="roundRect">
              <a:avLst>
                <a:gd name="adj" fmla="val 16667"/>
              </a:avLst>
            </a:prstGeom>
            <a:solidFill>
              <a:schemeClr val="lt1"/>
            </a:solidFill>
            <a:ln w="38100" cap="flat" cmpd="sng">
              <a:solidFill>
                <a:srgbClr val="42719B"/>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26" name="Google Shape;1226;p65"/>
            <p:cNvSpPr/>
            <p:nvPr/>
          </p:nvSpPr>
          <p:spPr>
            <a:xfrm>
              <a:off x="7352521" y="2276669"/>
              <a:ext cx="5579707" cy="951723"/>
            </a:xfrm>
            <a:prstGeom prst="roundRect">
              <a:avLst>
                <a:gd name="adj" fmla="val 16667"/>
              </a:avLst>
            </a:prstGeom>
            <a:solidFill>
              <a:srgbClr val="2E75B5"/>
            </a:solidFill>
            <a:ln w="25400" cap="flat" cmpd="sng">
              <a:solidFill>
                <a:srgbClr val="2E75B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dirty="0">
                  <a:solidFill>
                    <a:schemeClr val="lt1"/>
                  </a:solidFill>
                  <a:latin typeface="Open Sans"/>
                  <a:ea typeface="Open Sans"/>
                  <a:cs typeface="Open Sans"/>
                  <a:sym typeface="Open Sans"/>
                </a:rPr>
                <a:t>Keras</a:t>
              </a:r>
              <a:endParaRPr sz="3200" b="0" i="0" u="none" strike="noStrike" cap="none" dirty="0">
                <a:solidFill>
                  <a:schemeClr val="lt1"/>
                </a:solidFill>
                <a:latin typeface="Open Sans"/>
                <a:ea typeface="Open Sans"/>
                <a:cs typeface="Open Sans"/>
                <a:sym typeface="Open Sans"/>
              </a:endParaRPr>
            </a:p>
          </p:txBody>
        </p:sp>
        <p:sp>
          <p:nvSpPr>
            <p:cNvPr id="1227" name="Google Shape;1227;p65"/>
            <p:cNvSpPr/>
            <p:nvPr/>
          </p:nvSpPr>
          <p:spPr>
            <a:xfrm>
              <a:off x="7415273" y="3582954"/>
              <a:ext cx="5579707" cy="951723"/>
            </a:xfrm>
            <a:prstGeom prst="roundRect">
              <a:avLst>
                <a:gd name="adj" fmla="val 16667"/>
              </a:avLst>
            </a:prstGeom>
            <a:solidFill>
              <a:schemeClr val="accent2"/>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chemeClr val="lt1"/>
                  </a:solidFill>
                  <a:latin typeface="Open Sans"/>
                  <a:ea typeface="Open Sans"/>
                  <a:cs typeface="Open Sans"/>
                  <a:sym typeface="Open Sans"/>
                </a:rPr>
                <a:t>TensorFlow, MxNet, CNTK,Theano</a:t>
              </a:r>
              <a:endParaRPr sz="3200" b="0" i="0" u="none" strike="noStrike" cap="none">
                <a:solidFill>
                  <a:schemeClr val="lt1"/>
                </a:solidFill>
                <a:latin typeface="Open Sans"/>
                <a:ea typeface="Open Sans"/>
                <a:cs typeface="Open Sans"/>
                <a:sym typeface="Open Sans"/>
              </a:endParaRPr>
            </a:p>
          </p:txBody>
        </p:sp>
        <p:sp>
          <p:nvSpPr>
            <p:cNvPr id="1228" name="Google Shape;1228;p65"/>
            <p:cNvSpPr/>
            <p:nvPr/>
          </p:nvSpPr>
          <p:spPr>
            <a:xfrm>
              <a:off x="7504919" y="5134946"/>
              <a:ext cx="1662402" cy="951723"/>
            </a:xfrm>
            <a:prstGeom prst="roundRect">
              <a:avLst>
                <a:gd name="adj" fmla="val 16667"/>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chemeClr val="lt1"/>
                  </a:solidFill>
                  <a:latin typeface="Open Sans"/>
                  <a:ea typeface="Open Sans"/>
                  <a:cs typeface="Open Sans"/>
                  <a:sym typeface="Open Sans"/>
                </a:rPr>
                <a:t>CPU</a:t>
              </a:r>
              <a:endParaRPr sz="3200" b="0" i="0" u="none" strike="noStrike" cap="none">
                <a:solidFill>
                  <a:schemeClr val="lt1"/>
                </a:solidFill>
                <a:latin typeface="Open Sans"/>
                <a:ea typeface="Open Sans"/>
                <a:cs typeface="Open Sans"/>
                <a:sym typeface="Open Sans"/>
              </a:endParaRPr>
            </a:p>
          </p:txBody>
        </p:sp>
        <p:sp>
          <p:nvSpPr>
            <p:cNvPr id="1229" name="Google Shape;1229;p65"/>
            <p:cNvSpPr/>
            <p:nvPr/>
          </p:nvSpPr>
          <p:spPr>
            <a:xfrm>
              <a:off x="9541321" y="5134946"/>
              <a:ext cx="1506900" cy="951723"/>
            </a:xfrm>
            <a:prstGeom prst="roundRect">
              <a:avLst>
                <a:gd name="adj" fmla="val 16667"/>
              </a:avLst>
            </a:prstGeom>
            <a:solidFill>
              <a:srgbClr val="7F7F7F"/>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chemeClr val="lt1"/>
                  </a:solidFill>
                  <a:latin typeface="Open Sans"/>
                  <a:ea typeface="Open Sans"/>
                  <a:cs typeface="Open Sans"/>
                  <a:sym typeface="Open Sans"/>
                </a:rPr>
                <a:t>GPU</a:t>
              </a:r>
              <a:endParaRPr sz="3200" b="0" i="0" u="none" strike="noStrike" cap="none">
                <a:solidFill>
                  <a:schemeClr val="lt1"/>
                </a:solidFill>
                <a:latin typeface="Open Sans"/>
                <a:ea typeface="Open Sans"/>
                <a:cs typeface="Open Sans"/>
                <a:sym typeface="Open Sans"/>
              </a:endParaRPr>
            </a:p>
          </p:txBody>
        </p:sp>
        <p:sp>
          <p:nvSpPr>
            <p:cNvPr id="1230" name="Google Shape;1230;p65"/>
            <p:cNvSpPr/>
            <p:nvPr/>
          </p:nvSpPr>
          <p:spPr>
            <a:xfrm>
              <a:off x="11513975" y="5134944"/>
              <a:ext cx="1570649" cy="951723"/>
            </a:xfrm>
            <a:prstGeom prst="roundRect">
              <a:avLst>
                <a:gd name="adj" fmla="val 16667"/>
              </a:avLst>
            </a:prstGeom>
            <a:solidFill>
              <a:srgbClr val="757070"/>
            </a:solid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IN" sz="3200" b="0" i="0" u="none" strike="noStrike" cap="none">
                  <a:solidFill>
                    <a:schemeClr val="lt1"/>
                  </a:solidFill>
                  <a:latin typeface="Open Sans"/>
                  <a:ea typeface="Open Sans"/>
                  <a:cs typeface="Open Sans"/>
                  <a:sym typeface="Open Sans"/>
                </a:rPr>
                <a:t>TPU</a:t>
              </a:r>
              <a:endParaRPr sz="3200" b="0" i="0" u="none" strike="noStrike" cap="none">
                <a:solidFill>
                  <a:schemeClr val="lt1"/>
                </a:solidFill>
                <a:latin typeface="Open Sans"/>
                <a:ea typeface="Open Sans"/>
                <a:cs typeface="Open Sans"/>
                <a:sym typeface="Open Sans"/>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66"/>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dirty="0">
                <a:solidFill>
                  <a:srgbClr val="3F3F3F"/>
                </a:solidFill>
              </a:rPr>
              <a:t>Why Use Keras?</a:t>
            </a:r>
            <a:endParaRPr dirty="0"/>
          </a:p>
        </p:txBody>
      </p:sp>
      <p:pic>
        <p:nvPicPr>
          <p:cNvPr id="1237" name="Google Shape;1237;p66"/>
          <p:cNvPicPr preferRelativeResize="0"/>
          <p:nvPr/>
        </p:nvPicPr>
        <p:blipFill rotWithShape="1">
          <a:blip r:embed="rId3">
            <a:alphaModFix/>
          </a:blip>
          <a:srcRect/>
          <a:stretch/>
        </p:blipFill>
        <p:spPr>
          <a:xfrm>
            <a:off x="4956464" y="850311"/>
            <a:ext cx="6546273" cy="253468"/>
          </a:xfrm>
          <a:prstGeom prst="rect">
            <a:avLst/>
          </a:prstGeom>
          <a:noFill/>
          <a:ln>
            <a:noFill/>
          </a:ln>
        </p:spPr>
      </p:pic>
      <p:sp>
        <p:nvSpPr>
          <p:cNvPr id="1238" name="Google Shape;1238;p66"/>
          <p:cNvSpPr txBox="1"/>
          <p:nvPr/>
        </p:nvSpPr>
        <p:spPr>
          <a:xfrm>
            <a:off x="5681536" y="2600486"/>
            <a:ext cx="11686169"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3080"/>
              <a:buFont typeface="Arial"/>
              <a:buNone/>
            </a:pPr>
            <a:r>
              <a:rPr lang="en-IN" sz="2200" b="0" i="0" u="none" strike="noStrike" cap="none">
                <a:solidFill>
                  <a:srgbClr val="3F3F3F"/>
                </a:solidFill>
                <a:latin typeface="Open Sans"/>
                <a:ea typeface="Open Sans"/>
                <a:cs typeface="Open Sans"/>
                <a:sym typeface="Open Sans"/>
              </a:rPr>
              <a:t>Allows easy and fast prototyping </a:t>
            </a:r>
            <a:endParaRPr sz="2200" b="0" i="0" u="none" strike="noStrike" cap="none">
              <a:solidFill>
                <a:srgbClr val="3F3F3F"/>
              </a:solidFill>
              <a:latin typeface="Open Sans"/>
              <a:ea typeface="Open Sans"/>
              <a:cs typeface="Open Sans"/>
              <a:sym typeface="Open Sans"/>
            </a:endParaRPr>
          </a:p>
        </p:txBody>
      </p:sp>
      <p:sp>
        <p:nvSpPr>
          <p:cNvPr id="1239" name="Google Shape;1239;p66"/>
          <p:cNvSpPr txBox="1"/>
          <p:nvPr/>
        </p:nvSpPr>
        <p:spPr>
          <a:xfrm>
            <a:off x="6100795" y="3852179"/>
            <a:ext cx="1071389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3080"/>
              <a:buFont typeface="Arial"/>
              <a:buNone/>
            </a:pPr>
            <a:r>
              <a:rPr lang="en-IN" sz="2200" b="0" i="0" u="none" strike="noStrike" cap="none">
                <a:solidFill>
                  <a:srgbClr val="3F3F3F"/>
                </a:solidFill>
                <a:latin typeface="Open Sans"/>
                <a:ea typeface="Open Sans"/>
                <a:cs typeface="Open Sans"/>
                <a:sym typeface="Open Sans"/>
              </a:rPr>
              <a:t>Supports both convolutional networks, recurrent networks, 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C000"/>
              </a:buClr>
              <a:buSzPts val="3080"/>
              <a:buFont typeface="Arial"/>
              <a:buNone/>
            </a:pPr>
            <a:r>
              <a:rPr lang="en-IN" sz="2200" b="0" i="0" u="none" strike="noStrike" cap="none">
                <a:solidFill>
                  <a:srgbClr val="3F3F3F"/>
                </a:solidFill>
                <a:latin typeface="Open Sans"/>
                <a:ea typeface="Open Sans"/>
                <a:cs typeface="Open Sans"/>
                <a:sym typeface="Open Sans"/>
              </a:rPr>
              <a:t>combination of both</a:t>
            </a:r>
            <a:endParaRPr sz="2200" b="0" i="0" u="none" strike="noStrike" cap="none">
              <a:solidFill>
                <a:srgbClr val="3F3F3F"/>
              </a:solidFill>
              <a:latin typeface="Open Sans"/>
              <a:ea typeface="Open Sans"/>
              <a:cs typeface="Open Sans"/>
              <a:sym typeface="Open Sans"/>
            </a:endParaRPr>
          </a:p>
        </p:txBody>
      </p:sp>
      <p:sp>
        <p:nvSpPr>
          <p:cNvPr id="1240" name="Google Shape;1240;p66"/>
          <p:cNvSpPr txBox="1"/>
          <p:nvPr/>
        </p:nvSpPr>
        <p:spPr>
          <a:xfrm>
            <a:off x="5933097" y="6283689"/>
            <a:ext cx="1087937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3080"/>
              <a:buFont typeface="Arial"/>
              <a:buNone/>
            </a:pPr>
            <a:r>
              <a:rPr lang="en-IN" sz="2200" b="0" i="0" u="none" strike="noStrike" cap="none">
                <a:solidFill>
                  <a:srgbClr val="3F3F3F"/>
                </a:solidFill>
                <a:latin typeface="Open Sans"/>
                <a:ea typeface="Open Sans"/>
                <a:cs typeface="Open Sans"/>
                <a:sym typeface="Open Sans"/>
              </a:rPr>
              <a:t>Follows best practices for reducing cognitive load</a:t>
            </a:r>
            <a:endParaRPr sz="2200" b="0" i="0" u="none" strike="noStrike" cap="none">
              <a:solidFill>
                <a:srgbClr val="3F3F3F"/>
              </a:solidFill>
              <a:latin typeface="Open Sans"/>
              <a:ea typeface="Open Sans"/>
              <a:cs typeface="Open Sans"/>
              <a:sym typeface="Open Sans"/>
            </a:endParaRPr>
          </a:p>
        </p:txBody>
      </p:sp>
      <p:pic>
        <p:nvPicPr>
          <p:cNvPr id="1241" name="Google Shape;1241;p66"/>
          <p:cNvPicPr preferRelativeResize="0"/>
          <p:nvPr/>
        </p:nvPicPr>
        <p:blipFill rotWithShape="1">
          <a:blip r:embed="rId4">
            <a:alphaModFix/>
          </a:blip>
          <a:srcRect/>
          <a:stretch/>
        </p:blipFill>
        <p:spPr>
          <a:xfrm>
            <a:off x="1849311" y="4311088"/>
            <a:ext cx="2562326" cy="817405"/>
          </a:xfrm>
          <a:prstGeom prst="rect">
            <a:avLst/>
          </a:prstGeom>
          <a:noFill/>
          <a:ln>
            <a:noFill/>
          </a:ln>
        </p:spPr>
      </p:pic>
      <p:sp>
        <p:nvSpPr>
          <p:cNvPr id="1242" name="Google Shape;1242;p66"/>
          <p:cNvSpPr/>
          <p:nvPr/>
        </p:nvSpPr>
        <p:spPr>
          <a:xfrm rot="-8461095" flipH="1">
            <a:off x="4034648" y="5777601"/>
            <a:ext cx="175516" cy="45719"/>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243" name="Google Shape;1243;p66"/>
          <p:cNvGrpSpPr/>
          <p:nvPr/>
        </p:nvGrpSpPr>
        <p:grpSpPr>
          <a:xfrm>
            <a:off x="3524353" y="2532524"/>
            <a:ext cx="2809285" cy="4788138"/>
            <a:chOff x="2717909" y="2532524"/>
            <a:chExt cx="2809285" cy="4788138"/>
          </a:xfrm>
        </p:grpSpPr>
        <p:grpSp>
          <p:nvGrpSpPr>
            <p:cNvPr id="1244" name="Google Shape;1244;p66"/>
            <p:cNvGrpSpPr/>
            <p:nvPr/>
          </p:nvGrpSpPr>
          <p:grpSpPr>
            <a:xfrm>
              <a:off x="2717909" y="2532524"/>
              <a:ext cx="2809285" cy="4788138"/>
              <a:chOff x="2811383" y="1549721"/>
              <a:chExt cx="2809285" cy="4788138"/>
            </a:xfrm>
          </p:grpSpPr>
          <p:grpSp>
            <p:nvGrpSpPr>
              <p:cNvPr id="1245" name="Google Shape;1245;p66"/>
              <p:cNvGrpSpPr/>
              <p:nvPr/>
            </p:nvGrpSpPr>
            <p:grpSpPr>
              <a:xfrm rot="589652">
                <a:off x="3451141" y="1669494"/>
                <a:ext cx="1794510" cy="4548592"/>
                <a:chOff x="3451141" y="1669493"/>
                <a:chExt cx="1794510" cy="4548592"/>
              </a:xfrm>
            </p:grpSpPr>
            <p:sp>
              <p:nvSpPr>
                <p:cNvPr id="1246" name="Google Shape;1246;p66"/>
                <p:cNvSpPr/>
                <p:nvPr/>
              </p:nvSpPr>
              <p:spPr>
                <a:xfrm rot="10800000">
                  <a:off x="3932340" y="4798628"/>
                  <a:ext cx="711697" cy="397575"/>
                </a:xfrm>
                <a:custGeom>
                  <a:avLst/>
                  <a:gdLst/>
                  <a:ahLst/>
                  <a:cxnLst/>
                  <a:rect l="l" t="t" r="r" b="b"/>
                  <a:pathLst>
                    <a:path w="405" h="258" extrusionOk="0">
                      <a:moveTo>
                        <a:pt x="405" y="223"/>
                      </a:moveTo>
                      <a:lnTo>
                        <a:pt x="20" y="0"/>
                      </a:lnTo>
                      <a:lnTo>
                        <a:pt x="0" y="36"/>
                      </a:lnTo>
                      <a:lnTo>
                        <a:pt x="384" y="258"/>
                      </a:lnTo>
                      <a:lnTo>
                        <a:pt x="405" y="223"/>
                      </a:lnTo>
                      <a:close/>
                    </a:path>
                  </a:pathLst>
                </a:custGeom>
                <a:solidFill>
                  <a:srgbClr val="4DB6A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66"/>
                <p:cNvSpPr/>
                <p:nvPr/>
              </p:nvSpPr>
              <p:spPr>
                <a:xfrm rot="10800000">
                  <a:off x="4180735" y="4062604"/>
                  <a:ext cx="707902" cy="63489"/>
                </a:xfrm>
                <a:prstGeom prst="rect">
                  <a:avLst/>
                </a:prstGeom>
                <a:solidFill>
                  <a:srgbClr val="FF8A6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66"/>
                <p:cNvSpPr/>
                <p:nvPr/>
              </p:nvSpPr>
              <p:spPr>
                <a:xfrm rot="10800000">
                  <a:off x="3968576" y="3048397"/>
                  <a:ext cx="642826" cy="411091"/>
                </a:xfrm>
                <a:custGeom>
                  <a:avLst/>
                  <a:gdLst/>
                  <a:ahLst/>
                  <a:cxnLst/>
                  <a:rect l="l" t="t" r="r" b="b"/>
                  <a:pathLst>
                    <a:path w="405" h="259" extrusionOk="0">
                      <a:moveTo>
                        <a:pt x="384" y="0"/>
                      </a:moveTo>
                      <a:lnTo>
                        <a:pt x="0" y="224"/>
                      </a:lnTo>
                      <a:lnTo>
                        <a:pt x="20" y="259"/>
                      </a:lnTo>
                      <a:lnTo>
                        <a:pt x="405" y="37"/>
                      </a:lnTo>
                      <a:lnTo>
                        <a:pt x="384" y="0"/>
                      </a:lnTo>
                      <a:close/>
                    </a:path>
                  </a:pathLst>
                </a:custGeom>
                <a:solidFill>
                  <a:srgbClr val="FFB7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66"/>
                <p:cNvSpPr/>
                <p:nvPr/>
              </p:nvSpPr>
              <p:spPr>
                <a:xfrm rot="10800000">
                  <a:off x="3451141" y="2297641"/>
                  <a:ext cx="411092" cy="644413"/>
                </a:xfrm>
                <a:custGeom>
                  <a:avLst/>
                  <a:gdLst/>
                  <a:ahLst/>
                  <a:cxnLst/>
                  <a:rect l="l" t="t" r="r" b="b"/>
                  <a:pathLst>
                    <a:path w="259" h="406" extrusionOk="0">
                      <a:moveTo>
                        <a:pt x="222" y="0"/>
                      </a:moveTo>
                      <a:lnTo>
                        <a:pt x="0" y="385"/>
                      </a:lnTo>
                      <a:lnTo>
                        <a:pt x="35" y="406"/>
                      </a:lnTo>
                      <a:lnTo>
                        <a:pt x="259" y="20"/>
                      </a:lnTo>
                      <a:lnTo>
                        <a:pt x="222" y="0"/>
                      </a:lnTo>
                      <a:close/>
                    </a:path>
                  </a:pathLst>
                </a:custGeom>
                <a:solidFill>
                  <a:srgbClr val="F5F4F4"/>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66"/>
                <p:cNvSpPr/>
                <p:nvPr/>
              </p:nvSpPr>
              <p:spPr>
                <a:xfrm rot="10800000">
                  <a:off x="3943180" y="2043685"/>
                  <a:ext cx="1258669" cy="4174400"/>
                </a:xfrm>
                <a:custGeom>
                  <a:avLst/>
                  <a:gdLst/>
                  <a:ahLst/>
                  <a:cxnLst/>
                  <a:rect l="l" t="t" r="r" b="b"/>
                  <a:pathLst>
                    <a:path w="542" h="1802" extrusionOk="0">
                      <a:moveTo>
                        <a:pt x="524" y="1778"/>
                      </a:moveTo>
                      <a:cubicBezTo>
                        <a:pt x="375" y="1690"/>
                        <a:pt x="251" y="1564"/>
                        <a:pt x="164" y="1415"/>
                      </a:cubicBezTo>
                      <a:cubicBezTo>
                        <a:pt x="78" y="1266"/>
                        <a:pt x="28" y="1092"/>
                        <a:pt x="28" y="907"/>
                      </a:cubicBezTo>
                      <a:cubicBezTo>
                        <a:pt x="28" y="718"/>
                        <a:pt x="80" y="541"/>
                        <a:pt x="170" y="389"/>
                      </a:cubicBezTo>
                      <a:cubicBezTo>
                        <a:pt x="260" y="238"/>
                        <a:pt x="389" y="112"/>
                        <a:pt x="542" y="25"/>
                      </a:cubicBezTo>
                      <a:cubicBezTo>
                        <a:pt x="528" y="0"/>
                        <a:pt x="528" y="0"/>
                        <a:pt x="528" y="0"/>
                      </a:cubicBezTo>
                      <a:cubicBezTo>
                        <a:pt x="371" y="90"/>
                        <a:pt x="239" y="219"/>
                        <a:pt x="146" y="375"/>
                      </a:cubicBezTo>
                      <a:cubicBezTo>
                        <a:pt x="53" y="530"/>
                        <a:pt x="0" y="712"/>
                        <a:pt x="0" y="907"/>
                      </a:cubicBezTo>
                      <a:cubicBezTo>
                        <a:pt x="0" y="1097"/>
                        <a:pt x="51" y="1276"/>
                        <a:pt x="140" y="1429"/>
                      </a:cubicBezTo>
                      <a:cubicBezTo>
                        <a:pt x="230" y="1583"/>
                        <a:pt x="357" y="1711"/>
                        <a:pt x="509" y="1802"/>
                      </a:cubicBezTo>
                      <a:cubicBezTo>
                        <a:pt x="524" y="1778"/>
                        <a:pt x="524" y="1778"/>
                        <a:pt x="524" y="1778"/>
                      </a:cubicBezTo>
                      <a:cubicBezTo>
                        <a:pt x="524" y="1778"/>
                        <a:pt x="524" y="1778"/>
                        <a:pt x="524" y="1778"/>
                      </a:cubicBezTo>
                    </a:path>
                  </a:pathLst>
                </a:custGeom>
                <a:solidFill>
                  <a:srgbClr val="323F4F"/>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1" name="Google Shape;1251;p66"/>
                <p:cNvPicPr preferRelativeResize="0"/>
                <p:nvPr/>
              </p:nvPicPr>
              <p:blipFill rotWithShape="1">
                <a:blip r:embed="rId5">
                  <a:alphaModFix/>
                </a:blip>
                <a:srcRect/>
                <a:stretch/>
              </p:blipFill>
              <p:spPr>
                <a:xfrm rot="10800000">
                  <a:off x="4351097" y="5681603"/>
                  <a:ext cx="71426" cy="71425"/>
                </a:xfrm>
                <a:prstGeom prst="rect">
                  <a:avLst/>
                </a:prstGeom>
                <a:noFill/>
                <a:ln>
                  <a:noFill/>
                </a:ln>
              </p:spPr>
            </p:pic>
            <p:sp>
              <p:nvSpPr>
                <p:cNvPr id="1252" name="Google Shape;1252;p66"/>
                <p:cNvSpPr/>
                <p:nvPr/>
              </p:nvSpPr>
              <p:spPr>
                <a:xfrm rot="10800000">
                  <a:off x="3463838" y="2897612"/>
                  <a:ext cx="738060" cy="2439563"/>
                </a:xfrm>
                <a:custGeom>
                  <a:avLst/>
                  <a:gdLst/>
                  <a:ahLst/>
                  <a:cxnLst/>
                  <a:rect l="l" t="t" r="r" b="b"/>
                  <a:pathLst>
                    <a:path w="318" h="1053" extrusionOk="0">
                      <a:moveTo>
                        <a:pt x="304" y="0"/>
                      </a:moveTo>
                      <a:cubicBezTo>
                        <a:pt x="213" y="53"/>
                        <a:pt x="137" y="128"/>
                        <a:pt x="83" y="219"/>
                      </a:cubicBezTo>
                      <a:cubicBezTo>
                        <a:pt x="30" y="309"/>
                        <a:pt x="0" y="414"/>
                        <a:pt x="0" y="527"/>
                      </a:cubicBezTo>
                      <a:cubicBezTo>
                        <a:pt x="0" y="639"/>
                        <a:pt x="30" y="745"/>
                        <a:pt x="83" y="835"/>
                      </a:cubicBezTo>
                      <a:cubicBezTo>
                        <a:pt x="137" y="925"/>
                        <a:pt x="213" y="1001"/>
                        <a:pt x="304" y="1053"/>
                      </a:cubicBezTo>
                      <a:cubicBezTo>
                        <a:pt x="318" y="1029"/>
                        <a:pt x="318" y="1029"/>
                        <a:pt x="318" y="1029"/>
                      </a:cubicBezTo>
                      <a:cubicBezTo>
                        <a:pt x="231" y="979"/>
                        <a:pt x="158" y="907"/>
                        <a:pt x="108" y="821"/>
                      </a:cubicBezTo>
                      <a:cubicBezTo>
                        <a:pt x="57" y="734"/>
                        <a:pt x="28" y="634"/>
                        <a:pt x="28" y="527"/>
                      </a:cubicBezTo>
                      <a:cubicBezTo>
                        <a:pt x="28" y="419"/>
                        <a:pt x="57" y="319"/>
                        <a:pt x="108" y="233"/>
                      </a:cubicBezTo>
                      <a:cubicBezTo>
                        <a:pt x="158" y="147"/>
                        <a:pt x="231" y="75"/>
                        <a:pt x="318" y="24"/>
                      </a:cubicBezTo>
                      <a:lnTo>
                        <a:pt x="304" y="0"/>
                      </a:lnTo>
                      <a:close/>
                    </a:path>
                  </a:pathLst>
                </a:custGeom>
                <a:solidFill>
                  <a:srgbClr val="323F4F"/>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53" name="Google Shape;1253;p66"/>
                <p:cNvGrpSpPr/>
                <p:nvPr/>
              </p:nvGrpSpPr>
              <p:grpSpPr>
                <a:xfrm>
                  <a:off x="3586846" y="1669493"/>
                  <a:ext cx="844408" cy="842449"/>
                  <a:chOff x="3607745" y="1769662"/>
                  <a:chExt cx="844555" cy="842595"/>
                </a:xfrm>
              </p:grpSpPr>
              <p:sp>
                <p:nvSpPr>
                  <p:cNvPr id="1254" name="Google Shape;1254;p66"/>
                  <p:cNvSpPr/>
                  <p:nvPr/>
                </p:nvSpPr>
                <p:spPr>
                  <a:xfrm rot="10800000">
                    <a:off x="3607745" y="1769662"/>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3529"/>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66"/>
                  <p:cNvSpPr/>
                  <p:nvPr/>
                </p:nvSpPr>
                <p:spPr>
                  <a:xfrm rot="10800000">
                    <a:off x="3687916" y="1849647"/>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8D6E63"/>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6" name="Google Shape;1256;p66"/>
                <p:cNvGrpSpPr/>
                <p:nvPr/>
              </p:nvGrpSpPr>
              <p:grpSpPr>
                <a:xfrm>
                  <a:off x="4398710" y="2510188"/>
                  <a:ext cx="844408" cy="842449"/>
                  <a:chOff x="4419750" y="2610503"/>
                  <a:chExt cx="844555" cy="842595"/>
                </a:xfrm>
              </p:grpSpPr>
              <p:sp>
                <p:nvSpPr>
                  <p:cNvPr id="1257" name="Google Shape;1257;p66"/>
                  <p:cNvSpPr/>
                  <p:nvPr/>
                </p:nvSpPr>
                <p:spPr>
                  <a:xfrm rot="10800000">
                    <a:off x="4419750" y="2610503"/>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3529"/>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66"/>
                  <p:cNvSpPr/>
                  <p:nvPr/>
                </p:nvSpPr>
                <p:spPr>
                  <a:xfrm rot="10800000">
                    <a:off x="4499921" y="2690488"/>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B74D"/>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9" name="Google Shape;1259;p66"/>
                <p:cNvGrpSpPr/>
                <p:nvPr/>
              </p:nvGrpSpPr>
              <p:grpSpPr>
                <a:xfrm>
                  <a:off x="4401243" y="4859788"/>
                  <a:ext cx="844408" cy="842449"/>
                  <a:chOff x="4422284" y="4960510"/>
                  <a:chExt cx="844555" cy="842595"/>
                </a:xfrm>
              </p:grpSpPr>
              <p:sp>
                <p:nvSpPr>
                  <p:cNvPr id="1260" name="Google Shape;1260;p66"/>
                  <p:cNvSpPr/>
                  <p:nvPr/>
                </p:nvSpPr>
                <p:spPr>
                  <a:xfrm rot="10800000">
                    <a:off x="4422284" y="4960510"/>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3529"/>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66"/>
                  <p:cNvSpPr/>
                  <p:nvPr/>
                </p:nvSpPr>
                <p:spPr>
                  <a:xfrm rot="10800000">
                    <a:off x="4502455" y="5040495"/>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4DB6AC"/>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62" name="Google Shape;1262;p66"/>
              <p:cNvSpPr/>
              <p:nvPr/>
            </p:nvSpPr>
            <p:spPr>
              <a:xfrm>
                <a:off x="3265139" y="5409780"/>
                <a:ext cx="1272152" cy="920604"/>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63" name="Google Shape;1263;p66"/>
              <p:cNvSpPr/>
              <p:nvPr/>
            </p:nvSpPr>
            <p:spPr>
              <a:xfrm>
                <a:off x="2811383" y="4630767"/>
                <a:ext cx="1123660" cy="1062792"/>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1264" name="Google Shape;1264;p66"/>
            <p:cNvGrpSpPr/>
            <p:nvPr/>
          </p:nvGrpSpPr>
          <p:grpSpPr>
            <a:xfrm>
              <a:off x="4548028" y="4844052"/>
              <a:ext cx="844408" cy="842449"/>
              <a:chOff x="4569094" y="4944772"/>
              <a:chExt cx="844555" cy="842595"/>
            </a:xfrm>
          </p:grpSpPr>
          <p:sp>
            <p:nvSpPr>
              <p:cNvPr id="1265" name="Google Shape;1265;p66"/>
              <p:cNvSpPr/>
              <p:nvPr/>
            </p:nvSpPr>
            <p:spPr>
              <a:xfrm rot="10800000">
                <a:off x="4569094" y="4944772"/>
                <a:ext cx="844555" cy="84259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chemeClr val="lt1"/>
              </a:solidFill>
              <a:ln>
                <a:noFill/>
              </a:ln>
              <a:effectLst>
                <a:outerShdw blurRad="50800" dist="38100" dir="5400000" algn="t" rotWithShape="0">
                  <a:srgbClr val="D8D8D8">
                    <a:alpha val="43529"/>
                  </a:srgbClr>
                </a:outerShdw>
              </a:effectLst>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66"/>
              <p:cNvSpPr/>
              <p:nvPr/>
            </p:nvSpPr>
            <p:spPr>
              <a:xfrm rot="10800000">
                <a:off x="4649266" y="5024757"/>
                <a:ext cx="684213" cy="682625"/>
              </a:xfrm>
              <a:custGeom>
                <a:avLst/>
                <a:gdLst/>
                <a:ahLst/>
                <a:cxnLst/>
                <a:rect l="l" t="t" r="r" b="b"/>
                <a:pathLst>
                  <a:path w="295" h="295" extrusionOk="0">
                    <a:moveTo>
                      <a:pt x="36" y="83"/>
                    </a:moveTo>
                    <a:cubicBezTo>
                      <a:pt x="71" y="21"/>
                      <a:pt x="150" y="0"/>
                      <a:pt x="212" y="36"/>
                    </a:cubicBezTo>
                    <a:cubicBezTo>
                      <a:pt x="274" y="71"/>
                      <a:pt x="295" y="150"/>
                      <a:pt x="259" y="212"/>
                    </a:cubicBezTo>
                    <a:cubicBezTo>
                      <a:pt x="224" y="273"/>
                      <a:pt x="145" y="295"/>
                      <a:pt x="83" y="259"/>
                    </a:cubicBezTo>
                    <a:cubicBezTo>
                      <a:pt x="21" y="223"/>
                      <a:pt x="0" y="145"/>
                      <a:pt x="36" y="83"/>
                    </a:cubicBezTo>
                    <a:close/>
                  </a:path>
                </a:pathLst>
              </a:custGeom>
              <a:solidFill>
                <a:srgbClr val="FF8A6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67" name="Google Shape;1267;p66"/>
          <p:cNvSpPr txBox="1"/>
          <p:nvPr/>
        </p:nvSpPr>
        <p:spPr>
          <a:xfrm>
            <a:off x="6213805" y="5077220"/>
            <a:ext cx="1012463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Provides clear and actionable feedback for user error</a:t>
            </a:r>
            <a:endParaRPr sz="2200" b="0" i="0" u="none" strike="noStrike" cap="none">
              <a:solidFill>
                <a:srgbClr val="44494E"/>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67"/>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dirty="0">
                <a:solidFill>
                  <a:srgbClr val="3F3F3F"/>
                </a:solidFill>
              </a:rPr>
              <a:t>Installation of Keras</a:t>
            </a:r>
            <a:endParaRPr dirty="0"/>
          </a:p>
        </p:txBody>
      </p:sp>
      <p:pic>
        <p:nvPicPr>
          <p:cNvPr id="1274" name="Google Shape;1274;p67"/>
          <p:cNvPicPr preferRelativeResize="0"/>
          <p:nvPr/>
        </p:nvPicPr>
        <p:blipFill rotWithShape="1">
          <a:blip r:embed="rId3">
            <a:alphaModFix/>
          </a:blip>
          <a:srcRect/>
          <a:stretch/>
        </p:blipFill>
        <p:spPr>
          <a:xfrm>
            <a:off x="4747456" y="832382"/>
            <a:ext cx="6899108" cy="253468"/>
          </a:xfrm>
          <a:prstGeom prst="rect">
            <a:avLst/>
          </a:prstGeom>
          <a:noFill/>
          <a:ln>
            <a:noFill/>
          </a:ln>
        </p:spPr>
      </p:pic>
      <p:sp>
        <p:nvSpPr>
          <p:cNvPr id="1275" name="Google Shape;1275;p67"/>
          <p:cNvSpPr txBox="1"/>
          <p:nvPr/>
        </p:nvSpPr>
        <p:spPr>
          <a:xfrm>
            <a:off x="3756254" y="2491533"/>
            <a:ext cx="11755295" cy="584771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dirty="0">
                <a:solidFill>
                  <a:srgbClr val="3F3F3F"/>
                </a:solidFill>
                <a:latin typeface="Open Sans"/>
                <a:ea typeface="Open Sans"/>
                <a:cs typeface="Open Sans"/>
                <a:sym typeface="Open Sans"/>
              </a:rPr>
              <a:t>Install Keras in </a:t>
            </a:r>
            <a:r>
              <a:rPr lang="en-IN" sz="2200" b="0" i="0" u="none" strike="noStrike" cap="none" dirty="0" err="1">
                <a:solidFill>
                  <a:srgbClr val="3F3F3F"/>
                </a:solidFill>
                <a:latin typeface="Open Sans"/>
                <a:ea typeface="Open Sans"/>
                <a:cs typeface="Open Sans"/>
                <a:sym typeface="Open Sans"/>
              </a:rPr>
              <a:t>virtualenv</a:t>
            </a:r>
            <a:r>
              <a:rPr lang="en-IN" sz="2200" b="0" i="0" u="none" strike="noStrike" cap="none" dirty="0">
                <a:solidFill>
                  <a:srgbClr val="3F3F3F"/>
                </a:solidFill>
                <a:latin typeface="Open Sans"/>
                <a:ea typeface="Open Sans"/>
                <a:cs typeface="Open Sans"/>
                <a:sym typeface="Open Sans"/>
              </a:rPr>
              <a:t>:</a:t>
            </a:r>
            <a:endParaRPr sz="2200" b="0" i="0" u="none" strike="noStrike" cap="none"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r>
              <a:rPr lang="en-IN" sz="2200" b="0" i="0" u="none" strike="noStrike" cap="none" dirty="0">
                <a:solidFill>
                  <a:srgbClr val="3F3F3F"/>
                </a:solidFill>
                <a:latin typeface="Open Sans"/>
                <a:ea typeface="Open Sans"/>
                <a:cs typeface="Open Sans"/>
                <a:sym typeface="Open Sans"/>
              </a:rPr>
              <a:t>     pip3 install </a:t>
            </a:r>
            <a:r>
              <a:rPr lang="en-IN" sz="2200" b="0" i="0" u="none" strike="noStrike" cap="none" dirty="0" err="1">
                <a:solidFill>
                  <a:srgbClr val="3F3F3F"/>
                </a:solidFill>
                <a:latin typeface="Open Sans"/>
                <a:ea typeface="Open Sans"/>
                <a:cs typeface="Open Sans"/>
                <a:sym typeface="Open Sans"/>
              </a:rPr>
              <a:t>keras</a:t>
            </a:r>
            <a:endParaRPr sz="2200" b="0" i="0" u="none" strike="noStrike" cap="none" dirty="0">
              <a:solidFill>
                <a:srgbClr val="000000"/>
              </a:solidFill>
              <a:latin typeface="Open Sans"/>
              <a:ea typeface="Open Sans"/>
              <a:cs typeface="Open Sans"/>
              <a:sym typeface="Open Sans"/>
            </a:endParaRPr>
          </a:p>
          <a:p>
            <a:pPr marL="1013460" marR="0" lvl="1" indent="-129540" algn="l" rtl="0">
              <a:lnSpc>
                <a:spcPct val="100000"/>
              </a:lnSpc>
              <a:spcBef>
                <a:spcPts val="0"/>
              </a:spcBef>
              <a:spcAft>
                <a:spcPts val="0"/>
              </a:spcAft>
              <a:buClr>
                <a:srgbClr val="FFC000"/>
              </a:buClr>
              <a:buSzPts val="3360"/>
              <a:buFont typeface="Arial"/>
              <a:buNone/>
            </a:pPr>
            <a:endParaRPr sz="2200" b="0" i="0" u="none" strike="noStrike" cap="none" dirty="0">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dirty="0">
                <a:solidFill>
                  <a:srgbClr val="3F3F3F"/>
                </a:solidFill>
                <a:latin typeface="Open Sans"/>
                <a:ea typeface="Open Sans"/>
                <a:cs typeface="Open Sans"/>
                <a:sym typeface="Open Sans"/>
              </a:rPr>
              <a:t>Install Keras from the </a:t>
            </a:r>
            <a:r>
              <a:rPr lang="en-IN" sz="2200" b="0" i="0" u="none" strike="noStrike" cap="none" dirty="0" err="1">
                <a:solidFill>
                  <a:srgbClr val="3F3F3F"/>
                </a:solidFill>
                <a:latin typeface="Open Sans"/>
                <a:ea typeface="Open Sans"/>
                <a:cs typeface="Open Sans"/>
                <a:sym typeface="Open Sans"/>
              </a:rPr>
              <a:t>GitHub</a:t>
            </a:r>
            <a:r>
              <a:rPr lang="en-IN" sz="2200" b="0" i="0" u="none" strike="noStrike" cap="none" dirty="0">
                <a:solidFill>
                  <a:srgbClr val="3F3F3F"/>
                </a:solidFill>
                <a:latin typeface="Open Sans"/>
                <a:ea typeface="Open Sans"/>
                <a:cs typeface="Open Sans"/>
                <a:sym typeface="Open Sans"/>
              </a:rPr>
              <a:t> source:</a:t>
            </a:r>
            <a:endParaRPr sz="2200" b="0" i="0" u="none" strike="noStrike" cap="none"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dirty="0">
                <a:solidFill>
                  <a:srgbClr val="3F3F3F"/>
                </a:solidFill>
                <a:latin typeface="Open Sans"/>
                <a:ea typeface="Open Sans"/>
                <a:cs typeface="Open Sans"/>
                <a:sym typeface="Open Sans"/>
              </a:rPr>
              <a:t>           Clone Keras using git:</a:t>
            </a:r>
            <a:endParaRPr sz="2200" b="0" i="0" u="none" strike="noStrike" cap="none" dirty="0">
              <a:solidFill>
                <a:srgbClr val="000000"/>
              </a:solidFill>
              <a:latin typeface="Open Sans"/>
              <a:ea typeface="Open Sans"/>
              <a:cs typeface="Open Sans"/>
              <a:sym typeface="Open Sans"/>
            </a:endParaRPr>
          </a:p>
          <a:p>
            <a:pPr marL="213359" marR="0" lvl="0" indent="0" algn="l" rtl="0">
              <a:lnSpc>
                <a:spcPct val="100000"/>
              </a:lnSpc>
              <a:spcBef>
                <a:spcPts val="0"/>
              </a:spcBef>
              <a:spcAft>
                <a:spcPts val="0"/>
              </a:spcAft>
              <a:buClr>
                <a:srgbClr val="000000"/>
              </a:buClr>
              <a:buSzPts val="2200"/>
              <a:buFont typeface="Arial"/>
              <a:buNone/>
            </a:pPr>
            <a:r>
              <a:rPr lang="en-IN"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000000"/>
              </a:solidFill>
              <a:latin typeface="Open Sans"/>
              <a:ea typeface="Open Sans"/>
              <a:cs typeface="Open Sans"/>
              <a:sym typeface="Open Sans"/>
            </a:endParaRPr>
          </a:p>
          <a:p>
            <a:pPr marL="213359" marR="0" lvl="0" indent="0" algn="l" rtl="0">
              <a:lnSpc>
                <a:spcPct val="100000"/>
              </a:lnSpc>
              <a:spcBef>
                <a:spcPts val="0"/>
              </a:spcBef>
              <a:spcAft>
                <a:spcPts val="0"/>
              </a:spcAft>
              <a:buClr>
                <a:srgbClr val="000000"/>
              </a:buClr>
              <a:buSzPts val="2200"/>
              <a:buFont typeface="Arial"/>
              <a:buNone/>
            </a:pPr>
            <a:r>
              <a:rPr lang="en-IN" sz="2200" b="0" i="0" u="none" strike="noStrike" cap="none" dirty="0">
                <a:solidFill>
                  <a:srgbClr val="3F3F3F"/>
                </a:solidFill>
                <a:latin typeface="Open Sans"/>
                <a:ea typeface="Open Sans"/>
                <a:cs typeface="Open Sans"/>
                <a:sym typeface="Open Sans"/>
              </a:rPr>
              <a:t>                git clone </a:t>
            </a:r>
            <a:r>
              <a:rPr lang="en-IN" sz="2200" b="0" i="0" u="sng" strike="noStrike" cap="none" dirty="0">
                <a:solidFill>
                  <a:srgbClr val="2E75B5"/>
                </a:solidFill>
                <a:latin typeface="Open Sans"/>
                <a:ea typeface="Open Sans"/>
                <a:cs typeface="Open Sans"/>
                <a:sym typeface="Open Sans"/>
              </a:rPr>
              <a:t>https://github.com/keras-team/keras.git</a:t>
            </a:r>
            <a:endParaRPr sz="2200" b="0" i="0" u="none" strike="noStrike" cap="none" dirty="0">
              <a:solidFill>
                <a:srgbClr val="000000"/>
              </a:solidFill>
              <a:latin typeface="Open Sans"/>
              <a:ea typeface="Open Sans"/>
              <a:cs typeface="Open Sans"/>
              <a:sym typeface="Open Sans"/>
            </a:endParaRPr>
          </a:p>
          <a:p>
            <a:pPr marL="556260" marR="0" lvl="0" indent="-129540" algn="l" rtl="0">
              <a:lnSpc>
                <a:spcPct val="100000"/>
              </a:lnSpc>
              <a:spcBef>
                <a:spcPts val="0"/>
              </a:spcBef>
              <a:spcAft>
                <a:spcPts val="0"/>
              </a:spcAft>
              <a:buClr>
                <a:srgbClr val="FFC000"/>
              </a:buClr>
              <a:buSzPts val="3360"/>
              <a:buFont typeface="Arial"/>
              <a:buNone/>
            </a:pPr>
            <a:endParaRPr sz="2200" b="0" i="0" u="none" strike="noStrike" cap="none" dirty="0">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r>
              <a:rPr lang="en-IN" sz="2200" b="0" i="0" u="none" strike="noStrike" cap="none" dirty="0">
                <a:solidFill>
                  <a:srgbClr val="3F3F3F"/>
                </a:solidFill>
                <a:latin typeface="Open Sans"/>
                <a:ea typeface="Open Sans"/>
                <a:cs typeface="Open Sans"/>
                <a:sym typeface="Open Sans"/>
              </a:rPr>
              <a:t>     cd to the Keras folder and run the install command:</a:t>
            </a:r>
            <a:endParaRPr sz="2200" b="0" i="0" u="none" strike="noStrike" cap="none" dirty="0">
              <a:solidFill>
                <a:srgbClr val="000000"/>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r>
              <a:rPr lang="en-IN" sz="2200" b="0" i="0" u="none" strike="noStrike" cap="none" dirty="0">
                <a:solidFill>
                  <a:srgbClr val="3F3F3F"/>
                </a:solidFill>
                <a:latin typeface="Open Sans"/>
                <a:ea typeface="Open Sans"/>
                <a:cs typeface="Open Sans"/>
                <a:sym typeface="Open Sans"/>
              </a:rPr>
              <a:t>            cd </a:t>
            </a:r>
            <a:r>
              <a:rPr lang="en-IN" sz="2200" b="0" i="0" u="none" strike="noStrike" cap="none" dirty="0" err="1">
                <a:solidFill>
                  <a:srgbClr val="3F3F3F"/>
                </a:solidFill>
                <a:latin typeface="Open Sans"/>
                <a:ea typeface="Open Sans"/>
                <a:cs typeface="Open Sans"/>
                <a:sym typeface="Open Sans"/>
              </a:rPr>
              <a:t>keras</a:t>
            </a:r>
            <a:endParaRPr sz="2200" b="0" i="0" u="none" strike="noStrike" cap="none" dirty="0">
              <a:solidFill>
                <a:srgbClr val="000000"/>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457200" marR="0" lvl="1" indent="0" algn="l" rtl="0">
              <a:lnSpc>
                <a:spcPct val="100000"/>
              </a:lnSpc>
              <a:spcBef>
                <a:spcPts val="0"/>
              </a:spcBef>
              <a:spcAft>
                <a:spcPts val="0"/>
              </a:spcAft>
              <a:buClr>
                <a:srgbClr val="000000"/>
              </a:buClr>
              <a:buSzPts val="2200"/>
              <a:buFont typeface="Arial"/>
              <a:buNone/>
            </a:pPr>
            <a:r>
              <a:rPr lang="en-IN" sz="2200" b="0" i="0" u="none" strike="noStrike" cap="none" dirty="0">
                <a:solidFill>
                  <a:srgbClr val="3F3F3F"/>
                </a:solidFill>
                <a:latin typeface="Open Sans"/>
                <a:ea typeface="Open Sans"/>
                <a:cs typeface="Open Sans"/>
                <a:sym typeface="Open Sans"/>
              </a:rPr>
              <a:t>            </a:t>
            </a:r>
            <a:r>
              <a:rPr lang="en-IN" sz="2200" b="0" i="0" u="none" strike="noStrike" cap="none" dirty="0" err="1">
                <a:solidFill>
                  <a:srgbClr val="3F3F3F"/>
                </a:solidFill>
                <a:latin typeface="Open Sans"/>
                <a:ea typeface="Open Sans"/>
                <a:cs typeface="Open Sans"/>
                <a:sym typeface="Open Sans"/>
              </a:rPr>
              <a:t>sudo</a:t>
            </a:r>
            <a:r>
              <a:rPr lang="en-IN" sz="2200" b="0" i="0" u="none" strike="noStrike" cap="none" dirty="0">
                <a:solidFill>
                  <a:srgbClr val="3F3F3F"/>
                </a:solidFill>
                <a:latin typeface="Open Sans"/>
                <a:ea typeface="Open Sans"/>
                <a:cs typeface="Open Sans"/>
                <a:sym typeface="Open Sans"/>
              </a:rPr>
              <a:t> python setup.py install</a:t>
            </a:r>
            <a:endParaRPr sz="2200" b="0" i="0" u="none" strike="noStrike" cap="none"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p:txBody>
      </p:sp>
      <p:sp>
        <p:nvSpPr>
          <p:cNvPr id="1276" name="Google Shape;1276;p67"/>
          <p:cNvSpPr txBox="1"/>
          <p:nvPr/>
        </p:nvSpPr>
        <p:spPr>
          <a:xfrm>
            <a:off x="-461305" y="1309845"/>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1277" name="Google Shape;1277;p67"/>
          <p:cNvSpPr/>
          <p:nvPr/>
        </p:nvSpPr>
        <p:spPr>
          <a:xfrm>
            <a:off x="4421046" y="3338965"/>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8" name="Google Shape;1278;p67"/>
          <p:cNvSpPr/>
          <p:nvPr/>
        </p:nvSpPr>
        <p:spPr>
          <a:xfrm>
            <a:off x="4373052" y="4662772"/>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79" name="Google Shape;1279;p67"/>
          <p:cNvSpPr txBox="1"/>
          <p:nvPr/>
        </p:nvSpPr>
        <p:spPr>
          <a:xfrm>
            <a:off x="2428530" y="1388062"/>
            <a:ext cx="8428800" cy="1006500"/>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dirty="0">
                <a:solidFill>
                  <a:srgbClr val="3F3F3F"/>
                </a:solidFill>
                <a:latin typeface="Open Sans"/>
                <a:ea typeface="Open Sans"/>
                <a:cs typeface="Open Sans"/>
                <a:sym typeface="Open Sans"/>
              </a:rPr>
              <a:t>Installation of Keras is done as follows: </a:t>
            </a:r>
            <a:endParaRPr sz="2200" b="0" i="0" u="none" strike="noStrike" cap="none" dirty="0">
              <a:solidFill>
                <a:srgbClr val="000000"/>
              </a:solidFill>
              <a:latin typeface="Open Sans"/>
              <a:ea typeface="Open Sans"/>
              <a:cs typeface="Open Sans"/>
              <a:sym typeface="Open Sans"/>
            </a:endParaRPr>
          </a:p>
          <a:p>
            <a:pPr marL="266647" marR="0" lvl="0" indent="0" algn="r" rtl="0">
              <a:lnSpc>
                <a:spcPct val="90000"/>
              </a:lnSpc>
              <a:spcBef>
                <a:spcPts val="0"/>
              </a:spcBef>
              <a:spcAft>
                <a:spcPts val="0"/>
              </a:spcAft>
              <a:buClr>
                <a:srgbClr val="000000"/>
              </a:buClr>
              <a:buSzPts val="2200"/>
              <a:buFont typeface="Arial"/>
              <a:buNone/>
            </a:pPr>
            <a:endParaRPr sz="2200" b="0" i="0" u="none" strike="noStrike" cap="none" dirty="0">
              <a:solidFill>
                <a:srgbClr val="3F3F3F"/>
              </a:solidFill>
              <a:latin typeface="Open Sans"/>
              <a:ea typeface="Open Sans"/>
              <a:cs typeface="Open Sans"/>
              <a:sym typeface="Open Sans"/>
            </a:endParaRPr>
          </a:p>
          <a:p>
            <a:pPr marL="266647" marR="0" lvl="0" indent="0" algn="r" rtl="0">
              <a:lnSpc>
                <a:spcPct val="90000"/>
              </a:lnSpc>
              <a:spcBef>
                <a:spcPts val="0"/>
              </a:spcBef>
              <a:spcAft>
                <a:spcPts val="0"/>
              </a:spcAft>
              <a:buClr>
                <a:srgbClr val="000000"/>
              </a:buClr>
              <a:buSzPts val="2200"/>
              <a:buFont typeface="Arial"/>
              <a:buNone/>
            </a:pPr>
            <a:endParaRPr sz="2200" b="0" i="0" u="none" strike="noStrike" cap="none" dirty="0">
              <a:solidFill>
                <a:srgbClr val="000000"/>
              </a:solidFill>
              <a:latin typeface="Open Sans"/>
              <a:ea typeface="Open Sans"/>
              <a:cs typeface="Open Sans"/>
              <a:sym typeface="Open Sans"/>
            </a:endParaRPr>
          </a:p>
        </p:txBody>
      </p:sp>
      <p:sp>
        <p:nvSpPr>
          <p:cNvPr id="1280" name="Google Shape;1280;p67"/>
          <p:cNvSpPr/>
          <p:nvPr/>
        </p:nvSpPr>
        <p:spPr>
          <a:xfrm>
            <a:off x="4413028" y="6030832"/>
            <a:ext cx="81694" cy="83725"/>
          </a:xfrm>
          <a:prstGeom prst="ellipse">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1" name="Google Shape;1281;p67"/>
          <p:cNvSpPr/>
          <p:nvPr/>
        </p:nvSpPr>
        <p:spPr>
          <a:xfrm>
            <a:off x="5053041" y="5398757"/>
            <a:ext cx="66530" cy="72199"/>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2" name="Google Shape;1282;p67"/>
          <p:cNvSpPr/>
          <p:nvPr/>
        </p:nvSpPr>
        <p:spPr>
          <a:xfrm>
            <a:off x="4963899" y="6698660"/>
            <a:ext cx="66530" cy="72199"/>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3" name="Google Shape;1283;p67"/>
          <p:cNvSpPr/>
          <p:nvPr/>
        </p:nvSpPr>
        <p:spPr>
          <a:xfrm>
            <a:off x="4943769" y="7371466"/>
            <a:ext cx="66530" cy="72199"/>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68"/>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dirty="0">
                <a:solidFill>
                  <a:srgbClr val="3F3F3F"/>
                </a:solidFill>
              </a:rPr>
              <a:t>Creating a Keras </a:t>
            </a:r>
            <a:r>
              <a:rPr lang="en-IN" dirty="0"/>
              <a:t>M</a:t>
            </a:r>
            <a:r>
              <a:rPr lang="en-IN" dirty="0">
                <a:solidFill>
                  <a:srgbClr val="3F3F3F"/>
                </a:solidFill>
              </a:rPr>
              <a:t>odel</a:t>
            </a:r>
            <a:endParaRPr dirty="0"/>
          </a:p>
        </p:txBody>
      </p:sp>
      <p:pic>
        <p:nvPicPr>
          <p:cNvPr id="1290" name="Google Shape;1290;p68"/>
          <p:cNvPicPr preferRelativeResize="0"/>
          <p:nvPr/>
        </p:nvPicPr>
        <p:blipFill rotWithShape="1">
          <a:blip r:embed="rId3">
            <a:alphaModFix/>
          </a:blip>
          <a:srcRect/>
          <a:stretch/>
        </p:blipFill>
        <p:spPr>
          <a:xfrm>
            <a:off x="4057650" y="832382"/>
            <a:ext cx="8267700" cy="253468"/>
          </a:xfrm>
          <a:prstGeom prst="rect">
            <a:avLst/>
          </a:prstGeom>
          <a:noFill/>
          <a:ln>
            <a:noFill/>
          </a:ln>
        </p:spPr>
      </p:pic>
      <p:grpSp>
        <p:nvGrpSpPr>
          <p:cNvPr id="1291" name="Google Shape;1291;p68"/>
          <p:cNvGrpSpPr/>
          <p:nvPr/>
        </p:nvGrpSpPr>
        <p:grpSpPr>
          <a:xfrm>
            <a:off x="907316" y="2422433"/>
            <a:ext cx="15616293" cy="5471853"/>
            <a:chOff x="36476" y="1100616"/>
            <a:chExt cx="15616293" cy="5471853"/>
          </a:xfrm>
        </p:grpSpPr>
        <p:sp>
          <p:nvSpPr>
            <p:cNvPr id="1292" name="Google Shape;1292;p68"/>
            <p:cNvSpPr txBox="1"/>
            <p:nvPr/>
          </p:nvSpPr>
          <p:spPr>
            <a:xfrm>
              <a:off x="939299" y="1100616"/>
              <a:ext cx="14445861" cy="1162842"/>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Architecture Definition</a:t>
              </a:r>
              <a:r>
                <a:rPr lang="en-IN" sz="2200" b="0" i="0" u="none" strike="noStrike" cap="none">
                  <a:solidFill>
                    <a:srgbClr val="3F3F3F"/>
                  </a:solidFill>
                  <a:latin typeface="Open Sans"/>
                  <a:ea typeface="Open Sans"/>
                  <a:cs typeface="Open Sans"/>
                  <a:sym typeface="Open Sans"/>
                </a:rPr>
                <a:t>:  Number of layers, number of nodes in layers, and activation function to be used</a:t>
              </a:r>
              <a:endParaRPr sz="2200" b="0" i="0" u="none" strike="noStrike" cap="none">
                <a:solidFill>
                  <a:srgbClr val="3F3F3F"/>
                </a:solidFill>
                <a:latin typeface="Open Sans"/>
                <a:ea typeface="Open Sans"/>
                <a:cs typeface="Open Sans"/>
                <a:sym typeface="Open Sans"/>
              </a:endParaRPr>
            </a:p>
          </p:txBody>
        </p:sp>
        <p:sp>
          <p:nvSpPr>
            <p:cNvPr id="1293" name="Google Shape;1293;p68"/>
            <p:cNvSpPr txBox="1"/>
            <p:nvPr/>
          </p:nvSpPr>
          <p:spPr>
            <a:xfrm>
              <a:off x="1021460" y="2756152"/>
              <a:ext cx="14363701" cy="830179"/>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Compile</a:t>
              </a:r>
              <a:r>
                <a:rPr lang="en-IN" sz="2200" b="0" i="0" u="none" strike="noStrike" cap="none">
                  <a:solidFill>
                    <a:srgbClr val="3F3F3F"/>
                  </a:solidFill>
                  <a:latin typeface="Open Sans"/>
                  <a:ea typeface="Open Sans"/>
                  <a:cs typeface="Open Sans"/>
                  <a:sym typeface="Open Sans"/>
                </a:rPr>
                <a:t>: Defines the loss function and details about how optimization works</a:t>
              </a:r>
              <a:endParaRPr sz="2200" b="0" i="0" u="none" strike="noStrike" cap="none">
                <a:solidFill>
                  <a:srgbClr val="3F3F3F"/>
                </a:solidFill>
                <a:latin typeface="Open Sans"/>
                <a:ea typeface="Open Sans"/>
                <a:cs typeface="Open Sans"/>
                <a:sym typeface="Open Sans"/>
              </a:endParaRPr>
            </a:p>
          </p:txBody>
        </p:sp>
        <p:sp>
          <p:nvSpPr>
            <p:cNvPr id="1294" name="Google Shape;1294;p68"/>
            <p:cNvSpPr txBox="1"/>
            <p:nvPr/>
          </p:nvSpPr>
          <p:spPr>
            <a:xfrm>
              <a:off x="1021460" y="5765163"/>
              <a:ext cx="14631309" cy="807306"/>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Predict: </a:t>
              </a:r>
              <a:r>
                <a:rPr lang="en-IN" sz="2200" b="0" i="0" u="none" strike="noStrike" cap="none">
                  <a:solidFill>
                    <a:srgbClr val="3F3F3F"/>
                  </a:solidFill>
                  <a:latin typeface="Open Sans"/>
                  <a:ea typeface="Open Sans"/>
                  <a:cs typeface="Open Sans"/>
                  <a:sym typeface="Open Sans"/>
                </a:rPr>
                <a:t>Predicts with the model prepared</a:t>
              </a:r>
              <a:endParaRPr sz="2200" b="0" i="0" u="none" strike="noStrike" cap="none">
                <a:solidFill>
                  <a:srgbClr val="3F3F3F"/>
                </a:solidFill>
                <a:latin typeface="Open Sans"/>
                <a:ea typeface="Open Sans"/>
                <a:cs typeface="Open Sans"/>
                <a:sym typeface="Open Sans"/>
              </a:endParaRPr>
            </a:p>
          </p:txBody>
        </p:sp>
        <p:sp>
          <p:nvSpPr>
            <p:cNvPr id="1295" name="Google Shape;1295;p68"/>
            <p:cNvSpPr txBox="1"/>
            <p:nvPr/>
          </p:nvSpPr>
          <p:spPr>
            <a:xfrm>
              <a:off x="1021460" y="4225545"/>
              <a:ext cx="14363701" cy="814563"/>
            </a:xfrm>
            <a:prstGeom prst="rect">
              <a:avLst/>
            </a:prstGeom>
            <a:noFill/>
            <a:ln>
              <a:noFill/>
            </a:ln>
          </p:spPr>
          <p:txBody>
            <a:bodyPr spcFirstLastPara="1" wrap="square" lIns="91425" tIns="45700" rIns="91425" bIns="45700" anchor="t" anchorCtr="0">
              <a:noAutofit/>
            </a:bodyPr>
            <a:lstStyle/>
            <a:p>
              <a:pPr marL="76200" marR="0" lvl="0" indent="0" algn="l" rtl="0">
                <a:lnSpc>
                  <a:spcPct val="100000"/>
                </a:lnSpc>
                <a:spcBef>
                  <a:spcPts val="1333"/>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Fit:  </a:t>
              </a:r>
              <a:r>
                <a:rPr lang="en-IN" sz="2200" b="0" i="0" u="none" strike="noStrike" cap="none">
                  <a:solidFill>
                    <a:srgbClr val="3F3F3F"/>
                  </a:solidFill>
                  <a:latin typeface="Open Sans"/>
                  <a:ea typeface="Open Sans"/>
                  <a:cs typeface="Open Sans"/>
                  <a:sym typeface="Open Sans"/>
                </a:rPr>
                <a:t>Finalizes the model through back propagation and optimization of weights with input data</a:t>
              </a:r>
              <a:endParaRPr sz="1400" b="0" i="0" u="none" strike="noStrike" cap="none">
                <a:solidFill>
                  <a:srgbClr val="000000"/>
                </a:solidFill>
                <a:latin typeface="Arial"/>
                <a:ea typeface="Arial"/>
                <a:cs typeface="Arial"/>
                <a:sym typeface="Arial"/>
              </a:endParaRPr>
            </a:p>
          </p:txBody>
        </p:sp>
        <p:sp>
          <p:nvSpPr>
            <p:cNvPr id="1296" name="Google Shape;1296;p68"/>
            <p:cNvSpPr/>
            <p:nvPr/>
          </p:nvSpPr>
          <p:spPr>
            <a:xfrm>
              <a:off x="36477" y="1259774"/>
              <a:ext cx="707020" cy="707020"/>
            </a:xfrm>
            <a:prstGeom prst="ellipse">
              <a:avLst/>
            </a:prstGeom>
            <a:solidFill>
              <a:srgbClr val="44A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Arial"/>
                <a:buNone/>
              </a:pPr>
              <a:r>
                <a:rPr lang="en-IN" sz="2200" b="0" i="0" u="none" strike="noStrike" cap="none">
                  <a:solidFill>
                    <a:srgbClr val="FFFFFF"/>
                  </a:solidFill>
                  <a:latin typeface="Open Sans"/>
                  <a:ea typeface="Open Sans"/>
                  <a:cs typeface="Open Sans"/>
                  <a:sym typeface="Open Sans"/>
                </a:rPr>
                <a:t>1</a:t>
              </a:r>
              <a:endParaRPr sz="1400" b="0" i="0" u="none" strike="noStrike" cap="none">
                <a:solidFill>
                  <a:srgbClr val="000000"/>
                </a:solidFill>
                <a:latin typeface="Arial"/>
                <a:ea typeface="Arial"/>
                <a:cs typeface="Arial"/>
                <a:sym typeface="Arial"/>
              </a:endParaRPr>
            </a:p>
          </p:txBody>
        </p:sp>
        <p:sp>
          <p:nvSpPr>
            <p:cNvPr id="1297" name="Google Shape;1297;p68"/>
            <p:cNvSpPr/>
            <p:nvPr/>
          </p:nvSpPr>
          <p:spPr>
            <a:xfrm>
              <a:off x="36476" y="2751242"/>
              <a:ext cx="707020" cy="707020"/>
            </a:xfrm>
            <a:prstGeom prst="ellipse">
              <a:avLst/>
            </a:prstGeom>
            <a:solidFill>
              <a:srgbClr val="3785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Arial"/>
                <a:buNone/>
              </a:pPr>
              <a:r>
                <a:rPr lang="en-IN" sz="2200" b="0" i="0" u="none" strike="noStrike" cap="none">
                  <a:solidFill>
                    <a:srgbClr val="FFFFFF"/>
                  </a:solidFill>
                  <a:latin typeface="Open Sans"/>
                  <a:ea typeface="Open Sans"/>
                  <a:cs typeface="Open Sans"/>
                  <a:sym typeface="Open Sans"/>
                </a:rPr>
                <a:t>2</a:t>
              </a:r>
              <a:endParaRPr sz="1400" b="0" i="0" u="none" strike="noStrike" cap="none">
                <a:solidFill>
                  <a:srgbClr val="000000"/>
                </a:solidFill>
                <a:latin typeface="Arial"/>
                <a:ea typeface="Arial"/>
                <a:cs typeface="Arial"/>
                <a:sym typeface="Arial"/>
              </a:endParaRPr>
            </a:p>
          </p:txBody>
        </p:sp>
        <p:sp>
          <p:nvSpPr>
            <p:cNvPr id="1298" name="Google Shape;1298;p68"/>
            <p:cNvSpPr/>
            <p:nvPr/>
          </p:nvSpPr>
          <p:spPr>
            <a:xfrm>
              <a:off x="36476" y="4290859"/>
              <a:ext cx="707020" cy="707020"/>
            </a:xfrm>
            <a:prstGeom prst="ellipse">
              <a:avLst/>
            </a:prstGeom>
            <a:solidFill>
              <a:srgbClr val="FF8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Arial"/>
                <a:buNone/>
              </a:pPr>
              <a:r>
                <a:rPr lang="en-IN" sz="2200" b="0" i="0" u="none" strike="noStrike" cap="none">
                  <a:solidFill>
                    <a:srgbClr val="FFFFFF"/>
                  </a:solidFill>
                  <a:latin typeface="Open Sans"/>
                  <a:ea typeface="Open Sans"/>
                  <a:cs typeface="Open Sans"/>
                  <a:sym typeface="Open Sans"/>
                </a:rPr>
                <a:t>3</a:t>
              </a:r>
              <a:endParaRPr sz="1400" b="0" i="0" u="none" strike="noStrike" cap="none">
                <a:solidFill>
                  <a:srgbClr val="000000"/>
                </a:solidFill>
                <a:latin typeface="Arial"/>
                <a:ea typeface="Arial"/>
                <a:cs typeface="Arial"/>
                <a:sym typeface="Arial"/>
              </a:endParaRPr>
            </a:p>
          </p:txBody>
        </p:sp>
        <p:sp>
          <p:nvSpPr>
            <p:cNvPr id="1299" name="Google Shape;1299;p68"/>
            <p:cNvSpPr/>
            <p:nvPr/>
          </p:nvSpPr>
          <p:spPr>
            <a:xfrm>
              <a:off x="58247" y="5765163"/>
              <a:ext cx="707020" cy="707020"/>
            </a:xfrm>
            <a:prstGeom prst="ellipse">
              <a:avLst/>
            </a:prstGeom>
            <a:solidFill>
              <a:srgbClr val="00A89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Arial"/>
                <a:buNone/>
              </a:pPr>
              <a:r>
                <a:rPr lang="en-IN" sz="2200" b="0" i="0" u="none" strike="noStrike" cap="none">
                  <a:solidFill>
                    <a:srgbClr val="FFFFFF"/>
                  </a:solidFill>
                  <a:latin typeface="Open Sans"/>
                  <a:ea typeface="Open Sans"/>
                  <a:cs typeface="Open Sans"/>
                  <a:sym typeface="Open Sans"/>
                </a:rPr>
                <a:t>4</a:t>
              </a:r>
              <a:endParaRPr sz="2200" b="0" i="0" u="none" strike="noStrike" cap="none">
                <a:solidFill>
                  <a:srgbClr val="FFFFFF"/>
                </a:solidFill>
                <a:latin typeface="Open Sans"/>
                <a:ea typeface="Open Sans"/>
                <a:cs typeface="Open Sans"/>
                <a:sym typeface="Open Sans"/>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69"/>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C</a:t>
            </a:r>
            <a:r>
              <a:rPr lang="en-IN">
                <a:solidFill>
                  <a:srgbClr val="3F3F3F"/>
                </a:solidFill>
              </a:rPr>
              <a:t>reat</a:t>
            </a:r>
            <a:r>
              <a:rPr lang="en-IN"/>
              <a:t>e the</a:t>
            </a:r>
            <a:r>
              <a:rPr lang="en-IN">
                <a:solidFill>
                  <a:srgbClr val="3F3F3F"/>
                </a:solidFill>
              </a:rPr>
              <a:t> </a:t>
            </a:r>
            <a:r>
              <a:rPr lang="en-IN"/>
              <a:t>M</a:t>
            </a:r>
            <a:r>
              <a:rPr lang="en-IN">
                <a:solidFill>
                  <a:srgbClr val="3F3F3F"/>
                </a:solidFill>
              </a:rPr>
              <a:t>odel</a:t>
            </a:r>
            <a:endParaRPr/>
          </a:p>
        </p:txBody>
      </p:sp>
      <p:pic>
        <p:nvPicPr>
          <p:cNvPr id="1306" name="Google Shape;1306;p69"/>
          <p:cNvPicPr preferRelativeResize="0"/>
          <p:nvPr/>
        </p:nvPicPr>
        <p:blipFill rotWithShape="1">
          <a:blip r:embed="rId3">
            <a:alphaModFix/>
          </a:blip>
          <a:srcRect/>
          <a:stretch/>
        </p:blipFill>
        <p:spPr>
          <a:xfrm>
            <a:off x="5337110" y="832382"/>
            <a:ext cx="5822302" cy="268630"/>
          </a:xfrm>
          <a:prstGeom prst="rect">
            <a:avLst/>
          </a:prstGeom>
          <a:noFill/>
          <a:ln>
            <a:noFill/>
          </a:ln>
        </p:spPr>
      </p:pic>
      <p:sp>
        <p:nvSpPr>
          <p:cNvPr id="1307" name="Google Shape;1307;p69"/>
          <p:cNvSpPr txBox="1"/>
          <p:nvPr/>
        </p:nvSpPr>
        <p:spPr>
          <a:xfrm>
            <a:off x="4263131" y="1373477"/>
            <a:ext cx="11125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C000"/>
              </a:buClr>
              <a:buSzPts val="3360"/>
              <a:buFont typeface="Arial"/>
              <a:buNone/>
            </a:pPr>
            <a:r>
              <a:rPr lang="en-IN" sz="2400" b="0" i="0" u="none" strike="noStrike" cap="none">
                <a:solidFill>
                  <a:srgbClr val="3F3F3F"/>
                </a:solidFill>
                <a:latin typeface="Open Sans"/>
                <a:ea typeface="Open Sans"/>
                <a:cs typeface="Open Sans"/>
                <a:sym typeface="Open Sans"/>
              </a:rPr>
              <a:t>The sequential model is a linear stack of layers.</a:t>
            </a:r>
            <a:endParaRPr sz="2400" b="0" i="0" u="none" strike="noStrike" cap="none">
              <a:solidFill>
                <a:srgbClr val="3F3F3F"/>
              </a:solidFill>
              <a:latin typeface="Open Sans"/>
              <a:ea typeface="Open Sans"/>
              <a:cs typeface="Open Sans"/>
              <a:sym typeface="Open Sans"/>
            </a:endParaRPr>
          </a:p>
        </p:txBody>
      </p:sp>
      <p:sp>
        <p:nvSpPr>
          <p:cNvPr id="1308" name="Google Shape;1308;p69"/>
          <p:cNvSpPr/>
          <p:nvPr/>
        </p:nvSpPr>
        <p:spPr>
          <a:xfrm>
            <a:off x="7374551" y="201430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9" name="Google Shape;1309;p69"/>
          <p:cNvSpPr/>
          <p:nvPr/>
        </p:nvSpPr>
        <p:spPr>
          <a:xfrm>
            <a:off x="7481036" y="210762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310" name="Google Shape;1310;p69"/>
          <p:cNvSpPr/>
          <p:nvPr/>
        </p:nvSpPr>
        <p:spPr>
          <a:xfrm rot="-5400000">
            <a:off x="5487978" y="-746703"/>
            <a:ext cx="5280044"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11" name="Google Shape;1311;p69"/>
          <p:cNvSpPr/>
          <p:nvPr/>
        </p:nvSpPr>
        <p:spPr>
          <a:xfrm>
            <a:off x="7760546" y="315562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12" name="Google Shape;1312;p69"/>
          <p:cNvSpPr/>
          <p:nvPr/>
        </p:nvSpPr>
        <p:spPr>
          <a:xfrm>
            <a:off x="1371493" y="3651680"/>
            <a:ext cx="13513015" cy="498846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 = Sequential()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Model.add(Convolution2D(16, 5, 5, activation='relu', input_shape=(img_width, img_height,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model.add(MaxPooling2D(2,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model.add(Convolution2D(32, 5, 5, activation='relu'))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model.add(MaxPooling2D(2,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model.add(Flatten())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model.add(Dense(1000, activation='relu'))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model.add(Dense(10, activation='softmax'))</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70"/>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Compile the Model</a:t>
            </a:r>
            <a:endParaRPr/>
          </a:p>
        </p:txBody>
      </p:sp>
      <p:pic>
        <p:nvPicPr>
          <p:cNvPr id="1319" name="Google Shape;1319;p70"/>
          <p:cNvPicPr preferRelativeResize="0"/>
          <p:nvPr/>
        </p:nvPicPr>
        <p:blipFill rotWithShape="1">
          <a:blip r:embed="rId3">
            <a:alphaModFix/>
          </a:blip>
          <a:srcRect/>
          <a:stretch/>
        </p:blipFill>
        <p:spPr>
          <a:xfrm>
            <a:off x="5268700" y="745298"/>
            <a:ext cx="6161290" cy="489220"/>
          </a:xfrm>
          <a:prstGeom prst="rect">
            <a:avLst/>
          </a:prstGeom>
          <a:noFill/>
          <a:ln>
            <a:noFill/>
          </a:ln>
        </p:spPr>
      </p:pic>
      <p:sp>
        <p:nvSpPr>
          <p:cNvPr id="1320" name="Google Shape;1320;p70"/>
          <p:cNvSpPr/>
          <p:nvPr/>
        </p:nvSpPr>
        <p:spPr>
          <a:xfrm>
            <a:off x="7374551" y="201430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21" name="Google Shape;1321;p70"/>
          <p:cNvSpPr/>
          <p:nvPr/>
        </p:nvSpPr>
        <p:spPr>
          <a:xfrm>
            <a:off x="7481036" y="210762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322" name="Google Shape;1322;p70"/>
          <p:cNvSpPr/>
          <p:nvPr/>
        </p:nvSpPr>
        <p:spPr>
          <a:xfrm rot="-5400000">
            <a:off x="7243182" y="-2501905"/>
            <a:ext cx="176963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23" name="Google Shape;1323;p70"/>
          <p:cNvSpPr/>
          <p:nvPr/>
        </p:nvSpPr>
        <p:spPr>
          <a:xfrm>
            <a:off x="7760546" y="315562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24" name="Google Shape;1324;p70"/>
          <p:cNvSpPr/>
          <p:nvPr/>
        </p:nvSpPr>
        <p:spPr>
          <a:xfrm>
            <a:off x="1371493" y="3595698"/>
            <a:ext cx="13513015" cy="154235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dirty="0" err="1">
                <a:solidFill>
                  <a:srgbClr val="262626"/>
                </a:solidFill>
                <a:latin typeface="Courier New"/>
                <a:ea typeface="Courier New"/>
                <a:cs typeface="Courier New"/>
                <a:sym typeface="Courier New"/>
              </a:rPr>
              <a:t>model.compile</a:t>
            </a:r>
            <a:r>
              <a:rPr lang="en-IN" sz="2400" b="0" i="0" u="none" strike="noStrike" cap="none" dirty="0">
                <a:solidFill>
                  <a:srgbClr val="262626"/>
                </a:solidFill>
                <a:latin typeface="Courier New"/>
                <a:ea typeface="Courier New"/>
                <a:cs typeface="Courier New"/>
                <a:sym typeface="Courier New"/>
              </a:rPr>
              <a:t>(loss='</a:t>
            </a:r>
            <a:r>
              <a:rPr lang="en-IN" sz="2400" b="0" i="0" u="none" strike="noStrike" cap="none" dirty="0" err="1">
                <a:solidFill>
                  <a:srgbClr val="262626"/>
                </a:solidFill>
                <a:latin typeface="Courier New"/>
                <a:ea typeface="Courier New"/>
                <a:cs typeface="Courier New"/>
                <a:sym typeface="Courier New"/>
              </a:rPr>
              <a:t>binary_crossentropy</a:t>
            </a:r>
            <a:r>
              <a:rPr lang="en-IN" sz="2400" b="0" i="0" u="none" strike="noStrike" cap="none" dirty="0">
                <a:solidFill>
                  <a:srgbClr val="262626"/>
                </a:solidFill>
                <a:latin typeface="Courier New"/>
                <a:ea typeface="Courier New"/>
                <a:cs typeface="Courier New"/>
                <a:sym typeface="Courier New"/>
              </a:rPr>
              <a:t>', optimizer='</a:t>
            </a:r>
            <a:r>
              <a:rPr lang="en-IN" sz="2400" b="0" i="0" u="none" strike="noStrike" cap="none" dirty="0" err="1">
                <a:solidFill>
                  <a:srgbClr val="262626"/>
                </a:solidFill>
                <a:latin typeface="Courier New"/>
                <a:ea typeface="Courier New"/>
                <a:cs typeface="Courier New"/>
                <a:sym typeface="Courier New"/>
              </a:rPr>
              <a:t>adam</a:t>
            </a:r>
            <a:r>
              <a:rPr lang="en-IN" sz="2400" b="0" i="0" u="none" strike="noStrike" cap="none" dirty="0">
                <a:solidFill>
                  <a:srgbClr val="262626"/>
                </a:solidFill>
                <a:latin typeface="Courier New"/>
                <a:ea typeface="Courier New"/>
                <a:cs typeface="Courier New"/>
                <a:sym typeface="Courier New"/>
              </a:rPr>
              <a:t>', metrics=['accuracy'])</a:t>
            </a:r>
            <a:endParaRPr sz="2400" b="0" i="0" u="none" strike="noStrike" cap="none" dirty="0">
              <a:solidFill>
                <a:srgbClr val="262626"/>
              </a:solidFill>
              <a:latin typeface="Courier New"/>
              <a:ea typeface="Courier New"/>
              <a:cs typeface="Courier New"/>
              <a:sym typeface="Courier New"/>
            </a:endParaRPr>
          </a:p>
        </p:txBody>
      </p:sp>
      <p:sp>
        <p:nvSpPr>
          <p:cNvPr id="1325" name="Google Shape;1325;p70"/>
          <p:cNvSpPr/>
          <p:nvPr/>
        </p:nvSpPr>
        <p:spPr>
          <a:xfrm>
            <a:off x="1250544" y="6060557"/>
            <a:ext cx="13754911" cy="280076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The loss function evaluates a set of weights.</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The optimizer searches through different weights for the network and optional metrics to collect and report during training.</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Set metrics=[‘accuracy’] for classification problem.</a:t>
            </a:r>
            <a:endParaRPr sz="2200" b="0" i="0" u="none" strike="noStrike" cap="none">
              <a:solidFill>
                <a:srgbClr val="000000"/>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pSp>
        <p:nvGrpSpPr>
          <p:cNvPr id="457" name="Google Shape;457;p8"/>
          <p:cNvGrpSpPr/>
          <p:nvPr/>
        </p:nvGrpSpPr>
        <p:grpSpPr>
          <a:xfrm>
            <a:off x="3055551" y="1490968"/>
            <a:ext cx="10580565" cy="5517400"/>
            <a:chOff x="1984930" y="1718810"/>
            <a:chExt cx="12863839" cy="6635632"/>
          </a:xfrm>
        </p:grpSpPr>
        <p:sp>
          <p:nvSpPr>
            <p:cNvPr id="458" name="Google Shape;458;p8"/>
            <p:cNvSpPr txBox="1"/>
            <p:nvPr/>
          </p:nvSpPr>
          <p:spPr>
            <a:xfrm>
              <a:off x="1984930" y="7147947"/>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Input Layer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nvGrpSpPr>
            <p:cNvPr id="459" name="Google Shape;459;p8"/>
            <p:cNvGrpSpPr/>
            <p:nvPr/>
          </p:nvGrpSpPr>
          <p:grpSpPr>
            <a:xfrm>
              <a:off x="2564347" y="1718810"/>
              <a:ext cx="12284422" cy="6635632"/>
              <a:chOff x="2564347" y="1576346"/>
              <a:chExt cx="12284422" cy="6635632"/>
            </a:xfrm>
          </p:grpSpPr>
          <p:sp>
            <p:nvSpPr>
              <p:cNvPr id="460" name="Google Shape;460;p8"/>
              <p:cNvSpPr/>
              <p:nvPr/>
            </p:nvSpPr>
            <p:spPr>
              <a:xfrm>
                <a:off x="4393561" y="1576346"/>
                <a:ext cx="7661482" cy="6369625"/>
              </a:xfrm>
              <a:prstGeom prst="roundRect">
                <a:avLst>
                  <a:gd name="adj" fmla="val 16667"/>
                </a:avLst>
              </a:prstGeom>
              <a:solidFill>
                <a:schemeClr val="lt1"/>
              </a:solid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1" name="Google Shape;461;p8"/>
              <p:cNvSpPr/>
              <p:nvPr/>
            </p:nvSpPr>
            <p:spPr>
              <a:xfrm>
                <a:off x="2564347" y="3130710"/>
                <a:ext cx="1662549" cy="3743266"/>
              </a:xfrm>
              <a:prstGeom prst="rect">
                <a:avLst/>
              </a:prstGeom>
              <a:solidFill>
                <a:srgbClr val="F4B081"/>
              </a:solidFill>
              <a:ln w="25400" cap="flat" cmpd="sng">
                <a:solidFill>
                  <a:srgbClr val="F4B08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2" name="Google Shape;462;p8"/>
              <p:cNvSpPr txBox="1"/>
              <p:nvPr/>
            </p:nvSpPr>
            <p:spPr>
              <a:xfrm>
                <a:off x="12089184" y="7092921"/>
                <a:ext cx="2759585"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Output Layer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463" name="Google Shape;463;p8"/>
              <p:cNvSpPr txBox="1"/>
              <p:nvPr/>
            </p:nvSpPr>
            <p:spPr>
              <a:xfrm>
                <a:off x="7925856"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464" name="Google Shape;464;p8"/>
              <p:cNvSpPr/>
              <p:nvPr/>
            </p:nvSpPr>
            <p:spPr>
              <a:xfrm>
                <a:off x="3180196" y="3568404"/>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nvGrpSpPr>
              <p:cNvPr id="465" name="Google Shape;465;p8"/>
              <p:cNvGrpSpPr/>
              <p:nvPr/>
            </p:nvGrpSpPr>
            <p:grpSpPr>
              <a:xfrm>
                <a:off x="12288333" y="3130710"/>
                <a:ext cx="2218239" cy="3743266"/>
                <a:chOff x="10525294" y="3253279"/>
                <a:chExt cx="2218239" cy="3743266"/>
              </a:xfrm>
            </p:grpSpPr>
            <p:sp>
              <p:nvSpPr>
                <p:cNvPr id="466" name="Google Shape;466;p8"/>
                <p:cNvSpPr/>
                <p:nvPr/>
              </p:nvSpPr>
              <p:spPr>
                <a:xfrm>
                  <a:off x="10525294" y="3253279"/>
                  <a:ext cx="2218239" cy="3743266"/>
                </a:xfrm>
                <a:prstGeom prst="rect">
                  <a:avLst/>
                </a:prstGeom>
                <a:solidFill>
                  <a:srgbClr val="FEE599"/>
                </a:solidFill>
                <a:ln w="25400" cap="flat" cmpd="sng">
                  <a:solidFill>
                    <a:srgbClr val="FEE5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7" name="Google Shape;467;p8"/>
                <p:cNvSpPr/>
                <p:nvPr/>
              </p:nvSpPr>
              <p:spPr>
                <a:xfrm>
                  <a:off x="11409046" y="359852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468" name="Google Shape;468;p8"/>
              <p:cNvGrpSpPr/>
              <p:nvPr/>
            </p:nvGrpSpPr>
            <p:grpSpPr>
              <a:xfrm>
                <a:off x="4338649" y="1822620"/>
                <a:ext cx="2821382" cy="5572744"/>
                <a:chOff x="3766454" y="1841211"/>
                <a:chExt cx="2821382" cy="5572744"/>
              </a:xfrm>
            </p:grpSpPr>
            <p:sp>
              <p:nvSpPr>
                <p:cNvPr id="469" name="Google Shape;469;p8"/>
                <p:cNvSpPr/>
                <p:nvPr/>
              </p:nvSpPr>
              <p:spPr>
                <a:xfrm>
                  <a:off x="4427701" y="2329740"/>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70" name="Google Shape;470;p8"/>
                <p:cNvSpPr txBox="1"/>
                <p:nvPr/>
              </p:nvSpPr>
              <p:spPr>
                <a:xfrm>
                  <a:off x="3766454" y="1841211"/>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1</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471" name="Google Shape;471;p8"/>
                <p:cNvSpPr/>
                <p:nvPr/>
              </p:nvSpPr>
              <p:spPr>
                <a:xfrm>
                  <a:off x="5040831" y="2784966"/>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72" name="Google Shape;472;p8"/>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73" name="Google Shape;473;p8"/>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474" name="Google Shape;474;p8"/>
              <p:cNvGrpSpPr/>
              <p:nvPr/>
            </p:nvGrpSpPr>
            <p:grpSpPr>
              <a:xfrm>
                <a:off x="6718443" y="1780661"/>
                <a:ext cx="2821382" cy="5633294"/>
                <a:chOff x="5861193" y="1780660"/>
                <a:chExt cx="2821382" cy="5633294"/>
              </a:xfrm>
            </p:grpSpPr>
            <p:sp>
              <p:nvSpPr>
                <p:cNvPr id="475" name="Google Shape;475;p8"/>
                <p:cNvSpPr/>
                <p:nvPr/>
              </p:nvSpPr>
              <p:spPr>
                <a:xfrm>
                  <a:off x="6499244" y="2329739"/>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76" name="Google Shape;476;p8"/>
                <p:cNvGrpSpPr/>
                <p:nvPr/>
              </p:nvGrpSpPr>
              <p:grpSpPr>
                <a:xfrm>
                  <a:off x="7080607" y="2784966"/>
                  <a:ext cx="470225" cy="1934163"/>
                  <a:chOff x="5005456" y="2842087"/>
                  <a:chExt cx="470225" cy="1934163"/>
                </a:xfrm>
              </p:grpSpPr>
              <p:sp>
                <p:nvSpPr>
                  <p:cNvPr id="477" name="Google Shape;477;p8"/>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78" name="Google Shape;478;p8"/>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79" name="Google Shape;479;p8"/>
                  <p:cNvSpPr/>
                  <p:nvPr/>
                </p:nvSpPr>
                <p:spPr>
                  <a:xfrm>
                    <a:off x="5024948" y="430793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sp>
              <p:nvSpPr>
                <p:cNvPr id="480" name="Google Shape;480;p8"/>
                <p:cNvSpPr txBox="1"/>
                <p:nvPr/>
              </p:nvSpPr>
              <p:spPr>
                <a:xfrm>
                  <a:off x="5861193" y="1780660"/>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2</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nvGrpSpPr>
              <p:cNvPr id="481" name="Google Shape;481;p8"/>
              <p:cNvGrpSpPr/>
              <p:nvPr/>
            </p:nvGrpSpPr>
            <p:grpSpPr>
              <a:xfrm>
                <a:off x="9906000" y="2311149"/>
                <a:ext cx="1591803" cy="5142041"/>
                <a:chOff x="8533425" y="2271913"/>
                <a:chExt cx="1591803" cy="5142041"/>
              </a:xfrm>
            </p:grpSpPr>
            <p:sp>
              <p:nvSpPr>
                <p:cNvPr id="482" name="Google Shape;482;p8"/>
                <p:cNvSpPr/>
                <p:nvPr/>
              </p:nvSpPr>
              <p:spPr>
                <a:xfrm>
                  <a:off x="8533425" y="2271913"/>
                  <a:ext cx="1591803" cy="5142041"/>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483" name="Google Shape;483;p8"/>
                <p:cNvGrpSpPr/>
                <p:nvPr/>
              </p:nvGrpSpPr>
              <p:grpSpPr>
                <a:xfrm>
                  <a:off x="9103961" y="2784967"/>
                  <a:ext cx="457953" cy="1871675"/>
                  <a:chOff x="4998237" y="2842087"/>
                  <a:chExt cx="457953" cy="1871675"/>
                </a:xfrm>
              </p:grpSpPr>
              <p:sp>
                <p:nvSpPr>
                  <p:cNvPr id="484" name="Google Shape;484;p8"/>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85" name="Google Shape;485;p8"/>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486" name="Google Shape;486;p8"/>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pic>
            <p:nvPicPr>
              <p:cNvPr id="487" name="Google Shape;487;p8"/>
              <p:cNvPicPr preferRelativeResize="0"/>
              <p:nvPr/>
            </p:nvPicPr>
            <p:blipFill rotWithShape="1">
              <a:blip r:embed="rId3">
                <a:alphaModFix/>
              </a:blip>
              <a:srcRect/>
              <a:stretch/>
            </p:blipFill>
            <p:spPr>
              <a:xfrm>
                <a:off x="2731256" y="5358066"/>
                <a:ext cx="1348612" cy="1448209"/>
              </a:xfrm>
              <a:prstGeom prst="rect">
                <a:avLst/>
              </a:prstGeom>
              <a:noFill/>
              <a:ln>
                <a:noFill/>
              </a:ln>
            </p:spPr>
          </p:pic>
          <p:sp>
            <p:nvSpPr>
              <p:cNvPr id="488" name="Google Shape;488;p8"/>
              <p:cNvSpPr txBox="1"/>
              <p:nvPr/>
            </p:nvSpPr>
            <p:spPr>
              <a:xfrm>
                <a:off x="9222406" y="1772805"/>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3</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pic>
          <p:nvPicPr>
            <p:cNvPr id="489" name="Google Shape;489;p8"/>
            <p:cNvPicPr preferRelativeResize="0"/>
            <p:nvPr/>
          </p:nvPicPr>
          <p:blipFill rotWithShape="1">
            <a:blip r:embed="rId4">
              <a:alphaModFix/>
            </a:blip>
            <a:srcRect/>
            <a:stretch/>
          </p:blipFill>
          <p:spPr>
            <a:xfrm>
              <a:off x="5163082" y="5732110"/>
              <a:ext cx="1293567" cy="1196866"/>
            </a:xfrm>
            <a:prstGeom prst="rect">
              <a:avLst/>
            </a:prstGeom>
            <a:noFill/>
            <a:ln w="9525" cap="flat" cmpd="sng">
              <a:solidFill>
                <a:srgbClr val="7F7F7F"/>
              </a:solidFill>
              <a:prstDash val="solid"/>
              <a:round/>
              <a:headEnd type="none" w="sm" len="sm"/>
              <a:tailEnd type="none" w="sm" len="sm"/>
            </a:ln>
          </p:spPr>
        </p:pic>
        <p:cxnSp>
          <p:nvCxnSpPr>
            <p:cNvPr id="490" name="Google Shape;490;p8"/>
            <p:cNvCxnSpPr>
              <a:endCxn id="471" idx="2"/>
            </p:cNvCxnSpPr>
            <p:nvPr/>
          </p:nvCxnSpPr>
          <p:spPr>
            <a:xfrm rot="10800000" flipH="1">
              <a:off x="3633926" y="3142996"/>
              <a:ext cx="1979100" cy="766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1" name="Google Shape;491;p8"/>
            <p:cNvCxnSpPr>
              <a:endCxn id="473" idx="2"/>
            </p:cNvCxnSpPr>
            <p:nvPr/>
          </p:nvCxnSpPr>
          <p:spPr>
            <a:xfrm>
              <a:off x="3633932" y="3944978"/>
              <a:ext cx="1936500" cy="65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2" name="Google Shape;492;p8"/>
            <p:cNvCxnSpPr>
              <a:endCxn id="472" idx="2"/>
            </p:cNvCxnSpPr>
            <p:nvPr/>
          </p:nvCxnSpPr>
          <p:spPr>
            <a:xfrm>
              <a:off x="3598552" y="3920435"/>
              <a:ext cx="1979100" cy="6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3" name="Google Shape;493;p8"/>
            <p:cNvCxnSpPr>
              <a:endCxn id="477" idx="2"/>
            </p:cNvCxnSpPr>
            <p:nvPr/>
          </p:nvCxnSpPr>
          <p:spPr>
            <a:xfrm>
              <a:off x="6063757" y="3139087"/>
              <a:ext cx="1874100" cy="22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4" name="Google Shape;494;p8"/>
            <p:cNvCxnSpPr>
              <a:endCxn id="478" idx="2"/>
            </p:cNvCxnSpPr>
            <p:nvPr/>
          </p:nvCxnSpPr>
          <p:spPr>
            <a:xfrm>
              <a:off x="6063758" y="3150506"/>
              <a:ext cx="1874100" cy="737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5" name="Google Shape;495;p8"/>
            <p:cNvCxnSpPr>
              <a:endCxn id="479" idx="2"/>
            </p:cNvCxnSpPr>
            <p:nvPr/>
          </p:nvCxnSpPr>
          <p:spPr>
            <a:xfrm>
              <a:off x="6090749" y="3161638"/>
              <a:ext cx="1866600" cy="1465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6" name="Google Shape;496;p8"/>
            <p:cNvCxnSpPr/>
            <p:nvPr/>
          </p:nvCxnSpPr>
          <p:spPr>
            <a:xfrm rot="10800000" flipH="1">
              <a:off x="6022335" y="3200823"/>
              <a:ext cx="1903521" cy="706557"/>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7" name="Google Shape;497;p8"/>
            <p:cNvCxnSpPr>
              <a:endCxn id="478" idx="2"/>
            </p:cNvCxnSpPr>
            <p:nvPr/>
          </p:nvCxnSpPr>
          <p:spPr>
            <a:xfrm rot="10800000" flipH="1">
              <a:off x="6028358" y="3887906"/>
              <a:ext cx="1909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8" name="Google Shape;498;p8"/>
            <p:cNvCxnSpPr>
              <a:endCxn id="479" idx="2"/>
            </p:cNvCxnSpPr>
            <p:nvPr/>
          </p:nvCxnSpPr>
          <p:spPr>
            <a:xfrm>
              <a:off x="6028349" y="3998938"/>
              <a:ext cx="1929000" cy="62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499" name="Google Shape;499;p8"/>
            <p:cNvCxnSpPr>
              <a:endCxn id="478" idx="2"/>
            </p:cNvCxnSpPr>
            <p:nvPr/>
          </p:nvCxnSpPr>
          <p:spPr>
            <a:xfrm rot="10800000" flipH="1">
              <a:off x="6028358" y="3887906"/>
              <a:ext cx="1909500" cy="724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0" name="Google Shape;500;p8"/>
            <p:cNvCxnSpPr>
              <a:endCxn id="479" idx="2"/>
            </p:cNvCxnSpPr>
            <p:nvPr/>
          </p:nvCxnSpPr>
          <p:spPr>
            <a:xfrm>
              <a:off x="6028349" y="4627438"/>
              <a:ext cx="1929000" cy="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501" name="Google Shape;501;p8"/>
            <p:cNvPicPr preferRelativeResize="0"/>
            <p:nvPr/>
          </p:nvPicPr>
          <p:blipFill rotWithShape="1">
            <a:blip r:embed="rId5">
              <a:alphaModFix/>
            </a:blip>
            <a:srcRect/>
            <a:stretch/>
          </p:blipFill>
          <p:spPr>
            <a:xfrm>
              <a:off x="7549910" y="5750702"/>
              <a:ext cx="1204970" cy="1199587"/>
            </a:xfrm>
            <a:prstGeom prst="rect">
              <a:avLst/>
            </a:prstGeom>
            <a:noFill/>
            <a:ln>
              <a:noFill/>
            </a:ln>
          </p:spPr>
        </p:pic>
        <p:cxnSp>
          <p:nvCxnSpPr>
            <p:cNvPr id="502" name="Google Shape;502;p8"/>
            <p:cNvCxnSpPr>
              <a:endCxn id="484" idx="2"/>
            </p:cNvCxnSpPr>
            <p:nvPr/>
          </p:nvCxnSpPr>
          <p:spPr>
            <a:xfrm>
              <a:off x="8408055" y="3161523"/>
              <a:ext cx="2075700" cy="39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3" name="Google Shape;503;p8"/>
            <p:cNvCxnSpPr>
              <a:endCxn id="485" idx="2"/>
            </p:cNvCxnSpPr>
            <p:nvPr/>
          </p:nvCxnSpPr>
          <p:spPr>
            <a:xfrm>
              <a:off x="8388556" y="3161542"/>
              <a:ext cx="2095200" cy="765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4" name="Google Shape;504;p8"/>
            <p:cNvCxnSpPr>
              <a:endCxn id="486" idx="2"/>
            </p:cNvCxnSpPr>
            <p:nvPr/>
          </p:nvCxnSpPr>
          <p:spPr>
            <a:xfrm>
              <a:off x="8408036" y="3200785"/>
              <a:ext cx="2068500" cy="1403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5" name="Google Shape;505;p8"/>
            <p:cNvCxnSpPr>
              <a:stCxn id="478" idx="6"/>
              <a:endCxn id="484" idx="2"/>
            </p:cNvCxnSpPr>
            <p:nvPr/>
          </p:nvCxnSpPr>
          <p:spPr>
            <a:xfrm rot="10800000" flipH="1">
              <a:off x="8388591" y="3200906"/>
              <a:ext cx="2095200" cy="687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6" name="Google Shape;506;p8"/>
            <p:cNvCxnSpPr>
              <a:stCxn id="478" idx="6"/>
            </p:cNvCxnSpPr>
            <p:nvPr/>
          </p:nvCxnSpPr>
          <p:spPr>
            <a:xfrm>
              <a:off x="8388591" y="3887906"/>
              <a:ext cx="2068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7" name="Google Shape;507;p8"/>
            <p:cNvCxnSpPr>
              <a:endCxn id="485" idx="2"/>
            </p:cNvCxnSpPr>
            <p:nvPr/>
          </p:nvCxnSpPr>
          <p:spPr>
            <a:xfrm rot="10800000" flipH="1">
              <a:off x="8450356" y="3927142"/>
              <a:ext cx="2033400" cy="676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8" name="Google Shape;508;p8"/>
            <p:cNvCxnSpPr/>
            <p:nvPr/>
          </p:nvCxnSpPr>
          <p:spPr>
            <a:xfrm rot="10800000" flipH="1">
              <a:off x="8408082" y="3200824"/>
              <a:ext cx="2048963" cy="140265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09" name="Google Shape;509;p8"/>
            <p:cNvCxnSpPr/>
            <p:nvPr/>
          </p:nvCxnSpPr>
          <p:spPr>
            <a:xfrm>
              <a:off x="8408082" y="3909723"/>
              <a:ext cx="2048963" cy="684749"/>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10" name="Google Shape;510;p8"/>
            <p:cNvCxnSpPr/>
            <p:nvPr/>
          </p:nvCxnSpPr>
          <p:spPr>
            <a:xfrm>
              <a:off x="8420950" y="4601587"/>
              <a:ext cx="2068454" cy="1"/>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511" name="Google Shape;511;p8"/>
            <p:cNvPicPr preferRelativeResize="0"/>
            <p:nvPr/>
          </p:nvPicPr>
          <p:blipFill rotWithShape="1">
            <a:blip r:embed="rId6">
              <a:alphaModFix/>
            </a:blip>
            <a:srcRect/>
            <a:stretch/>
          </p:blipFill>
          <p:spPr>
            <a:xfrm>
              <a:off x="10078411" y="5789936"/>
              <a:ext cx="1200164" cy="1196867"/>
            </a:xfrm>
            <a:prstGeom prst="rect">
              <a:avLst/>
            </a:prstGeom>
            <a:noFill/>
            <a:ln>
              <a:noFill/>
            </a:ln>
          </p:spPr>
        </p:pic>
        <p:cxnSp>
          <p:nvCxnSpPr>
            <p:cNvPr id="512" name="Google Shape;512;p8"/>
            <p:cNvCxnSpPr/>
            <p:nvPr/>
          </p:nvCxnSpPr>
          <p:spPr>
            <a:xfrm>
              <a:off x="10950085" y="3204580"/>
              <a:ext cx="2219206" cy="689933"/>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13" name="Google Shape;513;p8"/>
            <p:cNvCxnSpPr/>
            <p:nvPr/>
          </p:nvCxnSpPr>
          <p:spPr>
            <a:xfrm rot="10800000" flipH="1">
              <a:off x="10950085" y="3909794"/>
              <a:ext cx="2219206" cy="2189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14" name="Google Shape;514;p8"/>
            <p:cNvCxnSpPr>
              <a:endCxn id="467" idx="2"/>
            </p:cNvCxnSpPr>
            <p:nvPr/>
          </p:nvCxnSpPr>
          <p:spPr>
            <a:xfrm rot="10800000" flipH="1">
              <a:off x="10934385" y="3852580"/>
              <a:ext cx="2237700" cy="746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grpSp>
          <p:nvGrpSpPr>
            <p:cNvPr id="515" name="Google Shape;515;p8"/>
            <p:cNvGrpSpPr/>
            <p:nvPr/>
          </p:nvGrpSpPr>
          <p:grpSpPr>
            <a:xfrm>
              <a:off x="12409815" y="5519401"/>
              <a:ext cx="1839585" cy="1430888"/>
              <a:chOff x="14470091" y="4550910"/>
              <a:chExt cx="1839585" cy="1430888"/>
            </a:xfrm>
          </p:grpSpPr>
          <p:sp>
            <p:nvSpPr>
              <p:cNvPr id="516" name="Google Shape;516;p8"/>
              <p:cNvSpPr/>
              <p:nvPr/>
            </p:nvSpPr>
            <p:spPr>
              <a:xfrm>
                <a:off x="14470091" y="4550910"/>
                <a:ext cx="1839584" cy="1430888"/>
              </a:xfrm>
              <a:prstGeom prst="roundRect">
                <a:avLst>
                  <a:gd name="adj" fmla="val 16667"/>
                </a:avLst>
              </a:prstGeom>
              <a:solidFill>
                <a:srgbClr val="D0CEC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7" name="Google Shape;517;p8"/>
              <p:cNvSpPr txBox="1"/>
              <p:nvPr/>
            </p:nvSpPr>
            <p:spPr>
              <a:xfrm>
                <a:off x="14551320" y="4629156"/>
                <a:ext cx="1758355" cy="10726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Robert Downey Jr.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sp>
        <p:nvSpPr>
          <p:cNvPr id="518" name="Google Shape;518;p8"/>
          <p:cNvSpPr/>
          <p:nvPr/>
        </p:nvSpPr>
        <p:spPr>
          <a:xfrm rot="10800000">
            <a:off x="4400536" y="7078054"/>
            <a:ext cx="5623367" cy="1317799"/>
          </a:xfrm>
          <a:prstGeom prst="wedgeRoundRectCallout">
            <a:avLst>
              <a:gd name="adj1" fmla="val -16308"/>
              <a:gd name="adj2" fmla="val 106257"/>
              <a:gd name="adj3" fmla="val 16667"/>
            </a:avLst>
          </a:prstGeom>
          <a:solidFill>
            <a:schemeClr val="lt2"/>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19" name="Google Shape;519;p8"/>
          <p:cNvSpPr txBox="1"/>
          <p:nvPr/>
        </p:nvSpPr>
        <p:spPr>
          <a:xfrm>
            <a:off x="6776771" y="958953"/>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Hidden Layers</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520" name="Google Shape;520;p8"/>
          <p:cNvSpPr txBox="1">
            <a:spLocks noGrp="1"/>
          </p:cNvSpPr>
          <p:nvPr>
            <p:ph type="body" idx="2"/>
          </p:nvPr>
        </p:nvSpPr>
        <p:spPr>
          <a:xfrm>
            <a:off x="4422649" y="7252855"/>
            <a:ext cx="5627870" cy="114299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r>
              <a:rPr lang="en-IN" sz="2200"/>
              <a:t>The second hidden layer gets the identified edges as input and gives a combination of edges as an output.</a:t>
            </a:r>
            <a:endParaRPr sz="2200"/>
          </a:p>
          <a:p>
            <a:pPr marL="0" lvl="0" indent="0" algn="ctr" rtl="0">
              <a:lnSpc>
                <a:spcPct val="100000"/>
              </a:lnSpc>
              <a:spcBef>
                <a:spcPts val="0"/>
              </a:spcBef>
              <a:spcAft>
                <a:spcPts val="0"/>
              </a:spcAft>
              <a:buSzPts val="2400"/>
              <a:buNone/>
            </a:pPr>
            <a:endParaRPr sz="2200"/>
          </a:p>
        </p:txBody>
      </p:sp>
      <p:sp>
        <p:nvSpPr>
          <p:cNvPr id="521" name="Google Shape;521;p8"/>
          <p:cNvSpPr txBox="1">
            <a:spLocks noGrp="1"/>
          </p:cNvSpPr>
          <p:nvPr>
            <p:ph type="title"/>
          </p:nvPr>
        </p:nvSpPr>
        <p:spPr>
          <a:xfrm>
            <a:off x="0" y="0"/>
            <a:ext cx="16255999" cy="91712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Deep Learning: Example</a:t>
            </a:r>
            <a:endParaRPr/>
          </a:p>
        </p:txBody>
      </p:sp>
      <p:pic>
        <p:nvPicPr>
          <p:cNvPr id="522" name="Google Shape;522;p8"/>
          <p:cNvPicPr preferRelativeResize="0"/>
          <p:nvPr/>
        </p:nvPicPr>
        <p:blipFill rotWithShape="1">
          <a:blip r:embed="rId7">
            <a:alphaModFix/>
          </a:blip>
          <a:srcRect/>
          <a:stretch/>
        </p:blipFill>
        <p:spPr>
          <a:xfrm>
            <a:off x="4401153" y="617341"/>
            <a:ext cx="7762625" cy="39012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71"/>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Fit the Model</a:t>
            </a:r>
            <a:endParaRPr/>
          </a:p>
        </p:txBody>
      </p:sp>
      <p:pic>
        <p:nvPicPr>
          <p:cNvPr id="1332" name="Google Shape;1332;p71"/>
          <p:cNvPicPr preferRelativeResize="0"/>
          <p:nvPr/>
        </p:nvPicPr>
        <p:blipFill rotWithShape="1">
          <a:blip r:embed="rId3">
            <a:alphaModFix/>
          </a:blip>
          <a:srcRect/>
          <a:stretch/>
        </p:blipFill>
        <p:spPr>
          <a:xfrm>
            <a:off x="5268700" y="745298"/>
            <a:ext cx="6161290" cy="489220"/>
          </a:xfrm>
          <a:prstGeom prst="rect">
            <a:avLst/>
          </a:prstGeom>
          <a:noFill/>
          <a:ln>
            <a:noFill/>
          </a:ln>
        </p:spPr>
      </p:pic>
      <p:sp>
        <p:nvSpPr>
          <p:cNvPr id="1333" name="Google Shape;1333;p71"/>
          <p:cNvSpPr/>
          <p:nvPr/>
        </p:nvSpPr>
        <p:spPr>
          <a:xfrm>
            <a:off x="7374551" y="1348087"/>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4" name="Google Shape;1334;p71"/>
          <p:cNvSpPr/>
          <p:nvPr/>
        </p:nvSpPr>
        <p:spPr>
          <a:xfrm>
            <a:off x="7481036" y="1441413"/>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335" name="Google Shape;1335;p71"/>
          <p:cNvSpPr/>
          <p:nvPr/>
        </p:nvSpPr>
        <p:spPr>
          <a:xfrm rot="-5400000">
            <a:off x="6772994" y="-2652757"/>
            <a:ext cx="2710012"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36" name="Google Shape;1336;p71"/>
          <p:cNvSpPr/>
          <p:nvPr/>
        </p:nvSpPr>
        <p:spPr>
          <a:xfrm>
            <a:off x="7760546" y="2489407"/>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37" name="Google Shape;1337;p71"/>
          <p:cNvSpPr/>
          <p:nvPr/>
        </p:nvSpPr>
        <p:spPr>
          <a:xfrm>
            <a:off x="1371493" y="3004457"/>
            <a:ext cx="13513015" cy="2407297"/>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model.fit(x_train, y_train, </a:t>
            </a:r>
            <a:endParaRPr sz="24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          batch_size=batch_size,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          epochs=epochs,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          verbose=1,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          validation_data=(x_test, y_test))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262626"/>
              </a:solidFill>
              <a:latin typeface="Courier New"/>
              <a:ea typeface="Courier New"/>
              <a:cs typeface="Courier New"/>
              <a:sym typeface="Courier New"/>
            </a:endParaRPr>
          </a:p>
        </p:txBody>
      </p:sp>
      <p:sp>
        <p:nvSpPr>
          <p:cNvPr id="1338" name="Google Shape;1338;p71"/>
          <p:cNvSpPr/>
          <p:nvPr/>
        </p:nvSpPr>
        <p:spPr>
          <a:xfrm>
            <a:off x="1250543" y="6131952"/>
            <a:ext cx="13754911" cy="144650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Executes model for some data</a:t>
            </a:r>
            <a:endParaRPr sz="1400" b="0" i="0" u="none" strike="noStrike" cap="none">
              <a:solidFill>
                <a:srgbClr val="000000"/>
              </a:solidFill>
              <a:latin typeface="Arial"/>
              <a:ea typeface="Arial"/>
              <a:cs typeface="Arial"/>
              <a:sym typeface="Arial"/>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Trains and iterates data in batches</a:t>
            </a:r>
            <a:endParaRPr sz="2200" b="0" i="0" u="none" strike="noStrike" cap="none">
              <a:solidFill>
                <a:srgbClr val="000000"/>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Noto Sans Symbols"/>
              <a:buNone/>
            </a:pP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72"/>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Evaluate the Model</a:t>
            </a:r>
            <a:endParaRPr/>
          </a:p>
        </p:txBody>
      </p:sp>
      <p:pic>
        <p:nvPicPr>
          <p:cNvPr id="1345" name="Google Shape;1345;p72"/>
          <p:cNvPicPr preferRelativeResize="0"/>
          <p:nvPr/>
        </p:nvPicPr>
        <p:blipFill rotWithShape="1">
          <a:blip r:embed="rId3">
            <a:alphaModFix/>
          </a:blip>
          <a:srcRect/>
          <a:stretch/>
        </p:blipFill>
        <p:spPr>
          <a:xfrm>
            <a:off x="5268700" y="745298"/>
            <a:ext cx="6161290" cy="489220"/>
          </a:xfrm>
          <a:prstGeom prst="rect">
            <a:avLst/>
          </a:prstGeom>
          <a:noFill/>
          <a:ln>
            <a:noFill/>
          </a:ln>
        </p:spPr>
      </p:pic>
      <p:sp>
        <p:nvSpPr>
          <p:cNvPr id="1346" name="Google Shape;1346;p72"/>
          <p:cNvSpPr/>
          <p:nvPr/>
        </p:nvSpPr>
        <p:spPr>
          <a:xfrm>
            <a:off x="7374551" y="201430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47" name="Google Shape;1347;p72"/>
          <p:cNvSpPr/>
          <p:nvPr/>
        </p:nvSpPr>
        <p:spPr>
          <a:xfrm>
            <a:off x="7481036" y="210762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348" name="Google Shape;1348;p72"/>
          <p:cNvSpPr/>
          <p:nvPr/>
        </p:nvSpPr>
        <p:spPr>
          <a:xfrm rot="-5400000">
            <a:off x="7243182" y="-2501905"/>
            <a:ext cx="176963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49" name="Google Shape;1349;p72"/>
          <p:cNvSpPr/>
          <p:nvPr/>
        </p:nvSpPr>
        <p:spPr>
          <a:xfrm>
            <a:off x="7760546" y="315562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50" name="Google Shape;1350;p72"/>
          <p:cNvSpPr/>
          <p:nvPr/>
        </p:nvSpPr>
        <p:spPr>
          <a:xfrm>
            <a:off x="1371493" y="3595698"/>
            <a:ext cx="13513015" cy="154235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score = model.evaluate(x_test, y_test, verbose=0)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print('Test loss:', score[0])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print('Test accuracy:', score[1])</a:t>
            </a:r>
            <a:endParaRPr sz="2400" b="0" i="0" u="none" strike="noStrike" cap="none">
              <a:solidFill>
                <a:srgbClr val="262626"/>
              </a:solidFill>
              <a:latin typeface="Courier New"/>
              <a:ea typeface="Courier New"/>
              <a:cs typeface="Courier New"/>
              <a:sym typeface="Courier New"/>
            </a:endParaRPr>
          </a:p>
        </p:txBody>
      </p:sp>
      <p:sp>
        <p:nvSpPr>
          <p:cNvPr id="1351" name="Google Shape;1351;p72"/>
          <p:cNvSpPr/>
          <p:nvPr/>
        </p:nvSpPr>
        <p:spPr>
          <a:xfrm>
            <a:off x="1197696" y="6304480"/>
            <a:ext cx="13754911"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400" b="0" i="0" u="none" strike="noStrike" cap="none">
                <a:solidFill>
                  <a:srgbClr val="000000"/>
                </a:solidFill>
                <a:latin typeface="Arial"/>
                <a:ea typeface="Arial"/>
                <a:cs typeface="Arial"/>
                <a:sym typeface="Arial"/>
              </a:rPr>
              <a:t>Assesses the modeled data set</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73"/>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Predict</a:t>
            </a:r>
            <a:endParaRPr/>
          </a:p>
        </p:txBody>
      </p:sp>
      <p:pic>
        <p:nvPicPr>
          <p:cNvPr id="1358" name="Google Shape;1358;p73"/>
          <p:cNvPicPr preferRelativeResize="0"/>
          <p:nvPr/>
        </p:nvPicPr>
        <p:blipFill rotWithShape="1">
          <a:blip r:embed="rId3">
            <a:alphaModFix/>
          </a:blip>
          <a:srcRect/>
          <a:stretch/>
        </p:blipFill>
        <p:spPr>
          <a:xfrm>
            <a:off x="6280029" y="745298"/>
            <a:ext cx="4002657" cy="489220"/>
          </a:xfrm>
          <a:prstGeom prst="rect">
            <a:avLst/>
          </a:prstGeom>
          <a:noFill/>
          <a:ln>
            <a:noFill/>
          </a:ln>
        </p:spPr>
      </p:pic>
      <p:sp>
        <p:nvSpPr>
          <p:cNvPr id="1359" name="Google Shape;1359;p73"/>
          <p:cNvSpPr/>
          <p:nvPr/>
        </p:nvSpPr>
        <p:spPr>
          <a:xfrm>
            <a:off x="7374551" y="2014300"/>
            <a:ext cx="1559705" cy="862158"/>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0" name="Google Shape;1360;p73"/>
          <p:cNvSpPr/>
          <p:nvPr/>
        </p:nvSpPr>
        <p:spPr>
          <a:xfrm>
            <a:off x="7481036" y="2107626"/>
            <a:ext cx="1346735" cy="675505"/>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sp>
        <p:nvSpPr>
          <p:cNvPr id="1361" name="Google Shape;1361;p73"/>
          <p:cNvSpPr/>
          <p:nvPr/>
        </p:nvSpPr>
        <p:spPr>
          <a:xfrm rot="-5400000">
            <a:off x="7243182" y="-2501905"/>
            <a:ext cx="1769636" cy="13754911"/>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62" name="Google Shape;1362;p73"/>
          <p:cNvSpPr/>
          <p:nvPr/>
        </p:nvSpPr>
        <p:spPr>
          <a:xfrm>
            <a:off x="7760546" y="3155620"/>
            <a:ext cx="734908" cy="380287"/>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ourier New"/>
              <a:ea typeface="Courier New"/>
              <a:cs typeface="Courier New"/>
              <a:sym typeface="Courier New"/>
            </a:endParaRPr>
          </a:p>
        </p:txBody>
      </p:sp>
      <p:sp>
        <p:nvSpPr>
          <p:cNvPr id="1363" name="Google Shape;1363;p73"/>
          <p:cNvSpPr/>
          <p:nvPr/>
        </p:nvSpPr>
        <p:spPr>
          <a:xfrm>
            <a:off x="1371493" y="3595698"/>
            <a:ext cx="13513015" cy="154235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IN" sz="2400" b="0" i="0" u="none" strike="noStrike" cap="none">
                <a:solidFill>
                  <a:srgbClr val="262626"/>
                </a:solidFill>
                <a:latin typeface="Courier New"/>
                <a:ea typeface="Courier New"/>
                <a:cs typeface="Courier New"/>
                <a:sym typeface="Courier New"/>
              </a:rPr>
              <a:t>classes=model.predict(x_test,batch_size=128)</a:t>
            </a:r>
            <a:endParaRPr sz="2400" b="0" i="0" u="none" strike="noStrike" cap="none">
              <a:solidFill>
                <a:srgbClr val="262626"/>
              </a:solidFill>
              <a:latin typeface="Courier New"/>
              <a:ea typeface="Courier New"/>
              <a:cs typeface="Courier New"/>
              <a:sym typeface="Courier New"/>
            </a:endParaRPr>
          </a:p>
        </p:txBody>
      </p:sp>
      <p:sp>
        <p:nvSpPr>
          <p:cNvPr id="1364" name="Google Shape;1364;p73"/>
          <p:cNvSpPr/>
          <p:nvPr/>
        </p:nvSpPr>
        <p:spPr>
          <a:xfrm>
            <a:off x="1197696" y="6304480"/>
            <a:ext cx="13754911"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accent4"/>
              </a:buClr>
              <a:buSzPts val="2200"/>
              <a:buFont typeface="Noto Sans Symbols"/>
              <a:buChar char="⮚"/>
            </a:pPr>
            <a:r>
              <a:rPr lang="en-IN" sz="2200" b="0" i="0" u="none" strike="noStrike" cap="none">
                <a:solidFill>
                  <a:srgbClr val="000000"/>
                </a:solidFill>
                <a:latin typeface="Open Sans"/>
                <a:ea typeface="Open Sans"/>
                <a:cs typeface="Open Sans"/>
                <a:sym typeface="Open Sans"/>
              </a:rPr>
              <a:t> Generates prediction on new data</a:t>
            </a:r>
            <a:endParaRPr sz="2200" b="0" i="0" u="none" strike="noStrike" cap="none">
              <a:solidFill>
                <a:srgbClr val="3F3F3F"/>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7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1000"/>
              </a:spcBef>
              <a:spcAft>
                <a:spcPts val="0"/>
              </a:spcAft>
              <a:buSzPts val="2800"/>
              <a:buNone/>
            </a:pPr>
            <a:r>
              <a:rPr lang="en-IN"/>
              <a:t> Other Deep Learning Tool: PyTorch</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78"/>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What Is PyTorch?</a:t>
            </a:r>
            <a:endParaRPr/>
          </a:p>
        </p:txBody>
      </p:sp>
      <p:pic>
        <p:nvPicPr>
          <p:cNvPr id="1376" name="Google Shape;1376;p78"/>
          <p:cNvPicPr preferRelativeResize="0"/>
          <p:nvPr/>
        </p:nvPicPr>
        <p:blipFill rotWithShape="1">
          <a:blip r:embed="rId3">
            <a:alphaModFix/>
          </a:blip>
          <a:srcRect/>
          <a:stretch/>
        </p:blipFill>
        <p:spPr>
          <a:xfrm>
            <a:off x="5467350" y="832382"/>
            <a:ext cx="5253781" cy="386818"/>
          </a:xfrm>
          <a:prstGeom prst="rect">
            <a:avLst/>
          </a:prstGeom>
          <a:noFill/>
          <a:ln>
            <a:noFill/>
          </a:ln>
        </p:spPr>
      </p:pic>
      <p:sp>
        <p:nvSpPr>
          <p:cNvPr id="1377" name="Google Shape;1377;p78"/>
          <p:cNvSpPr/>
          <p:nvPr/>
        </p:nvSpPr>
        <p:spPr>
          <a:xfrm>
            <a:off x="6672715" y="2709989"/>
            <a:ext cx="2757035" cy="2662111"/>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378" name="Google Shape;1378;p78"/>
          <p:cNvSpPr/>
          <p:nvPr/>
        </p:nvSpPr>
        <p:spPr>
          <a:xfrm>
            <a:off x="5160414" y="2543977"/>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1379" name="Google Shape;1379;p78"/>
          <p:cNvSpPr/>
          <p:nvPr/>
        </p:nvSpPr>
        <p:spPr>
          <a:xfrm flipH="1">
            <a:off x="9760996" y="2488883"/>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33B48"/>
              </a:solidFill>
              <a:latin typeface="Arial"/>
              <a:ea typeface="Arial"/>
              <a:cs typeface="Arial"/>
              <a:sym typeface="Arial"/>
            </a:endParaRPr>
          </a:p>
        </p:txBody>
      </p:sp>
      <p:sp>
        <p:nvSpPr>
          <p:cNvPr id="1380" name="Google Shape;1380;p78"/>
          <p:cNvSpPr txBox="1"/>
          <p:nvPr/>
        </p:nvSpPr>
        <p:spPr>
          <a:xfrm>
            <a:off x="11279458" y="2044289"/>
            <a:ext cx="4606741"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replacement for NumPy to use the power of GPUs</a:t>
            </a:r>
            <a:endParaRPr sz="2200" b="0" i="0" u="none" strike="noStrike" cap="none">
              <a:solidFill>
                <a:srgbClr val="3F3F3F"/>
              </a:solidFill>
              <a:latin typeface="Open Sans"/>
              <a:ea typeface="Open Sans"/>
              <a:cs typeface="Open Sans"/>
              <a:sym typeface="Open Sans"/>
            </a:endParaRPr>
          </a:p>
        </p:txBody>
      </p:sp>
      <p:cxnSp>
        <p:nvCxnSpPr>
          <p:cNvPr id="1381" name="Google Shape;1381;p78"/>
          <p:cNvCxnSpPr/>
          <p:nvPr/>
        </p:nvCxnSpPr>
        <p:spPr>
          <a:xfrm>
            <a:off x="8095356" y="5543549"/>
            <a:ext cx="0" cy="1021133"/>
          </a:xfrm>
          <a:prstGeom prst="straightConnector1">
            <a:avLst/>
          </a:prstGeom>
          <a:noFill/>
          <a:ln w="38100" cap="flat" cmpd="sng">
            <a:solidFill>
              <a:schemeClr val="accent3"/>
            </a:solidFill>
            <a:prstDash val="solid"/>
            <a:round/>
            <a:headEnd type="none" w="sm" len="sm"/>
            <a:tailEnd type="none" w="sm" len="sm"/>
          </a:ln>
          <a:effectLst>
            <a:outerShdw blurRad="40000" dist="23000" dir="5400000" rotWithShape="0">
              <a:srgbClr val="000000">
                <a:alpha val="32156"/>
              </a:srgbClr>
            </a:outerShdw>
          </a:effectLst>
        </p:spPr>
      </p:cxnSp>
      <p:sp>
        <p:nvSpPr>
          <p:cNvPr id="1382" name="Google Shape;1382;p78"/>
          <p:cNvSpPr/>
          <p:nvPr/>
        </p:nvSpPr>
        <p:spPr>
          <a:xfrm>
            <a:off x="8021287" y="5543550"/>
            <a:ext cx="143880" cy="133350"/>
          </a:xfrm>
          <a:prstGeom prst="ellipse">
            <a:avLst/>
          </a:prstGeom>
          <a:solidFill>
            <a:schemeClr val="accent3"/>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83" name="Google Shape;1383;p78"/>
          <p:cNvSpPr txBox="1"/>
          <p:nvPr/>
        </p:nvSpPr>
        <p:spPr>
          <a:xfrm>
            <a:off x="834414" y="2132208"/>
            <a:ext cx="4472241"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A deep learning research platform that provides maximum flexibility and speed</a:t>
            </a:r>
            <a:endParaRPr sz="2200" b="0" i="0" u="none" strike="noStrike" cap="none">
              <a:solidFill>
                <a:srgbClr val="44494E"/>
              </a:solidFill>
              <a:latin typeface="Arial"/>
              <a:ea typeface="Arial"/>
              <a:cs typeface="Arial"/>
              <a:sym typeface="Arial"/>
            </a:endParaRPr>
          </a:p>
        </p:txBody>
      </p:sp>
      <p:sp>
        <p:nvSpPr>
          <p:cNvPr id="1384" name="Google Shape;1384;p78"/>
          <p:cNvSpPr txBox="1"/>
          <p:nvPr/>
        </p:nvSpPr>
        <p:spPr>
          <a:xfrm>
            <a:off x="5574473" y="6786785"/>
            <a:ext cx="5070071"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C000"/>
              </a:buClr>
              <a:buSzPts val="3360"/>
              <a:buFont typeface="Arial"/>
              <a:buNone/>
            </a:pPr>
            <a:r>
              <a:rPr lang="en-IN" sz="2200" b="0" i="0" u="none" strike="noStrike" cap="none">
                <a:solidFill>
                  <a:srgbClr val="3F3F3F"/>
                </a:solidFill>
                <a:latin typeface="Open Sans"/>
                <a:ea typeface="Open Sans"/>
                <a:cs typeface="Open Sans"/>
                <a:sym typeface="Open Sans"/>
              </a:rPr>
              <a:t>A product of Facebook's artificial intelligence team</a:t>
            </a:r>
            <a:endParaRPr sz="2400" b="0" i="0" u="none" strike="noStrike" cap="none">
              <a:solidFill>
                <a:srgbClr val="3F3F3F"/>
              </a:solidFill>
              <a:latin typeface="Open Sans"/>
              <a:ea typeface="Open Sans"/>
              <a:cs typeface="Open Sans"/>
              <a:sym typeface="Open Sans"/>
            </a:endParaRPr>
          </a:p>
        </p:txBody>
      </p:sp>
      <p:pic>
        <p:nvPicPr>
          <p:cNvPr id="1385" name="Google Shape;1385;p78"/>
          <p:cNvPicPr preferRelativeResize="0"/>
          <p:nvPr/>
        </p:nvPicPr>
        <p:blipFill rotWithShape="1">
          <a:blip r:embed="rId4">
            <a:alphaModFix/>
          </a:blip>
          <a:srcRect/>
          <a:stretch/>
        </p:blipFill>
        <p:spPr>
          <a:xfrm>
            <a:off x="6672715" y="3847381"/>
            <a:ext cx="2757379" cy="60068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79"/>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Features of PyTorch</a:t>
            </a:r>
            <a:endParaRPr/>
          </a:p>
        </p:txBody>
      </p:sp>
      <p:sp>
        <p:nvSpPr>
          <p:cNvPr id="1392" name="Google Shape;1392;p79"/>
          <p:cNvSpPr txBox="1">
            <a:spLocks noGrp="1"/>
          </p:cNvSpPr>
          <p:nvPr>
            <p:ph type="body" idx="2"/>
          </p:nvPr>
        </p:nvSpPr>
        <p:spPr>
          <a:xfrm>
            <a:off x="3994120" y="938384"/>
            <a:ext cx="9025821" cy="1117600"/>
          </a:xfrm>
          <a:prstGeom prst="rect">
            <a:avLst/>
          </a:prstGeom>
          <a:noFill/>
          <a:ln>
            <a:noFill/>
          </a:ln>
        </p:spPr>
        <p:txBody>
          <a:bodyPr spcFirstLastPara="1" wrap="square" lIns="91425" tIns="45700" rIns="91425" bIns="45700" anchor="t" anchorCtr="0">
            <a:noAutofit/>
          </a:bodyPr>
          <a:lstStyle/>
          <a:p>
            <a:pPr marL="76200" lvl="0" indent="0" algn="l" rtl="0">
              <a:lnSpc>
                <a:spcPct val="100000"/>
              </a:lnSpc>
              <a:spcBef>
                <a:spcPts val="1333"/>
              </a:spcBef>
              <a:spcAft>
                <a:spcPts val="0"/>
              </a:spcAft>
              <a:buSzPts val="2400"/>
              <a:buNone/>
            </a:pPr>
            <a:r>
              <a:rPr lang="en-IN" sz="2200"/>
              <a:t>The features of Pytorch is as follows:</a:t>
            </a:r>
            <a:endParaRPr/>
          </a:p>
        </p:txBody>
      </p:sp>
      <p:pic>
        <p:nvPicPr>
          <p:cNvPr id="1393" name="Google Shape;1393;p79"/>
          <p:cNvPicPr preferRelativeResize="0"/>
          <p:nvPr/>
        </p:nvPicPr>
        <p:blipFill rotWithShape="1">
          <a:blip r:embed="rId3">
            <a:alphaModFix/>
          </a:blip>
          <a:srcRect/>
          <a:stretch/>
        </p:blipFill>
        <p:spPr>
          <a:xfrm>
            <a:off x="4830793" y="719636"/>
            <a:ext cx="6797620" cy="352068"/>
          </a:xfrm>
          <a:prstGeom prst="rect">
            <a:avLst/>
          </a:prstGeom>
          <a:noFill/>
          <a:ln>
            <a:noFill/>
          </a:ln>
        </p:spPr>
      </p:pic>
      <p:grpSp>
        <p:nvGrpSpPr>
          <p:cNvPr id="1394" name="Google Shape;1394;p79"/>
          <p:cNvGrpSpPr/>
          <p:nvPr/>
        </p:nvGrpSpPr>
        <p:grpSpPr>
          <a:xfrm>
            <a:off x="3666973" y="1932904"/>
            <a:ext cx="9569535" cy="6717152"/>
            <a:chOff x="3666973" y="1932904"/>
            <a:chExt cx="9569535" cy="6717152"/>
          </a:xfrm>
        </p:grpSpPr>
        <p:sp>
          <p:nvSpPr>
            <p:cNvPr id="1395" name="Google Shape;1395;p79"/>
            <p:cNvSpPr/>
            <p:nvPr/>
          </p:nvSpPr>
          <p:spPr>
            <a:xfrm>
              <a:off x="3682716" y="1932904"/>
              <a:ext cx="952716" cy="976470"/>
            </a:xfrm>
            <a:prstGeom prst="rightArrow">
              <a:avLst>
                <a:gd name="adj1" fmla="val 52703"/>
                <a:gd name="adj2"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396" name="Google Shape;1396;p79"/>
            <p:cNvGrpSpPr/>
            <p:nvPr/>
          </p:nvGrpSpPr>
          <p:grpSpPr>
            <a:xfrm>
              <a:off x="4356666" y="2016518"/>
              <a:ext cx="8879842" cy="808863"/>
              <a:chOff x="4702175" y="2133408"/>
              <a:chExt cx="7613650" cy="638742"/>
            </a:xfrm>
          </p:grpSpPr>
          <p:sp>
            <p:nvSpPr>
              <p:cNvPr id="1397" name="Google Shape;1397;p79"/>
              <p:cNvSpPr/>
              <p:nvPr/>
            </p:nvSpPr>
            <p:spPr>
              <a:xfrm>
                <a:off x="4702175" y="2133408"/>
                <a:ext cx="7613650" cy="638742"/>
              </a:xfrm>
              <a:prstGeom prst="chevron">
                <a:avLst>
                  <a:gd name="adj" fmla="val 50000"/>
                </a:avLst>
              </a:prstGeom>
              <a:solidFill>
                <a:srgbClr val="66C8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398" name="Google Shape;1398;p79"/>
              <p:cNvSpPr/>
              <p:nvPr/>
            </p:nvSpPr>
            <p:spPr>
              <a:xfrm>
                <a:off x="5321930" y="2281056"/>
                <a:ext cx="2549839" cy="364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Arial"/>
                  <a:buNone/>
                </a:pPr>
                <a:r>
                  <a:rPr lang="en-IN" sz="2200" b="0" i="0" u="none" strike="noStrike" cap="none">
                    <a:solidFill>
                      <a:schemeClr val="lt1"/>
                    </a:solidFill>
                    <a:latin typeface="Open Sans"/>
                    <a:ea typeface="Open Sans"/>
                    <a:cs typeface="Open Sans"/>
                    <a:sym typeface="Open Sans"/>
                  </a:rPr>
                  <a:t>Simple</a:t>
                </a:r>
                <a:r>
                  <a:rPr lang="en-IN" sz="2400" b="0" i="0" u="none" strike="noStrike" cap="none">
                    <a:solidFill>
                      <a:schemeClr val="lt1"/>
                    </a:solidFill>
                    <a:latin typeface="Open Sans"/>
                    <a:ea typeface="Open Sans"/>
                    <a:cs typeface="Open Sans"/>
                    <a:sym typeface="Open Sans"/>
                  </a:rPr>
                  <a:t> </a:t>
                </a:r>
                <a:r>
                  <a:rPr lang="en-IN" sz="2200" b="0" i="0" u="none" strike="noStrike" cap="none">
                    <a:solidFill>
                      <a:schemeClr val="lt1"/>
                    </a:solidFill>
                    <a:latin typeface="Open Sans"/>
                    <a:ea typeface="Open Sans"/>
                    <a:cs typeface="Open Sans"/>
                    <a:sym typeface="Open Sans"/>
                  </a:rPr>
                  <a:t>Interface</a:t>
                </a:r>
                <a:endParaRPr sz="2200" b="0" i="0" u="none" strike="noStrike" cap="none">
                  <a:solidFill>
                    <a:srgbClr val="000000"/>
                  </a:solidFill>
                  <a:latin typeface="Arial"/>
                  <a:ea typeface="Arial"/>
                  <a:cs typeface="Arial"/>
                  <a:sym typeface="Arial"/>
                </a:endParaRPr>
              </a:p>
            </p:txBody>
          </p:sp>
        </p:grpSp>
        <p:sp>
          <p:nvSpPr>
            <p:cNvPr id="1399" name="Google Shape;1399;p79"/>
            <p:cNvSpPr/>
            <p:nvPr/>
          </p:nvSpPr>
          <p:spPr>
            <a:xfrm>
              <a:off x="3682716" y="3064317"/>
              <a:ext cx="952716" cy="976470"/>
            </a:xfrm>
            <a:prstGeom prst="rightArrow">
              <a:avLst>
                <a:gd name="adj1" fmla="val 52703"/>
                <a:gd name="adj2"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400" name="Google Shape;1400;p79"/>
            <p:cNvGrpSpPr/>
            <p:nvPr/>
          </p:nvGrpSpPr>
          <p:grpSpPr>
            <a:xfrm>
              <a:off x="4356666" y="3147931"/>
              <a:ext cx="8879842" cy="808863"/>
              <a:chOff x="4702175" y="3026863"/>
              <a:chExt cx="7613650" cy="638742"/>
            </a:xfrm>
          </p:grpSpPr>
          <p:sp>
            <p:nvSpPr>
              <p:cNvPr id="1401" name="Google Shape;1401;p79"/>
              <p:cNvSpPr/>
              <p:nvPr/>
            </p:nvSpPr>
            <p:spPr>
              <a:xfrm>
                <a:off x="4702175" y="3026863"/>
                <a:ext cx="7613650" cy="638742"/>
              </a:xfrm>
              <a:prstGeom prst="chevron">
                <a:avLst>
                  <a:gd name="adj" fmla="val 50000"/>
                </a:avLst>
              </a:prstGeom>
              <a:solidFill>
                <a:srgbClr val="24AB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402" name="Google Shape;1402;p79"/>
              <p:cNvSpPr/>
              <p:nvPr/>
            </p:nvSpPr>
            <p:spPr>
              <a:xfrm>
                <a:off x="5321930" y="3146766"/>
                <a:ext cx="2280451" cy="364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Hybrid Frontend</a:t>
                </a:r>
                <a:endParaRPr sz="2200" b="0" i="0" u="none" strike="noStrike" cap="none">
                  <a:solidFill>
                    <a:srgbClr val="000000"/>
                  </a:solidFill>
                  <a:latin typeface="Arial"/>
                  <a:ea typeface="Arial"/>
                  <a:cs typeface="Arial"/>
                  <a:sym typeface="Arial"/>
                </a:endParaRPr>
              </a:p>
            </p:txBody>
          </p:sp>
        </p:grpSp>
        <p:sp>
          <p:nvSpPr>
            <p:cNvPr id="1403" name="Google Shape;1403;p79"/>
            <p:cNvSpPr/>
            <p:nvPr/>
          </p:nvSpPr>
          <p:spPr>
            <a:xfrm>
              <a:off x="3682716" y="4195731"/>
              <a:ext cx="952716" cy="976470"/>
            </a:xfrm>
            <a:prstGeom prst="rightArrow">
              <a:avLst>
                <a:gd name="adj1" fmla="val 52703"/>
                <a:gd name="adj2"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404" name="Google Shape;1404;p79"/>
            <p:cNvGrpSpPr/>
            <p:nvPr/>
          </p:nvGrpSpPr>
          <p:grpSpPr>
            <a:xfrm>
              <a:off x="4356666" y="4279344"/>
              <a:ext cx="8879842" cy="808863"/>
              <a:chOff x="4702175" y="3920318"/>
              <a:chExt cx="7613650" cy="638742"/>
            </a:xfrm>
          </p:grpSpPr>
          <p:sp>
            <p:nvSpPr>
              <p:cNvPr id="1405" name="Google Shape;1405;p79"/>
              <p:cNvSpPr/>
              <p:nvPr/>
            </p:nvSpPr>
            <p:spPr>
              <a:xfrm>
                <a:off x="4702175" y="3920318"/>
                <a:ext cx="7613650" cy="638742"/>
              </a:xfrm>
              <a:prstGeom prst="chevron">
                <a:avLst>
                  <a:gd name="adj" fmla="val 50000"/>
                </a:avLst>
              </a:prstGeom>
              <a:solidFill>
                <a:srgbClr val="BA9CC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406" name="Google Shape;1406;p79"/>
              <p:cNvSpPr/>
              <p:nvPr/>
            </p:nvSpPr>
            <p:spPr>
              <a:xfrm>
                <a:off x="5321930" y="4040224"/>
                <a:ext cx="2938802" cy="3645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Distributed Training</a:t>
                </a:r>
                <a:endParaRPr sz="2400" b="0" i="0" u="none" strike="noStrike" cap="none">
                  <a:solidFill>
                    <a:schemeClr val="lt1"/>
                  </a:solidFill>
                  <a:latin typeface="Open Sans"/>
                  <a:ea typeface="Open Sans"/>
                  <a:cs typeface="Open Sans"/>
                  <a:sym typeface="Open Sans"/>
                </a:endParaRPr>
              </a:p>
            </p:txBody>
          </p:sp>
        </p:grpSp>
        <p:sp>
          <p:nvSpPr>
            <p:cNvPr id="1407" name="Google Shape;1407;p79"/>
            <p:cNvSpPr/>
            <p:nvPr/>
          </p:nvSpPr>
          <p:spPr>
            <a:xfrm>
              <a:off x="3682716" y="5327146"/>
              <a:ext cx="952716" cy="976470"/>
            </a:xfrm>
            <a:prstGeom prst="rightArrow">
              <a:avLst>
                <a:gd name="adj1" fmla="val 52703"/>
                <a:gd name="adj2"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408" name="Google Shape;1408;p79"/>
            <p:cNvGrpSpPr/>
            <p:nvPr/>
          </p:nvGrpSpPr>
          <p:grpSpPr>
            <a:xfrm>
              <a:off x="4356666" y="5410760"/>
              <a:ext cx="8879842" cy="808863"/>
              <a:chOff x="4702175" y="4813773"/>
              <a:chExt cx="7613650" cy="638742"/>
            </a:xfrm>
          </p:grpSpPr>
          <p:sp>
            <p:nvSpPr>
              <p:cNvPr id="1409" name="Google Shape;1409;p79"/>
              <p:cNvSpPr/>
              <p:nvPr/>
            </p:nvSpPr>
            <p:spPr>
              <a:xfrm>
                <a:off x="4702175" y="4813773"/>
                <a:ext cx="7613650" cy="638742"/>
              </a:xfrm>
              <a:prstGeom prst="chevron">
                <a:avLst>
                  <a:gd name="adj" fmla="val 50000"/>
                </a:avLst>
              </a:prstGeom>
              <a:solidFill>
                <a:srgbClr val="FAA1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410" name="Google Shape;1410;p79"/>
              <p:cNvSpPr/>
              <p:nvPr/>
            </p:nvSpPr>
            <p:spPr>
              <a:xfrm>
                <a:off x="5321930" y="4947301"/>
                <a:ext cx="3818436" cy="364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Native ONNX Support</a:t>
                </a:r>
                <a:endParaRPr sz="1400" b="0" i="0" u="none" strike="noStrike" cap="none">
                  <a:solidFill>
                    <a:srgbClr val="000000"/>
                  </a:solidFill>
                  <a:latin typeface="Arial"/>
                  <a:ea typeface="Arial"/>
                  <a:cs typeface="Arial"/>
                  <a:sym typeface="Arial"/>
                </a:endParaRPr>
              </a:p>
            </p:txBody>
          </p:sp>
        </p:grpSp>
        <p:sp>
          <p:nvSpPr>
            <p:cNvPr id="1411" name="Google Shape;1411;p79"/>
            <p:cNvSpPr/>
            <p:nvPr/>
          </p:nvSpPr>
          <p:spPr>
            <a:xfrm>
              <a:off x="3682716" y="6458559"/>
              <a:ext cx="952716" cy="976470"/>
            </a:xfrm>
            <a:prstGeom prst="rightArrow">
              <a:avLst>
                <a:gd name="adj1" fmla="val 52703"/>
                <a:gd name="adj2"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412" name="Google Shape;1412;p79"/>
            <p:cNvGrpSpPr/>
            <p:nvPr/>
          </p:nvGrpSpPr>
          <p:grpSpPr>
            <a:xfrm>
              <a:off x="4356666" y="6542182"/>
              <a:ext cx="8879842" cy="808864"/>
              <a:chOff x="4702175" y="5707228"/>
              <a:chExt cx="7613650" cy="638742"/>
            </a:xfrm>
          </p:grpSpPr>
          <p:sp>
            <p:nvSpPr>
              <p:cNvPr id="1413" name="Google Shape;1413;p79"/>
              <p:cNvSpPr/>
              <p:nvPr/>
            </p:nvSpPr>
            <p:spPr>
              <a:xfrm>
                <a:off x="4702175" y="5707228"/>
                <a:ext cx="7613650" cy="638742"/>
              </a:xfrm>
              <a:prstGeom prst="chevron">
                <a:avLst>
                  <a:gd name="adj" fmla="val 50000"/>
                </a:avLst>
              </a:prstGeom>
              <a:solidFill>
                <a:srgbClr val="F496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414" name="Google Shape;1414;p79"/>
              <p:cNvSpPr/>
              <p:nvPr/>
            </p:nvSpPr>
            <p:spPr>
              <a:xfrm>
                <a:off x="5321930" y="5831906"/>
                <a:ext cx="6075247" cy="3645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 Frontend</a:t>
                </a:r>
                <a:endParaRPr sz="2200" b="0" i="0" u="none" strike="noStrike" cap="none">
                  <a:solidFill>
                    <a:schemeClr val="lt1"/>
                  </a:solidFill>
                  <a:latin typeface="Open Sans"/>
                  <a:ea typeface="Open Sans"/>
                  <a:cs typeface="Open Sans"/>
                  <a:sym typeface="Open Sans"/>
                </a:endParaRPr>
              </a:p>
            </p:txBody>
          </p:sp>
        </p:grpSp>
        <p:sp>
          <p:nvSpPr>
            <p:cNvPr id="1415" name="Google Shape;1415;p79"/>
            <p:cNvSpPr/>
            <p:nvPr/>
          </p:nvSpPr>
          <p:spPr>
            <a:xfrm>
              <a:off x="3666973" y="7673586"/>
              <a:ext cx="952716" cy="976470"/>
            </a:xfrm>
            <a:prstGeom prst="rightArrow">
              <a:avLst>
                <a:gd name="adj1" fmla="val 52703"/>
                <a:gd name="adj2"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grpSp>
          <p:nvGrpSpPr>
            <p:cNvPr id="1416" name="Google Shape;1416;p79"/>
            <p:cNvGrpSpPr/>
            <p:nvPr/>
          </p:nvGrpSpPr>
          <p:grpSpPr>
            <a:xfrm>
              <a:off x="4340923" y="7757200"/>
              <a:ext cx="8879842" cy="808863"/>
              <a:chOff x="4702175" y="5707228"/>
              <a:chExt cx="7613650" cy="638742"/>
            </a:xfrm>
          </p:grpSpPr>
          <p:sp>
            <p:nvSpPr>
              <p:cNvPr id="1417" name="Google Shape;1417;p79"/>
              <p:cNvSpPr/>
              <p:nvPr/>
            </p:nvSpPr>
            <p:spPr>
              <a:xfrm>
                <a:off x="4702175" y="5707228"/>
                <a:ext cx="7613650" cy="638742"/>
              </a:xfrm>
              <a:prstGeom prst="chevron">
                <a:avLst>
                  <a:gd name="adj" fmla="val 50000"/>
                </a:avLst>
              </a:prstGeom>
              <a:solidFill>
                <a:srgbClr val="8397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Open Sans"/>
                  <a:ea typeface="Open Sans"/>
                  <a:cs typeface="Open Sans"/>
                  <a:sym typeface="Open Sans"/>
                </a:endParaRPr>
              </a:p>
            </p:txBody>
          </p:sp>
          <p:sp>
            <p:nvSpPr>
              <p:cNvPr id="1418" name="Google Shape;1418;p79"/>
              <p:cNvSpPr/>
              <p:nvPr/>
            </p:nvSpPr>
            <p:spPr>
              <a:xfrm>
                <a:off x="5321930" y="5840973"/>
                <a:ext cx="4362709" cy="3645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IN" sz="2200" b="0" i="0" u="none" strike="noStrike" cap="none">
                    <a:solidFill>
                      <a:schemeClr val="lt1"/>
                    </a:solidFill>
                    <a:latin typeface="Open Sans"/>
                    <a:ea typeface="Open Sans"/>
                    <a:cs typeface="Open Sans"/>
                    <a:sym typeface="Open Sans"/>
                  </a:rPr>
                  <a:t>Cloud Partners</a:t>
                </a:r>
                <a:endParaRPr sz="22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80"/>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t>PyTorch Ecosystems</a:t>
            </a:r>
            <a:endParaRPr/>
          </a:p>
        </p:txBody>
      </p:sp>
      <p:pic>
        <p:nvPicPr>
          <p:cNvPr id="1425" name="Google Shape;1425;p80"/>
          <p:cNvPicPr preferRelativeResize="0"/>
          <p:nvPr/>
        </p:nvPicPr>
        <p:blipFill rotWithShape="1">
          <a:blip r:embed="rId3">
            <a:alphaModFix/>
          </a:blip>
          <a:srcRect/>
          <a:stretch/>
        </p:blipFill>
        <p:spPr>
          <a:xfrm>
            <a:off x="4629150" y="832382"/>
            <a:ext cx="7200900" cy="253468"/>
          </a:xfrm>
          <a:prstGeom prst="rect">
            <a:avLst/>
          </a:prstGeom>
          <a:noFill/>
          <a:ln>
            <a:noFill/>
          </a:ln>
        </p:spPr>
      </p:pic>
      <p:grpSp>
        <p:nvGrpSpPr>
          <p:cNvPr id="1426" name="Google Shape;1426;p80"/>
          <p:cNvGrpSpPr/>
          <p:nvPr/>
        </p:nvGrpSpPr>
        <p:grpSpPr>
          <a:xfrm>
            <a:off x="5869205" y="2940265"/>
            <a:ext cx="1013315" cy="586136"/>
            <a:chOff x="6756400" y="3057525"/>
            <a:chExt cx="1096811" cy="432946"/>
          </a:xfrm>
        </p:grpSpPr>
        <p:cxnSp>
          <p:nvCxnSpPr>
            <p:cNvPr id="1427" name="Google Shape;1427;p80"/>
            <p:cNvCxnSpPr/>
            <p:nvPr/>
          </p:nvCxnSpPr>
          <p:spPr>
            <a:xfrm>
              <a:off x="6756400" y="3057525"/>
              <a:ext cx="558795" cy="0"/>
            </a:xfrm>
            <a:prstGeom prst="straightConnector1">
              <a:avLst/>
            </a:prstGeom>
            <a:noFill/>
            <a:ln w="19050" cap="flat" cmpd="sng">
              <a:solidFill>
                <a:srgbClr val="69DDB1"/>
              </a:solidFill>
              <a:prstDash val="dash"/>
              <a:round/>
              <a:headEnd type="none" w="sm" len="sm"/>
              <a:tailEnd type="none" w="sm" len="sm"/>
            </a:ln>
          </p:spPr>
        </p:cxnSp>
        <p:cxnSp>
          <p:nvCxnSpPr>
            <p:cNvPr id="1428" name="Google Shape;1428;p80"/>
            <p:cNvCxnSpPr/>
            <p:nvPr/>
          </p:nvCxnSpPr>
          <p:spPr>
            <a:xfrm>
              <a:off x="7327895" y="3070225"/>
              <a:ext cx="525316" cy="420246"/>
            </a:xfrm>
            <a:prstGeom prst="straightConnector1">
              <a:avLst/>
            </a:prstGeom>
            <a:noFill/>
            <a:ln w="19050" cap="flat" cmpd="sng">
              <a:solidFill>
                <a:srgbClr val="69DDB1"/>
              </a:solidFill>
              <a:prstDash val="dash"/>
              <a:round/>
              <a:headEnd type="none" w="sm" len="sm"/>
              <a:tailEnd type="none" w="sm" len="sm"/>
            </a:ln>
          </p:spPr>
        </p:cxnSp>
      </p:grpSp>
      <p:sp>
        <p:nvSpPr>
          <p:cNvPr id="1429" name="Google Shape;1429;p80"/>
          <p:cNvSpPr/>
          <p:nvPr/>
        </p:nvSpPr>
        <p:spPr>
          <a:xfrm>
            <a:off x="10400429" y="4448066"/>
            <a:ext cx="5029200" cy="1403158"/>
          </a:xfrm>
          <a:prstGeom prst="rect">
            <a:avLst/>
          </a:prstGeom>
          <a:noFill/>
          <a:ln w="19050" cap="flat" cmpd="sng">
            <a:solidFill>
              <a:srgbClr val="1E4E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grpSp>
        <p:nvGrpSpPr>
          <p:cNvPr id="1430" name="Google Shape;1430;p80"/>
          <p:cNvGrpSpPr/>
          <p:nvPr/>
        </p:nvGrpSpPr>
        <p:grpSpPr>
          <a:xfrm rot="10800000">
            <a:off x="5938164" y="4867842"/>
            <a:ext cx="978863" cy="420068"/>
            <a:chOff x="8515350" y="3057525"/>
            <a:chExt cx="978863" cy="420068"/>
          </a:xfrm>
        </p:grpSpPr>
        <p:cxnSp>
          <p:nvCxnSpPr>
            <p:cNvPr id="1431" name="Google Shape;1431;p80"/>
            <p:cNvCxnSpPr/>
            <p:nvPr/>
          </p:nvCxnSpPr>
          <p:spPr>
            <a:xfrm>
              <a:off x="8935418" y="3057525"/>
              <a:ext cx="558795" cy="0"/>
            </a:xfrm>
            <a:prstGeom prst="straightConnector1">
              <a:avLst/>
            </a:prstGeom>
            <a:noFill/>
            <a:ln w="19050" cap="flat" cmpd="sng">
              <a:solidFill>
                <a:srgbClr val="7EB0DE"/>
              </a:solidFill>
              <a:prstDash val="dash"/>
              <a:round/>
              <a:headEnd type="none" w="sm" len="sm"/>
              <a:tailEnd type="none" w="sm" len="sm"/>
            </a:ln>
          </p:spPr>
        </p:cxnSp>
        <p:cxnSp>
          <p:nvCxnSpPr>
            <p:cNvPr id="1432" name="Google Shape;1432;p80"/>
            <p:cNvCxnSpPr/>
            <p:nvPr/>
          </p:nvCxnSpPr>
          <p:spPr>
            <a:xfrm flipH="1">
              <a:off x="8515350" y="3067050"/>
              <a:ext cx="410543" cy="410543"/>
            </a:xfrm>
            <a:prstGeom prst="straightConnector1">
              <a:avLst/>
            </a:prstGeom>
            <a:noFill/>
            <a:ln w="19050" cap="flat" cmpd="sng">
              <a:solidFill>
                <a:srgbClr val="7EB0DE"/>
              </a:solidFill>
              <a:prstDash val="dash"/>
              <a:round/>
              <a:headEnd type="none" w="sm" len="sm"/>
              <a:tailEnd type="none" w="sm" len="sm"/>
            </a:ln>
          </p:spPr>
        </p:cxnSp>
      </p:grpSp>
      <p:grpSp>
        <p:nvGrpSpPr>
          <p:cNvPr id="1433" name="Google Shape;1433;p80"/>
          <p:cNvGrpSpPr/>
          <p:nvPr/>
        </p:nvGrpSpPr>
        <p:grpSpPr>
          <a:xfrm>
            <a:off x="813816" y="2307197"/>
            <a:ext cx="5029200" cy="1334834"/>
            <a:chOff x="1735517" y="2502692"/>
            <a:chExt cx="5029200" cy="1097280"/>
          </a:xfrm>
        </p:grpSpPr>
        <p:sp>
          <p:nvSpPr>
            <p:cNvPr id="1434" name="Google Shape;1434;p80"/>
            <p:cNvSpPr/>
            <p:nvPr/>
          </p:nvSpPr>
          <p:spPr>
            <a:xfrm>
              <a:off x="1735517" y="2502692"/>
              <a:ext cx="5029200" cy="1097280"/>
            </a:xfrm>
            <a:prstGeom prst="rect">
              <a:avLst/>
            </a:prstGeom>
            <a:noFill/>
            <a:ln w="19050" cap="flat" cmpd="sng">
              <a:solidFill>
                <a:srgbClr val="69DDB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35" name="Google Shape;1435;p80"/>
            <p:cNvSpPr txBox="1"/>
            <p:nvPr/>
          </p:nvSpPr>
          <p:spPr>
            <a:xfrm>
              <a:off x="1751902" y="2624065"/>
              <a:ext cx="4996430" cy="9107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Glow, an ML compiler increases the performance of deep learning platform.</a:t>
              </a:r>
              <a:endParaRPr sz="2200" b="0" i="0" u="none" strike="noStrike" cap="none">
                <a:solidFill>
                  <a:srgbClr val="000000"/>
                </a:solidFill>
                <a:latin typeface="Arial"/>
                <a:ea typeface="Arial"/>
                <a:cs typeface="Arial"/>
                <a:sym typeface="Arial"/>
              </a:endParaRPr>
            </a:p>
          </p:txBody>
        </p:sp>
      </p:grpSp>
      <p:grpSp>
        <p:nvGrpSpPr>
          <p:cNvPr id="1436" name="Google Shape;1436;p80"/>
          <p:cNvGrpSpPr/>
          <p:nvPr/>
        </p:nvGrpSpPr>
        <p:grpSpPr>
          <a:xfrm>
            <a:off x="10432843" y="2172247"/>
            <a:ext cx="5029200" cy="1423457"/>
            <a:chOff x="9494213" y="2502692"/>
            <a:chExt cx="5029200" cy="1097280"/>
          </a:xfrm>
        </p:grpSpPr>
        <p:sp>
          <p:nvSpPr>
            <p:cNvPr id="1437" name="Google Shape;1437;p80"/>
            <p:cNvSpPr/>
            <p:nvPr/>
          </p:nvSpPr>
          <p:spPr>
            <a:xfrm>
              <a:off x="9494213" y="2502692"/>
              <a:ext cx="5029200" cy="1097280"/>
            </a:xfrm>
            <a:prstGeom prst="rect">
              <a:avLst/>
            </a:prstGeom>
            <a:noFill/>
            <a:ln w="19050" cap="flat" cmpd="sng">
              <a:solidFill>
                <a:srgbClr val="7EB0D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38" name="Google Shape;1438;p80"/>
            <p:cNvSpPr txBox="1"/>
            <p:nvPr/>
          </p:nvSpPr>
          <p:spPr>
            <a:xfrm>
              <a:off x="9510598" y="2698197"/>
              <a:ext cx="4996430" cy="85407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PyTorch Geometric, a library for deep learning for irregular input data.</a:t>
              </a:r>
              <a:endParaRPr sz="2200" b="0" i="0" u="none" strike="noStrike" cap="none">
                <a:solidFill>
                  <a:srgbClr val="000000"/>
                </a:solidFill>
                <a:latin typeface="Arial"/>
                <a:ea typeface="Arial"/>
                <a:cs typeface="Arial"/>
                <a:sym typeface="Arial"/>
              </a:endParaRPr>
            </a:p>
          </p:txBody>
        </p:sp>
      </p:grpSp>
      <p:sp>
        <p:nvSpPr>
          <p:cNvPr id="1439" name="Google Shape;1439;p80"/>
          <p:cNvSpPr/>
          <p:nvPr/>
        </p:nvSpPr>
        <p:spPr>
          <a:xfrm>
            <a:off x="6672715" y="2709989"/>
            <a:ext cx="2757035" cy="2662111"/>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pic>
        <p:nvPicPr>
          <p:cNvPr id="1440" name="Google Shape;1440;p80"/>
          <p:cNvPicPr preferRelativeResize="0"/>
          <p:nvPr/>
        </p:nvPicPr>
        <p:blipFill rotWithShape="1">
          <a:blip r:embed="rId4">
            <a:alphaModFix/>
          </a:blip>
          <a:srcRect/>
          <a:stretch/>
        </p:blipFill>
        <p:spPr>
          <a:xfrm>
            <a:off x="6672715" y="3847381"/>
            <a:ext cx="2757379" cy="600685"/>
          </a:xfrm>
          <a:prstGeom prst="rect">
            <a:avLst/>
          </a:prstGeom>
          <a:noFill/>
          <a:ln>
            <a:noFill/>
          </a:ln>
        </p:spPr>
      </p:pic>
      <p:grpSp>
        <p:nvGrpSpPr>
          <p:cNvPr id="1441" name="Google Shape;1441;p80"/>
          <p:cNvGrpSpPr/>
          <p:nvPr/>
        </p:nvGrpSpPr>
        <p:grpSpPr>
          <a:xfrm>
            <a:off x="9339367" y="2939102"/>
            <a:ext cx="978863" cy="420068"/>
            <a:chOff x="8515350" y="3057525"/>
            <a:chExt cx="978863" cy="420068"/>
          </a:xfrm>
        </p:grpSpPr>
        <p:cxnSp>
          <p:nvCxnSpPr>
            <p:cNvPr id="1442" name="Google Shape;1442;p80"/>
            <p:cNvCxnSpPr/>
            <p:nvPr/>
          </p:nvCxnSpPr>
          <p:spPr>
            <a:xfrm>
              <a:off x="8935418" y="3057525"/>
              <a:ext cx="558795" cy="0"/>
            </a:xfrm>
            <a:prstGeom prst="straightConnector1">
              <a:avLst/>
            </a:prstGeom>
            <a:noFill/>
            <a:ln w="19050" cap="flat" cmpd="sng">
              <a:solidFill>
                <a:srgbClr val="7EB0DE"/>
              </a:solidFill>
              <a:prstDash val="dash"/>
              <a:round/>
              <a:headEnd type="none" w="sm" len="sm"/>
              <a:tailEnd type="none" w="sm" len="sm"/>
            </a:ln>
          </p:spPr>
        </p:cxnSp>
        <p:cxnSp>
          <p:nvCxnSpPr>
            <p:cNvPr id="1443" name="Google Shape;1443;p80"/>
            <p:cNvCxnSpPr/>
            <p:nvPr/>
          </p:nvCxnSpPr>
          <p:spPr>
            <a:xfrm flipH="1">
              <a:off x="8515350" y="3067050"/>
              <a:ext cx="410543" cy="410543"/>
            </a:xfrm>
            <a:prstGeom prst="straightConnector1">
              <a:avLst/>
            </a:prstGeom>
            <a:noFill/>
            <a:ln w="19050" cap="flat" cmpd="sng">
              <a:solidFill>
                <a:srgbClr val="7EB0DE"/>
              </a:solidFill>
              <a:prstDash val="dash"/>
              <a:round/>
              <a:headEnd type="none" w="sm" len="sm"/>
              <a:tailEnd type="none" w="sm" len="sm"/>
            </a:ln>
          </p:spPr>
        </p:cxnSp>
      </p:grpSp>
      <p:grpSp>
        <p:nvGrpSpPr>
          <p:cNvPr id="1444" name="Google Shape;1444;p80"/>
          <p:cNvGrpSpPr/>
          <p:nvPr/>
        </p:nvGrpSpPr>
        <p:grpSpPr>
          <a:xfrm rot="-8043004">
            <a:off x="9247252" y="4877367"/>
            <a:ext cx="978863" cy="420068"/>
            <a:chOff x="8515350" y="3057525"/>
            <a:chExt cx="978863" cy="420068"/>
          </a:xfrm>
        </p:grpSpPr>
        <p:cxnSp>
          <p:nvCxnSpPr>
            <p:cNvPr id="1445" name="Google Shape;1445;p80"/>
            <p:cNvCxnSpPr/>
            <p:nvPr/>
          </p:nvCxnSpPr>
          <p:spPr>
            <a:xfrm>
              <a:off x="8935418" y="3057525"/>
              <a:ext cx="558795" cy="0"/>
            </a:xfrm>
            <a:prstGeom prst="straightConnector1">
              <a:avLst/>
            </a:prstGeom>
            <a:noFill/>
            <a:ln w="19050" cap="flat" cmpd="sng">
              <a:solidFill>
                <a:srgbClr val="7EB0DE"/>
              </a:solidFill>
              <a:prstDash val="dash"/>
              <a:round/>
              <a:headEnd type="none" w="sm" len="sm"/>
              <a:tailEnd type="none" w="sm" len="sm"/>
            </a:ln>
          </p:spPr>
        </p:cxnSp>
        <p:cxnSp>
          <p:nvCxnSpPr>
            <p:cNvPr id="1446" name="Google Shape;1446;p80"/>
            <p:cNvCxnSpPr/>
            <p:nvPr/>
          </p:nvCxnSpPr>
          <p:spPr>
            <a:xfrm flipH="1">
              <a:off x="8515350" y="3067050"/>
              <a:ext cx="410543" cy="410543"/>
            </a:xfrm>
            <a:prstGeom prst="straightConnector1">
              <a:avLst/>
            </a:prstGeom>
            <a:noFill/>
            <a:ln w="19050" cap="flat" cmpd="sng">
              <a:solidFill>
                <a:srgbClr val="7EB0DE"/>
              </a:solidFill>
              <a:prstDash val="dash"/>
              <a:round/>
              <a:headEnd type="none" w="sm" len="sm"/>
              <a:tailEnd type="none" w="sm" len="sm"/>
            </a:ln>
          </p:spPr>
        </p:cxnSp>
      </p:grpSp>
      <p:sp>
        <p:nvSpPr>
          <p:cNvPr id="1447" name="Google Shape;1447;p80"/>
          <p:cNvSpPr txBox="1"/>
          <p:nvPr/>
        </p:nvSpPr>
        <p:spPr>
          <a:xfrm>
            <a:off x="830201" y="4674624"/>
            <a:ext cx="5012815"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Skorch, high-level library provides full scikit-learn compatibility.</a:t>
            </a:r>
            <a:endParaRPr sz="2200" b="0" i="0" u="none" strike="noStrike" cap="none">
              <a:solidFill>
                <a:srgbClr val="000000"/>
              </a:solidFill>
              <a:latin typeface="Arial"/>
              <a:ea typeface="Arial"/>
              <a:cs typeface="Arial"/>
              <a:sym typeface="Arial"/>
            </a:endParaRPr>
          </a:p>
        </p:txBody>
      </p:sp>
      <p:sp>
        <p:nvSpPr>
          <p:cNvPr id="1448" name="Google Shape;1448;p80"/>
          <p:cNvSpPr/>
          <p:nvPr/>
        </p:nvSpPr>
        <p:spPr>
          <a:xfrm>
            <a:off x="770938" y="4393738"/>
            <a:ext cx="5029200" cy="1457486"/>
          </a:xfrm>
          <a:prstGeom prst="rect">
            <a:avLst/>
          </a:prstGeom>
          <a:noFill/>
          <a:ln w="19050" cap="flat" cmpd="sng">
            <a:solidFill>
              <a:srgbClr val="F0945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Arial"/>
              <a:ea typeface="Arial"/>
              <a:cs typeface="Arial"/>
              <a:sym typeface="Arial"/>
            </a:endParaRPr>
          </a:p>
        </p:txBody>
      </p:sp>
      <p:sp>
        <p:nvSpPr>
          <p:cNvPr id="1449" name="Google Shape;1449;p80"/>
          <p:cNvSpPr txBox="1"/>
          <p:nvPr/>
        </p:nvSpPr>
        <p:spPr>
          <a:xfrm>
            <a:off x="10348670" y="4674624"/>
            <a:ext cx="5012815"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IN" sz="2200" b="0" i="0" u="none" strike="noStrike" cap="none">
                <a:solidFill>
                  <a:srgbClr val="3F3F3F"/>
                </a:solidFill>
                <a:latin typeface="Open Sans"/>
                <a:ea typeface="Open Sans"/>
                <a:cs typeface="Open Sans"/>
                <a:sym typeface="Open Sans"/>
              </a:rPr>
              <a:t>Torchbearer, a library for advanced visualizations.</a:t>
            </a:r>
            <a:endParaRPr sz="2200" b="0" i="0" u="none" strike="noStrike" cap="non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81"/>
          <p:cNvSpPr txBox="1">
            <a:spLocks noGrp="1"/>
          </p:cNvSpPr>
          <p:nvPr>
            <p:ph type="title"/>
          </p:nvPr>
        </p:nvSpPr>
        <p:spPr>
          <a:xfrm>
            <a:off x="0" y="312006"/>
            <a:ext cx="16255999" cy="68690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3200"/>
              <a:buNone/>
            </a:pPr>
            <a:r>
              <a:rPr lang="en-IN">
                <a:solidFill>
                  <a:srgbClr val="3F3F3F"/>
                </a:solidFill>
              </a:rPr>
              <a:t>Installation of </a:t>
            </a:r>
            <a:r>
              <a:rPr lang="en-IN"/>
              <a:t>PyTorch</a:t>
            </a:r>
            <a:endParaRPr/>
          </a:p>
        </p:txBody>
      </p:sp>
      <p:pic>
        <p:nvPicPr>
          <p:cNvPr id="1456" name="Google Shape;1456;p81"/>
          <p:cNvPicPr preferRelativeResize="0"/>
          <p:nvPr/>
        </p:nvPicPr>
        <p:blipFill rotWithShape="1">
          <a:blip r:embed="rId3">
            <a:alphaModFix/>
          </a:blip>
          <a:srcRect/>
          <a:stretch/>
        </p:blipFill>
        <p:spPr>
          <a:xfrm>
            <a:off x="4057650" y="832382"/>
            <a:ext cx="8267700" cy="253468"/>
          </a:xfrm>
          <a:prstGeom prst="rect">
            <a:avLst/>
          </a:prstGeom>
          <a:noFill/>
          <a:ln>
            <a:noFill/>
          </a:ln>
        </p:spPr>
      </p:pic>
      <p:sp>
        <p:nvSpPr>
          <p:cNvPr id="1457" name="Google Shape;1457;p81"/>
          <p:cNvSpPr txBox="1"/>
          <p:nvPr/>
        </p:nvSpPr>
        <p:spPr>
          <a:xfrm>
            <a:off x="0" y="1241110"/>
            <a:ext cx="13669288" cy="1162842"/>
          </a:xfrm>
          <a:prstGeom prst="rect">
            <a:avLst/>
          </a:prstGeom>
          <a:noFill/>
          <a:ln>
            <a:noFill/>
          </a:ln>
        </p:spPr>
        <p:txBody>
          <a:bodyPr spcFirstLastPara="1" wrap="square" lIns="91425" tIns="45700" rIns="91425" bIns="45700" anchor="t" anchorCtr="0">
            <a:noAutofit/>
          </a:bodyPr>
          <a:lstStyle/>
          <a:p>
            <a:pPr marL="76200" marR="0" lvl="0" indent="0" algn="ctr" rtl="0">
              <a:lnSpc>
                <a:spcPct val="100000"/>
              </a:lnSpc>
              <a:spcBef>
                <a:spcPts val="1333"/>
              </a:spcBef>
              <a:spcAft>
                <a:spcPts val="0"/>
              </a:spcAft>
              <a:buClr>
                <a:srgbClr val="000000"/>
              </a:buClr>
              <a:buSzPts val="2400"/>
              <a:buFont typeface="Arial"/>
              <a:buNone/>
            </a:pPr>
            <a:endParaRPr sz="2400" b="0" i="0" u="none" strike="noStrike" cap="none">
              <a:solidFill>
                <a:srgbClr val="3F3F3F"/>
              </a:solidFill>
              <a:latin typeface="Open Sans"/>
              <a:ea typeface="Open Sans"/>
              <a:cs typeface="Open Sans"/>
              <a:sym typeface="Open Sans"/>
            </a:endParaRPr>
          </a:p>
        </p:txBody>
      </p:sp>
      <p:sp>
        <p:nvSpPr>
          <p:cNvPr id="1458" name="Google Shape;1458;p81"/>
          <p:cNvSpPr txBox="1"/>
          <p:nvPr/>
        </p:nvSpPr>
        <p:spPr>
          <a:xfrm>
            <a:off x="2388637" y="1451422"/>
            <a:ext cx="8882743" cy="590891"/>
          </a:xfrm>
          <a:prstGeom prst="rect">
            <a:avLst/>
          </a:prstGeom>
          <a:noFill/>
          <a:ln>
            <a:noFill/>
          </a:ln>
        </p:spPr>
        <p:txBody>
          <a:bodyPr spcFirstLastPara="1" wrap="square" lIns="91400" tIns="45700" rIns="91400" bIns="45700" anchor="ctr" anchorCtr="0">
            <a:spAutoFit/>
          </a:bodyPr>
          <a:lstStyle/>
          <a:p>
            <a:pPr marL="266647" marR="0" lvl="0" indent="0" algn="r" rtl="0">
              <a:lnSpc>
                <a:spcPct val="90000"/>
              </a:lnSpc>
              <a:spcBef>
                <a:spcPts val="0"/>
              </a:spcBef>
              <a:spcAft>
                <a:spcPts val="0"/>
              </a:spcAft>
              <a:buClr>
                <a:srgbClr val="000000"/>
              </a:buClr>
              <a:buSzPts val="2200"/>
              <a:buFont typeface="Arial"/>
              <a:buNone/>
            </a:pPr>
            <a:r>
              <a:rPr lang="en-IN" sz="2200" b="0" i="0" u="none" strike="noStrike" cap="none">
                <a:solidFill>
                  <a:srgbClr val="3F3F3F"/>
                </a:solidFill>
                <a:latin typeface="Open Sans"/>
                <a:ea typeface="Open Sans"/>
                <a:cs typeface="Open Sans"/>
                <a:sym typeface="Open Sans"/>
              </a:rPr>
              <a:t>Configurations followed to install PyTorch: </a:t>
            </a:r>
            <a:endParaRPr sz="2200" b="0" i="0" u="none" strike="noStrike" cap="none">
              <a:solidFill>
                <a:srgbClr val="3F3F3F"/>
              </a:solidFill>
              <a:latin typeface="Open Sans"/>
              <a:ea typeface="Open Sans"/>
              <a:cs typeface="Open Sans"/>
              <a:sym typeface="Open Sans"/>
            </a:endParaRPr>
          </a:p>
          <a:p>
            <a:pPr marL="266647" marR="0" lvl="0" indent="0" algn="r" rtl="0">
              <a:lnSpc>
                <a:spcPct val="90000"/>
              </a:lnSpc>
              <a:spcBef>
                <a:spcPts val="0"/>
              </a:spcBef>
              <a:spcAft>
                <a:spcPts val="0"/>
              </a:spcAft>
              <a:buClr>
                <a:srgbClr val="000000"/>
              </a:buClr>
              <a:buSzPts val="22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81"/>
          <p:cNvSpPr/>
          <p:nvPr/>
        </p:nvSpPr>
        <p:spPr>
          <a:xfrm>
            <a:off x="4892866" y="2476731"/>
            <a:ext cx="4676503" cy="52251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0" name="Google Shape;1460;p81"/>
          <p:cNvSpPr/>
          <p:nvPr/>
        </p:nvSpPr>
        <p:spPr>
          <a:xfrm>
            <a:off x="4892866" y="3304045"/>
            <a:ext cx="2926080" cy="5225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1" name="Google Shape;1461;p81"/>
          <p:cNvSpPr/>
          <p:nvPr/>
        </p:nvSpPr>
        <p:spPr>
          <a:xfrm>
            <a:off x="4892865" y="4131359"/>
            <a:ext cx="2287089" cy="522514"/>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2" name="Google Shape;1462;p81"/>
          <p:cNvSpPr/>
          <p:nvPr/>
        </p:nvSpPr>
        <p:spPr>
          <a:xfrm>
            <a:off x="4892866" y="4958673"/>
            <a:ext cx="1724297"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3" name="Google Shape;1463;p81"/>
          <p:cNvSpPr/>
          <p:nvPr/>
        </p:nvSpPr>
        <p:spPr>
          <a:xfrm>
            <a:off x="4892866" y="6613301"/>
            <a:ext cx="9448800" cy="1328058"/>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4" name="Google Shape;1464;p81"/>
          <p:cNvSpPr/>
          <p:nvPr/>
        </p:nvSpPr>
        <p:spPr>
          <a:xfrm>
            <a:off x="9717415" y="2476731"/>
            <a:ext cx="4624252" cy="5225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5" name="Google Shape;1465;p81"/>
          <p:cNvSpPr/>
          <p:nvPr/>
        </p:nvSpPr>
        <p:spPr>
          <a:xfrm>
            <a:off x="7966992" y="3304045"/>
            <a:ext cx="3265714" cy="5225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6" name="Google Shape;1466;p81"/>
          <p:cNvSpPr/>
          <p:nvPr/>
        </p:nvSpPr>
        <p:spPr>
          <a:xfrm>
            <a:off x="11380752" y="3304045"/>
            <a:ext cx="2960914" cy="522514"/>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7" name="Google Shape;1467;p81"/>
          <p:cNvSpPr/>
          <p:nvPr/>
        </p:nvSpPr>
        <p:spPr>
          <a:xfrm>
            <a:off x="12199358" y="4131359"/>
            <a:ext cx="2142308"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8" name="Google Shape;1468;p81"/>
          <p:cNvSpPr/>
          <p:nvPr/>
        </p:nvSpPr>
        <p:spPr>
          <a:xfrm>
            <a:off x="9846955" y="4131359"/>
            <a:ext cx="2142308"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69" name="Google Shape;1469;p81"/>
          <p:cNvSpPr/>
          <p:nvPr/>
        </p:nvSpPr>
        <p:spPr>
          <a:xfrm>
            <a:off x="7390049" y="4131359"/>
            <a:ext cx="2246811"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0" name="Google Shape;1470;p81"/>
          <p:cNvSpPr/>
          <p:nvPr/>
        </p:nvSpPr>
        <p:spPr>
          <a:xfrm>
            <a:off x="12617369" y="4947788"/>
            <a:ext cx="1724297"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1" name="Google Shape;1471;p81"/>
          <p:cNvSpPr/>
          <p:nvPr/>
        </p:nvSpPr>
        <p:spPr>
          <a:xfrm>
            <a:off x="10762443" y="4958673"/>
            <a:ext cx="1724297"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2" name="Google Shape;1472;p81"/>
          <p:cNvSpPr/>
          <p:nvPr/>
        </p:nvSpPr>
        <p:spPr>
          <a:xfrm>
            <a:off x="8682182" y="4958673"/>
            <a:ext cx="1909355" cy="522514"/>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3" name="Google Shape;1473;p81"/>
          <p:cNvSpPr/>
          <p:nvPr/>
        </p:nvSpPr>
        <p:spPr>
          <a:xfrm>
            <a:off x="6780448" y="4958673"/>
            <a:ext cx="1724297"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4" name="Google Shape;1474;p81"/>
          <p:cNvSpPr/>
          <p:nvPr/>
        </p:nvSpPr>
        <p:spPr>
          <a:xfrm>
            <a:off x="4892865" y="5785987"/>
            <a:ext cx="2926080" cy="522514"/>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5" name="Google Shape;1475;p81"/>
          <p:cNvSpPr/>
          <p:nvPr/>
        </p:nvSpPr>
        <p:spPr>
          <a:xfrm>
            <a:off x="7966991" y="5785987"/>
            <a:ext cx="3265714" cy="522514"/>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6" name="Google Shape;1476;p81"/>
          <p:cNvSpPr/>
          <p:nvPr/>
        </p:nvSpPr>
        <p:spPr>
          <a:xfrm>
            <a:off x="11380751" y="5785987"/>
            <a:ext cx="2960914"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7" name="Google Shape;1477;p81"/>
          <p:cNvSpPr/>
          <p:nvPr/>
        </p:nvSpPr>
        <p:spPr>
          <a:xfrm>
            <a:off x="2515399" y="2476731"/>
            <a:ext cx="45719"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8" name="Google Shape;1478;p81"/>
          <p:cNvSpPr/>
          <p:nvPr/>
        </p:nvSpPr>
        <p:spPr>
          <a:xfrm>
            <a:off x="2515399" y="3304045"/>
            <a:ext cx="45719"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79" name="Google Shape;1479;p81"/>
          <p:cNvSpPr/>
          <p:nvPr/>
        </p:nvSpPr>
        <p:spPr>
          <a:xfrm>
            <a:off x="2515399" y="4131359"/>
            <a:ext cx="45719"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80" name="Google Shape;1480;p81"/>
          <p:cNvSpPr/>
          <p:nvPr/>
        </p:nvSpPr>
        <p:spPr>
          <a:xfrm>
            <a:off x="2511030" y="4947788"/>
            <a:ext cx="45719"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81" name="Google Shape;1481;p81"/>
          <p:cNvSpPr/>
          <p:nvPr/>
        </p:nvSpPr>
        <p:spPr>
          <a:xfrm>
            <a:off x="2511029" y="5785987"/>
            <a:ext cx="45719" cy="522514"/>
          </a:xfrm>
          <a:prstGeom prst="rect">
            <a:avLst/>
          </a:prstGeom>
          <a:solidFill>
            <a:srgbClr val="D9D9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82" name="Google Shape;1482;p81"/>
          <p:cNvSpPr/>
          <p:nvPr/>
        </p:nvSpPr>
        <p:spPr>
          <a:xfrm>
            <a:off x="2511028" y="6624185"/>
            <a:ext cx="45719" cy="131717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483" name="Google Shape;1483;p81"/>
          <p:cNvSpPr txBox="1"/>
          <p:nvPr/>
        </p:nvSpPr>
        <p:spPr>
          <a:xfrm>
            <a:off x="2556747" y="2584100"/>
            <a:ext cx="199285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7F7F7F"/>
                </a:solidFill>
                <a:latin typeface="Open Sans"/>
                <a:ea typeface="Open Sans"/>
                <a:cs typeface="Open Sans"/>
                <a:sym typeface="Open Sans"/>
              </a:rPr>
              <a:t>PyTorch Build</a:t>
            </a:r>
            <a:endParaRPr sz="1400" b="0" i="0" u="none" strike="noStrike" cap="none">
              <a:solidFill>
                <a:srgbClr val="000000"/>
              </a:solidFill>
              <a:latin typeface="Arial"/>
              <a:ea typeface="Arial"/>
              <a:cs typeface="Arial"/>
              <a:sym typeface="Arial"/>
            </a:endParaRPr>
          </a:p>
        </p:txBody>
      </p:sp>
      <p:sp>
        <p:nvSpPr>
          <p:cNvPr id="1484" name="Google Shape;1484;p81"/>
          <p:cNvSpPr txBox="1"/>
          <p:nvPr/>
        </p:nvSpPr>
        <p:spPr>
          <a:xfrm>
            <a:off x="2556747" y="3406659"/>
            <a:ext cx="1250663"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7F7F7F"/>
                </a:solidFill>
                <a:latin typeface="Open Sans"/>
                <a:ea typeface="Open Sans"/>
                <a:cs typeface="Open Sans"/>
                <a:sym typeface="Open Sans"/>
              </a:rPr>
              <a:t>Your OS</a:t>
            </a:r>
            <a:endParaRPr sz="1400" b="0" i="0" u="none" strike="noStrike" cap="none">
              <a:solidFill>
                <a:srgbClr val="000000"/>
              </a:solidFill>
              <a:latin typeface="Arial"/>
              <a:ea typeface="Arial"/>
              <a:cs typeface="Arial"/>
              <a:sym typeface="Arial"/>
            </a:endParaRPr>
          </a:p>
        </p:txBody>
      </p:sp>
      <p:sp>
        <p:nvSpPr>
          <p:cNvPr id="1485" name="Google Shape;1485;p81"/>
          <p:cNvSpPr txBox="1"/>
          <p:nvPr/>
        </p:nvSpPr>
        <p:spPr>
          <a:xfrm>
            <a:off x="2557405" y="4238727"/>
            <a:ext cx="126348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7F7F7F"/>
                </a:solidFill>
                <a:latin typeface="Open Sans"/>
                <a:ea typeface="Open Sans"/>
                <a:cs typeface="Open Sans"/>
                <a:sym typeface="Open Sans"/>
              </a:rPr>
              <a:t>Package</a:t>
            </a:r>
            <a:endParaRPr sz="1400" b="0" i="0" u="none" strike="noStrike" cap="none">
              <a:solidFill>
                <a:srgbClr val="000000"/>
              </a:solidFill>
              <a:latin typeface="Arial"/>
              <a:ea typeface="Arial"/>
              <a:cs typeface="Arial"/>
              <a:sym typeface="Arial"/>
            </a:endParaRPr>
          </a:p>
        </p:txBody>
      </p:sp>
      <p:sp>
        <p:nvSpPr>
          <p:cNvPr id="1486" name="Google Shape;1486;p81"/>
          <p:cNvSpPr txBox="1"/>
          <p:nvPr/>
        </p:nvSpPr>
        <p:spPr>
          <a:xfrm>
            <a:off x="2563919" y="5055156"/>
            <a:ext cx="145745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7F7F7F"/>
                </a:solidFill>
                <a:latin typeface="Open Sans"/>
                <a:ea typeface="Open Sans"/>
                <a:cs typeface="Open Sans"/>
                <a:sym typeface="Open Sans"/>
              </a:rPr>
              <a:t>Language</a:t>
            </a:r>
            <a:endParaRPr sz="1400" b="0" i="0" u="none" strike="noStrike" cap="none">
              <a:solidFill>
                <a:srgbClr val="000000"/>
              </a:solidFill>
              <a:latin typeface="Arial"/>
              <a:ea typeface="Arial"/>
              <a:cs typeface="Arial"/>
              <a:sym typeface="Arial"/>
            </a:endParaRPr>
          </a:p>
        </p:txBody>
      </p:sp>
      <p:sp>
        <p:nvSpPr>
          <p:cNvPr id="1487" name="Google Shape;1487;p81"/>
          <p:cNvSpPr txBox="1"/>
          <p:nvPr/>
        </p:nvSpPr>
        <p:spPr>
          <a:xfrm>
            <a:off x="2563918" y="5893355"/>
            <a:ext cx="95090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7F7F7F"/>
                </a:solidFill>
                <a:latin typeface="Open Sans"/>
                <a:ea typeface="Open Sans"/>
                <a:cs typeface="Open Sans"/>
                <a:sym typeface="Open Sans"/>
              </a:rPr>
              <a:t>CUDA</a:t>
            </a:r>
            <a:endParaRPr sz="1400" b="0" i="0" u="none" strike="noStrike" cap="none">
              <a:solidFill>
                <a:srgbClr val="000000"/>
              </a:solidFill>
              <a:latin typeface="Arial"/>
              <a:ea typeface="Arial"/>
              <a:cs typeface="Arial"/>
              <a:sym typeface="Arial"/>
            </a:endParaRPr>
          </a:p>
        </p:txBody>
      </p:sp>
      <p:sp>
        <p:nvSpPr>
          <p:cNvPr id="1488" name="Google Shape;1488;p81"/>
          <p:cNvSpPr txBox="1"/>
          <p:nvPr/>
        </p:nvSpPr>
        <p:spPr>
          <a:xfrm>
            <a:off x="2581993" y="7115420"/>
            <a:ext cx="151836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Run this </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command</a:t>
            </a:r>
            <a:endParaRPr sz="2200" b="0" i="0" u="none" strike="noStrike" cap="none">
              <a:solidFill>
                <a:srgbClr val="000000"/>
              </a:solidFill>
              <a:latin typeface="Open Sans"/>
              <a:ea typeface="Open Sans"/>
              <a:cs typeface="Open Sans"/>
              <a:sym typeface="Open Sans"/>
            </a:endParaRPr>
          </a:p>
        </p:txBody>
      </p:sp>
      <p:sp>
        <p:nvSpPr>
          <p:cNvPr id="1489" name="Google Shape;1489;p81"/>
          <p:cNvSpPr txBox="1"/>
          <p:nvPr/>
        </p:nvSpPr>
        <p:spPr>
          <a:xfrm>
            <a:off x="5096083" y="2584100"/>
            <a:ext cx="156645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Stable(1.2)</a:t>
            </a:r>
            <a:endParaRPr sz="1400" b="0" i="0" u="none" strike="noStrike" cap="none">
              <a:solidFill>
                <a:srgbClr val="000000"/>
              </a:solidFill>
              <a:latin typeface="Arial"/>
              <a:ea typeface="Arial"/>
              <a:cs typeface="Arial"/>
              <a:sym typeface="Arial"/>
            </a:endParaRPr>
          </a:p>
        </p:txBody>
      </p:sp>
      <p:sp>
        <p:nvSpPr>
          <p:cNvPr id="1490" name="Google Shape;1490;p81"/>
          <p:cNvSpPr txBox="1"/>
          <p:nvPr/>
        </p:nvSpPr>
        <p:spPr>
          <a:xfrm>
            <a:off x="11458508" y="3406659"/>
            <a:ext cx="138852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Windows</a:t>
            </a:r>
            <a:endParaRPr sz="1400" b="0" i="0" u="none" strike="noStrike" cap="none">
              <a:solidFill>
                <a:srgbClr val="000000"/>
              </a:solidFill>
              <a:latin typeface="Arial"/>
              <a:ea typeface="Arial"/>
              <a:cs typeface="Arial"/>
              <a:sym typeface="Arial"/>
            </a:endParaRPr>
          </a:p>
        </p:txBody>
      </p:sp>
      <p:sp>
        <p:nvSpPr>
          <p:cNvPr id="1491" name="Google Shape;1491;p81"/>
          <p:cNvSpPr txBox="1"/>
          <p:nvPr/>
        </p:nvSpPr>
        <p:spPr>
          <a:xfrm>
            <a:off x="5096082" y="4238727"/>
            <a:ext cx="103586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Conda</a:t>
            </a:r>
            <a:endParaRPr sz="1400" b="0" i="0" u="none" strike="noStrike" cap="none">
              <a:solidFill>
                <a:srgbClr val="000000"/>
              </a:solidFill>
              <a:latin typeface="Arial"/>
              <a:ea typeface="Arial"/>
              <a:cs typeface="Arial"/>
              <a:sym typeface="Arial"/>
            </a:endParaRPr>
          </a:p>
        </p:txBody>
      </p:sp>
      <p:sp>
        <p:nvSpPr>
          <p:cNvPr id="1492" name="Google Shape;1492;p81"/>
          <p:cNvSpPr txBox="1"/>
          <p:nvPr/>
        </p:nvSpPr>
        <p:spPr>
          <a:xfrm>
            <a:off x="9069093" y="5066041"/>
            <a:ext cx="158569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Python 3.6</a:t>
            </a:r>
            <a:endParaRPr sz="1400" b="0" i="0" u="none" strike="noStrike" cap="none">
              <a:solidFill>
                <a:srgbClr val="000000"/>
              </a:solidFill>
              <a:latin typeface="Arial"/>
              <a:ea typeface="Arial"/>
              <a:cs typeface="Arial"/>
              <a:sym typeface="Arial"/>
            </a:endParaRPr>
          </a:p>
        </p:txBody>
      </p:sp>
      <p:sp>
        <p:nvSpPr>
          <p:cNvPr id="1493" name="Google Shape;1493;p81"/>
          <p:cNvSpPr txBox="1"/>
          <p:nvPr/>
        </p:nvSpPr>
        <p:spPr>
          <a:xfrm>
            <a:off x="9038614" y="5893355"/>
            <a:ext cx="74571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10.0</a:t>
            </a:r>
            <a:endParaRPr sz="1400" b="0" i="0" u="none" strike="noStrike" cap="none">
              <a:solidFill>
                <a:srgbClr val="000000"/>
              </a:solidFill>
              <a:latin typeface="Arial"/>
              <a:ea typeface="Arial"/>
              <a:cs typeface="Arial"/>
              <a:sym typeface="Arial"/>
            </a:endParaRPr>
          </a:p>
        </p:txBody>
      </p:sp>
      <p:sp>
        <p:nvSpPr>
          <p:cNvPr id="1494" name="Google Shape;1494;p81"/>
          <p:cNvSpPr txBox="1"/>
          <p:nvPr/>
        </p:nvSpPr>
        <p:spPr>
          <a:xfrm>
            <a:off x="9874762" y="2578655"/>
            <a:ext cx="238719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Preview (Nightly)</a:t>
            </a:r>
            <a:endParaRPr sz="1400" b="0" i="0" u="none" strike="noStrike" cap="none">
              <a:solidFill>
                <a:srgbClr val="000000"/>
              </a:solidFill>
              <a:latin typeface="Arial"/>
              <a:ea typeface="Arial"/>
              <a:cs typeface="Arial"/>
              <a:sym typeface="Arial"/>
            </a:endParaRPr>
          </a:p>
        </p:txBody>
      </p:sp>
      <p:sp>
        <p:nvSpPr>
          <p:cNvPr id="1495" name="Google Shape;1495;p81"/>
          <p:cNvSpPr txBox="1"/>
          <p:nvPr/>
        </p:nvSpPr>
        <p:spPr>
          <a:xfrm>
            <a:off x="5096082" y="3418578"/>
            <a:ext cx="89639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Linux</a:t>
            </a:r>
            <a:endParaRPr sz="1400" b="0" i="0" u="none" strike="noStrike" cap="none">
              <a:solidFill>
                <a:srgbClr val="000000"/>
              </a:solidFill>
              <a:latin typeface="Arial"/>
              <a:ea typeface="Arial"/>
              <a:cs typeface="Arial"/>
              <a:sym typeface="Arial"/>
            </a:endParaRPr>
          </a:p>
        </p:txBody>
      </p:sp>
      <p:sp>
        <p:nvSpPr>
          <p:cNvPr id="1496" name="Google Shape;1496;p81"/>
          <p:cNvSpPr txBox="1"/>
          <p:nvPr/>
        </p:nvSpPr>
        <p:spPr>
          <a:xfrm>
            <a:off x="8147305" y="3405971"/>
            <a:ext cx="79541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MAC</a:t>
            </a:r>
            <a:endParaRPr sz="1400" b="0" i="0" u="none" strike="noStrike" cap="none">
              <a:solidFill>
                <a:srgbClr val="000000"/>
              </a:solidFill>
              <a:latin typeface="Arial"/>
              <a:ea typeface="Arial"/>
              <a:cs typeface="Arial"/>
              <a:sym typeface="Arial"/>
            </a:endParaRPr>
          </a:p>
        </p:txBody>
      </p:sp>
      <p:sp>
        <p:nvSpPr>
          <p:cNvPr id="1497" name="Google Shape;1497;p81"/>
          <p:cNvSpPr txBox="1"/>
          <p:nvPr/>
        </p:nvSpPr>
        <p:spPr>
          <a:xfrm>
            <a:off x="5016883" y="5078013"/>
            <a:ext cx="158569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Python 2.7</a:t>
            </a:r>
            <a:endParaRPr sz="1400" b="0" i="0" u="none" strike="noStrike" cap="none">
              <a:solidFill>
                <a:srgbClr val="000000"/>
              </a:solidFill>
              <a:latin typeface="Arial"/>
              <a:ea typeface="Arial"/>
              <a:cs typeface="Arial"/>
              <a:sym typeface="Arial"/>
            </a:endParaRPr>
          </a:p>
        </p:txBody>
      </p:sp>
      <p:sp>
        <p:nvSpPr>
          <p:cNvPr id="1498" name="Google Shape;1498;p81"/>
          <p:cNvSpPr txBox="1"/>
          <p:nvPr/>
        </p:nvSpPr>
        <p:spPr>
          <a:xfrm>
            <a:off x="7499464" y="4245892"/>
            <a:ext cx="59984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Pip</a:t>
            </a:r>
            <a:endParaRPr sz="1400" b="0" i="0" u="none" strike="noStrike" cap="none">
              <a:solidFill>
                <a:srgbClr val="000000"/>
              </a:solidFill>
              <a:latin typeface="Arial"/>
              <a:ea typeface="Arial"/>
              <a:cs typeface="Arial"/>
              <a:sym typeface="Arial"/>
            </a:endParaRPr>
          </a:p>
        </p:txBody>
      </p:sp>
      <p:sp>
        <p:nvSpPr>
          <p:cNvPr id="1499" name="Google Shape;1499;p81"/>
          <p:cNvSpPr txBox="1"/>
          <p:nvPr/>
        </p:nvSpPr>
        <p:spPr>
          <a:xfrm>
            <a:off x="9977388" y="4245892"/>
            <a:ext cx="132440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LibTorch</a:t>
            </a:r>
            <a:endParaRPr sz="1400" b="0" i="0" u="none" strike="noStrike" cap="none">
              <a:solidFill>
                <a:srgbClr val="000000"/>
              </a:solidFill>
              <a:latin typeface="Arial"/>
              <a:ea typeface="Arial"/>
              <a:cs typeface="Arial"/>
              <a:sym typeface="Arial"/>
            </a:endParaRPr>
          </a:p>
        </p:txBody>
      </p:sp>
      <p:sp>
        <p:nvSpPr>
          <p:cNvPr id="1500" name="Google Shape;1500;p81"/>
          <p:cNvSpPr txBox="1"/>
          <p:nvPr/>
        </p:nvSpPr>
        <p:spPr>
          <a:xfrm>
            <a:off x="12308807" y="4245892"/>
            <a:ext cx="109196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Source</a:t>
            </a:r>
            <a:endParaRPr sz="1400" b="0" i="0" u="none" strike="noStrike" cap="none">
              <a:solidFill>
                <a:srgbClr val="000000"/>
              </a:solidFill>
              <a:latin typeface="Arial"/>
              <a:ea typeface="Arial"/>
              <a:cs typeface="Arial"/>
              <a:sym typeface="Arial"/>
            </a:endParaRPr>
          </a:p>
        </p:txBody>
      </p:sp>
      <p:sp>
        <p:nvSpPr>
          <p:cNvPr id="1501" name="Google Shape;1501;p81"/>
          <p:cNvSpPr txBox="1"/>
          <p:nvPr/>
        </p:nvSpPr>
        <p:spPr>
          <a:xfrm>
            <a:off x="6857541" y="5066041"/>
            <a:ext cx="158569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Python 3.5</a:t>
            </a:r>
            <a:endParaRPr sz="1400" b="0" i="0" u="none" strike="noStrike" cap="none">
              <a:solidFill>
                <a:srgbClr val="000000"/>
              </a:solidFill>
              <a:latin typeface="Arial"/>
              <a:ea typeface="Arial"/>
              <a:cs typeface="Arial"/>
              <a:sym typeface="Arial"/>
            </a:endParaRPr>
          </a:p>
        </p:txBody>
      </p:sp>
      <p:sp>
        <p:nvSpPr>
          <p:cNvPr id="1502" name="Google Shape;1502;p81"/>
          <p:cNvSpPr txBox="1"/>
          <p:nvPr/>
        </p:nvSpPr>
        <p:spPr>
          <a:xfrm>
            <a:off x="10811986" y="5055155"/>
            <a:ext cx="158569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Python 3.7</a:t>
            </a:r>
            <a:endParaRPr sz="1400" b="0" i="0" u="none" strike="noStrike" cap="none">
              <a:solidFill>
                <a:srgbClr val="000000"/>
              </a:solidFill>
              <a:latin typeface="Arial"/>
              <a:ea typeface="Arial"/>
              <a:cs typeface="Arial"/>
              <a:sym typeface="Arial"/>
            </a:endParaRPr>
          </a:p>
        </p:txBody>
      </p:sp>
      <p:sp>
        <p:nvSpPr>
          <p:cNvPr id="1503" name="Google Shape;1503;p81"/>
          <p:cNvSpPr txBox="1"/>
          <p:nvPr/>
        </p:nvSpPr>
        <p:spPr>
          <a:xfrm>
            <a:off x="12694462" y="5055154"/>
            <a:ext cx="68640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504" name="Google Shape;1504;p81"/>
          <p:cNvSpPr txBox="1"/>
          <p:nvPr/>
        </p:nvSpPr>
        <p:spPr>
          <a:xfrm>
            <a:off x="4969959" y="5896620"/>
            <a:ext cx="58381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9.2</a:t>
            </a:r>
            <a:endParaRPr sz="1400" b="0" i="0" u="none" strike="noStrike" cap="none">
              <a:solidFill>
                <a:srgbClr val="000000"/>
              </a:solidFill>
              <a:latin typeface="Arial"/>
              <a:ea typeface="Arial"/>
              <a:cs typeface="Arial"/>
              <a:sym typeface="Arial"/>
            </a:endParaRPr>
          </a:p>
        </p:txBody>
      </p:sp>
      <p:sp>
        <p:nvSpPr>
          <p:cNvPr id="1505" name="Google Shape;1505;p81"/>
          <p:cNvSpPr txBox="1"/>
          <p:nvPr/>
        </p:nvSpPr>
        <p:spPr>
          <a:xfrm>
            <a:off x="11444872" y="5882470"/>
            <a:ext cx="89960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None</a:t>
            </a:r>
            <a:endParaRPr sz="1400" b="0" i="0" u="none" strike="noStrike" cap="none">
              <a:solidFill>
                <a:srgbClr val="000000"/>
              </a:solidFill>
              <a:latin typeface="Arial"/>
              <a:ea typeface="Arial"/>
              <a:cs typeface="Arial"/>
              <a:sym typeface="Arial"/>
            </a:endParaRPr>
          </a:p>
        </p:txBody>
      </p:sp>
      <p:sp>
        <p:nvSpPr>
          <p:cNvPr id="1506" name="Google Shape;1506;p81"/>
          <p:cNvSpPr txBox="1"/>
          <p:nvPr/>
        </p:nvSpPr>
        <p:spPr>
          <a:xfrm>
            <a:off x="5083184" y="7123441"/>
            <a:ext cx="843211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000000"/>
                </a:solidFill>
                <a:latin typeface="Open Sans"/>
                <a:ea typeface="Open Sans"/>
                <a:cs typeface="Open Sans"/>
                <a:sym typeface="Open Sans"/>
              </a:rPr>
              <a:t>Conda install pytorch torchvision cudotoolkit = 10.0  –c pytorch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86"/>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br>
              <a:rPr lang="en-IN" dirty="0"/>
            </a:br>
            <a:r>
              <a:rPr lang="en-IN" dirty="0"/>
              <a:t>Deep Learning Model with Keras</a:t>
            </a:r>
            <a:endParaRPr dirty="0"/>
          </a:p>
        </p:txBody>
      </p:sp>
      <p:sp>
        <p:nvSpPr>
          <p:cNvPr id="1512" name="Google Shape;1512;p86"/>
          <p:cNvSpPr/>
          <p:nvPr/>
        </p:nvSpPr>
        <p:spPr>
          <a:xfrm>
            <a:off x="951457" y="1828801"/>
            <a:ext cx="12378950" cy="4926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Problem Statement:</a:t>
            </a:r>
            <a:r>
              <a:rPr lang="en-IN" sz="2200" b="0" i="0" u="none" strike="noStrike" cap="none">
                <a:solidFill>
                  <a:srgbClr val="3F3F3F"/>
                </a:solidFill>
                <a:latin typeface="Open Sans"/>
                <a:ea typeface="Open Sans"/>
                <a:cs typeface="Open Sans"/>
                <a:sym typeface="Open Sans"/>
              </a:rPr>
              <a:t>  A data set is given of diabetes patients with different health parameters make a deep learning classification model to predict</a:t>
            </a:r>
            <a:r>
              <a:rPr lang="en-IN" sz="2000" b="0" i="0" u="none" strike="noStrike" cap="none">
                <a:solidFill>
                  <a:srgbClr val="595959"/>
                </a:solidFill>
                <a:latin typeface="Open Sans"/>
                <a:ea typeface="Open Sans"/>
                <a:cs typeface="Open Sans"/>
                <a:sym typeface="Open Sans"/>
              </a:rPr>
              <a:t>.</a:t>
            </a:r>
            <a:endParaRPr sz="2000" b="0" i="0" u="none" strike="noStrike" cap="none">
              <a:solidFill>
                <a:srgbClr val="59595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Access:</a:t>
            </a:r>
            <a:r>
              <a:rPr lang="en-IN" sz="2200" b="0" i="0" u="none" strike="noStrike" cap="none">
                <a:solidFill>
                  <a:srgbClr val="3F3F3F"/>
                </a:solidFill>
                <a:latin typeface="Open Sans"/>
                <a:ea typeface="Open Sans"/>
                <a:cs typeface="Open Sans"/>
                <a:sym typeface="Open Sans"/>
              </a:rPr>
              <a:t> </a:t>
            </a: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Labs tab on the left side panel of the LMS. Copy the username and password. </a:t>
            </a:r>
            <a:endParaRPr sz="2200" b="0" i="0" u="none" strike="noStrike" cap="none">
              <a:solidFill>
                <a:srgbClr val="595959"/>
              </a:solidFill>
              <a:latin typeface="Open Sans"/>
              <a:ea typeface="Open Sans"/>
              <a:cs typeface="Open Sans"/>
              <a:sym typeface="Open Sans"/>
            </a:endParaRPr>
          </a:p>
          <a:p>
            <a:pPr marL="342900" marR="0" lvl="0" indent="-215900" algn="l" rtl="0">
              <a:lnSpc>
                <a:spcPct val="100000"/>
              </a:lnSpc>
              <a:spcBef>
                <a:spcPts val="0"/>
              </a:spcBef>
              <a:spcAft>
                <a:spcPts val="0"/>
              </a:spcAft>
              <a:buClr>
                <a:srgbClr val="000000"/>
              </a:buClr>
              <a:buSzPts val="2000"/>
              <a:buFont typeface="Noto Sans Symbols"/>
              <a:buNone/>
            </a:pPr>
            <a:endParaRPr sz="2200" b="0" i="0" u="none" strike="noStrike" cap="none">
              <a:solidFill>
                <a:srgbClr val="59595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Launch Lab button. On the page that appears, enter the username and password, and click Login.</a:t>
            </a:r>
            <a:endParaRPr sz="2200" b="0" i="1" u="none" strike="noStrike" cap="none">
              <a:solidFill>
                <a:srgbClr val="595959"/>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87"/>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Loading Dataset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519" name="Google Shape;1519;p87"/>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520" name="Google Shape;1520;p87"/>
          <p:cNvSpPr/>
          <p:nvPr/>
        </p:nvSpPr>
        <p:spPr>
          <a:xfrm>
            <a:off x="5715001" y="2120445"/>
            <a:ext cx="8839191" cy="67710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42729"/>
              </a:buClr>
              <a:buSzPts val="2000"/>
              <a:buFont typeface="Arial"/>
              <a:buNone/>
            </a:pPr>
            <a:r>
              <a:rPr lang="en-IN" sz="2200" b="0" i="0" u="none" strike="noStrike" cap="none">
                <a:solidFill>
                  <a:srgbClr val="242729"/>
                </a:solidFill>
                <a:latin typeface="Open Sans"/>
                <a:ea typeface="Open Sans"/>
                <a:cs typeface="Open Sans"/>
                <a:sym typeface="Open Sans"/>
              </a:rPr>
              <a:t>The dataset is read first by using pandas library and the first five line of the dataset is printed.</a:t>
            </a:r>
            <a:endParaRPr sz="2200" b="0" i="0" u="none" strike="noStrike" cap="none">
              <a:solidFill>
                <a:schemeClr val="dk1"/>
              </a:solidFill>
              <a:latin typeface="Open Sans"/>
              <a:ea typeface="Open Sans"/>
              <a:cs typeface="Open Sans"/>
              <a:sym typeface="Open Sans"/>
            </a:endParaRPr>
          </a:p>
        </p:txBody>
      </p:sp>
      <p:grpSp>
        <p:nvGrpSpPr>
          <p:cNvPr id="1521" name="Google Shape;1521;p87"/>
          <p:cNvGrpSpPr/>
          <p:nvPr/>
        </p:nvGrpSpPr>
        <p:grpSpPr>
          <a:xfrm>
            <a:off x="5735870" y="2986965"/>
            <a:ext cx="9883584" cy="2021431"/>
            <a:chOff x="3334977" y="3572202"/>
            <a:chExt cx="9576000" cy="2941922"/>
          </a:xfrm>
        </p:grpSpPr>
        <p:grpSp>
          <p:nvGrpSpPr>
            <p:cNvPr id="1522" name="Google Shape;1522;p87"/>
            <p:cNvGrpSpPr/>
            <p:nvPr/>
          </p:nvGrpSpPr>
          <p:grpSpPr>
            <a:xfrm>
              <a:off x="7545981" y="3572202"/>
              <a:ext cx="1194432" cy="685800"/>
              <a:chOff x="7530784" y="3794728"/>
              <a:chExt cx="1194432" cy="685800"/>
            </a:xfrm>
          </p:grpSpPr>
          <p:sp>
            <p:nvSpPr>
              <p:cNvPr id="1523" name="Google Shape;1523;p87"/>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4" name="Google Shape;1524;p87"/>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525" name="Google Shape;1525;p87"/>
            <p:cNvGrpSpPr/>
            <p:nvPr/>
          </p:nvGrpSpPr>
          <p:grpSpPr>
            <a:xfrm>
              <a:off x="3334977" y="4258003"/>
              <a:ext cx="9576000" cy="2256121"/>
              <a:chOff x="3533641" y="4914900"/>
              <a:chExt cx="9576000" cy="10464219"/>
            </a:xfrm>
          </p:grpSpPr>
          <p:sp>
            <p:nvSpPr>
              <p:cNvPr id="1526" name="Google Shape;1526;p87"/>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527" name="Google Shape;1527;p87"/>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528" name="Google Shape;1528;p87"/>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29" name="Google Shape;1529;p87"/>
              <p:cNvSpPr/>
              <p:nvPr/>
            </p:nvSpPr>
            <p:spPr>
              <a:xfrm>
                <a:off x="3617844" y="5615706"/>
                <a:ext cx="9407594" cy="9763413"/>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pandas as pd</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dataset = pd.read_csv('diabetes.csv')</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Dataset.head()</a:t>
                </a:r>
                <a:endParaRPr sz="2200" b="0" i="0" u="none" strike="noStrike" cap="none">
                  <a:solidFill>
                    <a:srgbClr val="262626"/>
                  </a:solidFill>
                  <a:latin typeface="Courier New"/>
                  <a:ea typeface="Courier New"/>
                  <a:cs typeface="Courier New"/>
                  <a:sym typeface="Courier New"/>
                </a:endParaRPr>
              </a:p>
            </p:txBody>
          </p:sp>
        </p:grpSp>
      </p:grpSp>
      <p:grpSp>
        <p:nvGrpSpPr>
          <p:cNvPr id="1530" name="Google Shape;1530;p87"/>
          <p:cNvGrpSpPr/>
          <p:nvPr/>
        </p:nvGrpSpPr>
        <p:grpSpPr>
          <a:xfrm>
            <a:off x="1160315" y="1732080"/>
            <a:ext cx="3054930" cy="4760311"/>
            <a:chOff x="1160315" y="1732080"/>
            <a:chExt cx="3054930" cy="4760311"/>
          </a:xfrm>
        </p:grpSpPr>
        <p:grpSp>
          <p:nvGrpSpPr>
            <p:cNvPr id="1531" name="Google Shape;1531;p87"/>
            <p:cNvGrpSpPr/>
            <p:nvPr/>
          </p:nvGrpSpPr>
          <p:grpSpPr>
            <a:xfrm>
              <a:off x="1160315" y="1732080"/>
              <a:ext cx="3054930" cy="3941361"/>
              <a:chOff x="893615" y="1621426"/>
              <a:chExt cx="3054930" cy="3941361"/>
            </a:xfrm>
          </p:grpSpPr>
          <p:sp>
            <p:nvSpPr>
              <p:cNvPr id="1532" name="Google Shape;1532;p87"/>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533" name="Google Shape;1533;p87"/>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534" name="Google Shape;1534;p87"/>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535" name="Google Shape;1535;p87"/>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536" name="Google Shape;1536;p87"/>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537" name="Google Shape;1537;p87"/>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538" name="Google Shape;1538;p87"/>
          <p:cNvPicPr preferRelativeResize="0"/>
          <p:nvPr/>
        </p:nvPicPr>
        <p:blipFill rotWithShape="1">
          <a:blip r:embed="rId3">
            <a:alphaModFix/>
          </a:blip>
          <a:srcRect/>
          <a:stretch/>
        </p:blipFill>
        <p:spPr>
          <a:xfrm>
            <a:off x="5410207" y="754059"/>
            <a:ext cx="5485261" cy="290833"/>
          </a:xfrm>
          <a:prstGeom prst="rect">
            <a:avLst/>
          </a:prstGeom>
          <a:noFill/>
          <a:ln>
            <a:noFill/>
          </a:ln>
        </p:spPr>
      </p:pic>
      <p:pic>
        <p:nvPicPr>
          <p:cNvPr id="1539" name="Google Shape;1539;p87"/>
          <p:cNvPicPr preferRelativeResize="0"/>
          <p:nvPr/>
        </p:nvPicPr>
        <p:blipFill rotWithShape="1">
          <a:blip r:embed="rId4">
            <a:alphaModFix/>
          </a:blip>
          <a:srcRect/>
          <a:stretch/>
        </p:blipFill>
        <p:spPr>
          <a:xfrm>
            <a:off x="4843751" y="5217392"/>
            <a:ext cx="11288805" cy="23783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pSp>
        <p:nvGrpSpPr>
          <p:cNvPr id="528" name="Google Shape;528;p9"/>
          <p:cNvGrpSpPr/>
          <p:nvPr/>
        </p:nvGrpSpPr>
        <p:grpSpPr>
          <a:xfrm>
            <a:off x="3055551" y="1490968"/>
            <a:ext cx="10580565" cy="5517400"/>
            <a:chOff x="1984930" y="1718810"/>
            <a:chExt cx="12863839" cy="6635632"/>
          </a:xfrm>
        </p:grpSpPr>
        <p:sp>
          <p:nvSpPr>
            <p:cNvPr id="529" name="Google Shape;529;p9"/>
            <p:cNvSpPr txBox="1"/>
            <p:nvPr/>
          </p:nvSpPr>
          <p:spPr>
            <a:xfrm>
              <a:off x="1984930" y="7147947"/>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Input Layer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nvGrpSpPr>
            <p:cNvPr id="530" name="Google Shape;530;p9"/>
            <p:cNvGrpSpPr/>
            <p:nvPr/>
          </p:nvGrpSpPr>
          <p:grpSpPr>
            <a:xfrm>
              <a:off x="2564347" y="1718810"/>
              <a:ext cx="12284422" cy="6635632"/>
              <a:chOff x="2564347" y="1576346"/>
              <a:chExt cx="12284422" cy="6635632"/>
            </a:xfrm>
          </p:grpSpPr>
          <p:sp>
            <p:nvSpPr>
              <p:cNvPr id="531" name="Google Shape;531;p9"/>
              <p:cNvSpPr/>
              <p:nvPr/>
            </p:nvSpPr>
            <p:spPr>
              <a:xfrm>
                <a:off x="4393561" y="1576346"/>
                <a:ext cx="7661482" cy="6369625"/>
              </a:xfrm>
              <a:prstGeom prst="roundRect">
                <a:avLst>
                  <a:gd name="adj" fmla="val 16667"/>
                </a:avLst>
              </a:prstGeom>
              <a:solidFill>
                <a:schemeClr val="lt1"/>
              </a:solidFill>
              <a:ln w="38100" cap="flat" cmpd="sng">
                <a:solidFill>
                  <a:srgbClr val="FF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2" name="Google Shape;532;p9"/>
              <p:cNvSpPr/>
              <p:nvPr/>
            </p:nvSpPr>
            <p:spPr>
              <a:xfrm>
                <a:off x="2564347" y="3130710"/>
                <a:ext cx="1662549" cy="3743266"/>
              </a:xfrm>
              <a:prstGeom prst="rect">
                <a:avLst/>
              </a:prstGeom>
              <a:solidFill>
                <a:srgbClr val="F4B081"/>
              </a:solidFill>
              <a:ln w="25400" cap="flat" cmpd="sng">
                <a:solidFill>
                  <a:srgbClr val="F4B081"/>
                </a:solidFill>
                <a:prstDash val="solid"/>
                <a:round/>
                <a:headEnd type="none" w="sm" len="sm"/>
                <a:tailEnd type="none" w="sm" len="sm"/>
              </a:ln>
              <a:effectLst>
                <a:outerShdw blurRad="50800" dist="38100" dir="10800000" algn="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3" name="Google Shape;533;p9"/>
              <p:cNvSpPr txBox="1"/>
              <p:nvPr/>
            </p:nvSpPr>
            <p:spPr>
              <a:xfrm>
                <a:off x="12089184" y="7092921"/>
                <a:ext cx="2759585"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Output Layer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534" name="Google Shape;534;p9"/>
              <p:cNvSpPr txBox="1"/>
              <p:nvPr/>
            </p:nvSpPr>
            <p:spPr>
              <a:xfrm>
                <a:off x="7925856" y="7679964"/>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535" name="Google Shape;535;p9"/>
              <p:cNvSpPr/>
              <p:nvPr/>
            </p:nvSpPr>
            <p:spPr>
              <a:xfrm>
                <a:off x="3180196" y="3568404"/>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nvGrpSpPr>
              <p:cNvPr id="536" name="Google Shape;536;p9"/>
              <p:cNvGrpSpPr/>
              <p:nvPr/>
            </p:nvGrpSpPr>
            <p:grpSpPr>
              <a:xfrm>
                <a:off x="12288333" y="3130710"/>
                <a:ext cx="2218239" cy="3743266"/>
                <a:chOff x="10525294" y="3253279"/>
                <a:chExt cx="2218239" cy="3743266"/>
              </a:xfrm>
            </p:grpSpPr>
            <p:sp>
              <p:nvSpPr>
                <p:cNvPr id="537" name="Google Shape;537;p9"/>
                <p:cNvSpPr/>
                <p:nvPr/>
              </p:nvSpPr>
              <p:spPr>
                <a:xfrm>
                  <a:off x="10525294" y="3253279"/>
                  <a:ext cx="2218239" cy="3743266"/>
                </a:xfrm>
                <a:prstGeom prst="rect">
                  <a:avLst/>
                </a:prstGeom>
                <a:solidFill>
                  <a:srgbClr val="FEE599"/>
                </a:solidFill>
                <a:ln w="25400" cap="flat" cmpd="sng">
                  <a:solidFill>
                    <a:srgbClr val="FEE59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8" name="Google Shape;538;p9"/>
                <p:cNvSpPr/>
                <p:nvPr/>
              </p:nvSpPr>
              <p:spPr>
                <a:xfrm>
                  <a:off x="11409046" y="359852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539" name="Google Shape;539;p9"/>
              <p:cNvGrpSpPr/>
              <p:nvPr/>
            </p:nvGrpSpPr>
            <p:grpSpPr>
              <a:xfrm>
                <a:off x="4338649" y="1822620"/>
                <a:ext cx="2821382" cy="5572744"/>
                <a:chOff x="3766454" y="1841211"/>
                <a:chExt cx="2821382" cy="5572744"/>
              </a:xfrm>
            </p:grpSpPr>
            <p:sp>
              <p:nvSpPr>
                <p:cNvPr id="540" name="Google Shape;540;p9"/>
                <p:cNvSpPr/>
                <p:nvPr/>
              </p:nvSpPr>
              <p:spPr>
                <a:xfrm>
                  <a:off x="4427701" y="2329740"/>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1" name="Google Shape;541;p9"/>
                <p:cNvSpPr txBox="1"/>
                <p:nvPr/>
              </p:nvSpPr>
              <p:spPr>
                <a:xfrm>
                  <a:off x="3766454" y="1841211"/>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1</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542" name="Google Shape;542;p9"/>
                <p:cNvSpPr/>
                <p:nvPr/>
              </p:nvSpPr>
              <p:spPr>
                <a:xfrm>
                  <a:off x="5040831" y="2784966"/>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43" name="Google Shape;543;p9"/>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44" name="Google Shape;544;p9"/>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nvGrpSpPr>
              <p:cNvPr id="545" name="Google Shape;545;p9"/>
              <p:cNvGrpSpPr/>
              <p:nvPr/>
            </p:nvGrpSpPr>
            <p:grpSpPr>
              <a:xfrm>
                <a:off x="6718443" y="1780661"/>
                <a:ext cx="2821382" cy="5633294"/>
                <a:chOff x="5861193" y="1780660"/>
                <a:chExt cx="2821382" cy="5633294"/>
              </a:xfrm>
            </p:grpSpPr>
            <p:sp>
              <p:nvSpPr>
                <p:cNvPr id="546" name="Google Shape;546;p9"/>
                <p:cNvSpPr/>
                <p:nvPr/>
              </p:nvSpPr>
              <p:spPr>
                <a:xfrm>
                  <a:off x="6499244" y="2329739"/>
                  <a:ext cx="1591803" cy="5084215"/>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47" name="Google Shape;547;p9"/>
                <p:cNvGrpSpPr/>
                <p:nvPr/>
              </p:nvGrpSpPr>
              <p:grpSpPr>
                <a:xfrm>
                  <a:off x="7080607" y="2784966"/>
                  <a:ext cx="470225" cy="1934163"/>
                  <a:chOff x="5005456" y="2842087"/>
                  <a:chExt cx="470225" cy="1934163"/>
                </a:xfrm>
              </p:grpSpPr>
              <p:sp>
                <p:nvSpPr>
                  <p:cNvPr id="548" name="Google Shape;548;p9"/>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49" name="Google Shape;549;p9"/>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50" name="Google Shape;550;p9"/>
                  <p:cNvSpPr/>
                  <p:nvPr/>
                </p:nvSpPr>
                <p:spPr>
                  <a:xfrm>
                    <a:off x="5024948" y="430793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sp>
              <p:nvSpPr>
                <p:cNvPr id="551" name="Google Shape;551;p9"/>
                <p:cNvSpPr txBox="1"/>
                <p:nvPr/>
              </p:nvSpPr>
              <p:spPr>
                <a:xfrm>
                  <a:off x="5861193" y="1780660"/>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2</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nvGrpSpPr>
              <p:cNvPr id="552" name="Google Shape;552;p9"/>
              <p:cNvGrpSpPr/>
              <p:nvPr/>
            </p:nvGrpSpPr>
            <p:grpSpPr>
              <a:xfrm>
                <a:off x="9906000" y="2311149"/>
                <a:ext cx="1591803" cy="5142041"/>
                <a:chOff x="8533425" y="2271913"/>
                <a:chExt cx="1591803" cy="5142041"/>
              </a:xfrm>
            </p:grpSpPr>
            <p:sp>
              <p:nvSpPr>
                <p:cNvPr id="553" name="Google Shape;553;p9"/>
                <p:cNvSpPr/>
                <p:nvPr/>
              </p:nvSpPr>
              <p:spPr>
                <a:xfrm>
                  <a:off x="8533425" y="2271913"/>
                  <a:ext cx="1591803" cy="5142041"/>
                </a:xfrm>
                <a:prstGeom prst="rect">
                  <a:avLst/>
                </a:prstGeom>
                <a:solidFill>
                  <a:srgbClr val="BBD6EE"/>
                </a:solidFill>
                <a:ln w="25400" cap="flat" cmpd="sng">
                  <a:solidFill>
                    <a:srgbClr val="BBD6EE"/>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554" name="Google Shape;554;p9"/>
                <p:cNvGrpSpPr/>
                <p:nvPr/>
              </p:nvGrpSpPr>
              <p:grpSpPr>
                <a:xfrm>
                  <a:off x="9103961" y="2784967"/>
                  <a:ext cx="457953" cy="1871675"/>
                  <a:chOff x="4998237" y="2842087"/>
                  <a:chExt cx="457953" cy="1871675"/>
                </a:xfrm>
              </p:grpSpPr>
              <p:sp>
                <p:nvSpPr>
                  <p:cNvPr id="555" name="Google Shape;555;p9"/>
                  <p:cNvSpPr/>
                  <p:nvPr/>
                </p:nvSpPr>
                <p:spPr>
                  <a:xfrm>
                    <a:off x="5005456" y="2842087"/>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56" name="Google Shape;556;p9"/>
                  <p:cNvSpPr/>
                  <p:nvPr/>
                </p:nvSpPr>
                <p:spPr>
                  <a:xfrm>
                    <a:off x="5005457" y="3568405"/>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sp>
                <p:nvSpPr>
                  <p:cNvPr id="557" name="Google Shape;557;p9"/>
                  <p:cNvSpPr/>
                  <p:nvPr/>
                </p:nvSpPr>
                <p:spPr>
                  <a:xfrm>
                    <a:off x="4998237" y="4245449"/>
                    <a:ext cx="450733" cy="468313"/>
                  </a:xfrm>
                  <a:prstGeom prst="ellipse">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v</a:t>
                    </a:r>
                    <a:endParaRPr sz="1400" b="0" i="0" u="none" strike="noStrike" cap="none">
                      <a:solidFill>
                        <a:schemeClr val="lt1"/>
                      </a:solidFill>
                      <a:latin typeface="Arial"/>
                      <a:ea typeface="Arial"/>
                      <a:cs typeface="Arial"/>
                      <a:sym typeface="Arial"/>
                    </a:endParaRPr>
                  </a:p>
                </p:txBody>
              </p:sp>
            </p:grpSp>
          </p:grpSp>
          <p:pic>
            <p:nvPicPr>
              <p:cNvPr id="558" name="Google Shape;558;p9"/>
              <p:cNvPicPr preferRelativeResize="0"/>
              <p:nvPr/>
            </p:nvPicPr>
            <p:blipFill rotWithShape="1">
              <a:blip r:embed="rId3">
                <a:alphaModFix/>
              </a:blip>
              <a:srcRect/>
              <a:stretch/>
            </p:blipFill>
            <p:spPr>
              <a:xfrm>
                <a:off x="2731256" y="5354679"/>
                <a:ext cx="1348612" cy="1448209"/>
              </a:xfrm>
              <a:prstGeom prst="rect">
                <a:avLst/>
              </a:prstGeom>
              <a:noFill/>
              <a:ln>
                <a:noFill/>
              </a:ln>
            </p:spPr>
          </p:pic>
          <p:sp>
            <p:nvSpPr>
              <p:cNvPr id="559" name="Google Shape;559;p9"/>
              <p:cNvSpPr txBox="1"/>
              <p:nvPr/>
            </p:nvSpPr>
            <p:spPr>
              <a:xfrm>
                <a:off x="9222406" y="1772805"/>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Layer 3</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pic>
          <p:nvPicPr>
            <p:cNvPr id="560" name="Google Shape;560;p9"/>
            <p:cNvPicPr preferRelativeResize="0"/>
            <p:nvPr/>
          </p:nvPicPr>
          <p:blipFill rotWithShape="1">
            <a:blip r:embed="rId4">
              <a:alphaModFix/>
            </a:blip>
            <a:srcRect/>
            <a:stretch/>
          </p:blipFill>
          <p:spPr>
            <a:xfrm>
              <a:off x="5163082" y="5732110"/>
              <a:ext cx="1293567" cy="1196866"/>
            </a:xfrm>
            <a:prstGeom prst="rect">
              <a:avLst/>
            </a:prstGeom>
            <a:noFill/>
            <a:ln w="9525" cap="flat" cmpd="sng">
              <a:solidFill>
                <a:srgbClr val="7F7F7F"/>
              </a:solidFill>
              <a:prstDash val="solid"/>
              <a:round/>
              <a:headEnd type="none" w="sm" len="sm"/>
              <a:tailEnd type="none" w="sm" len="sm"/>
            </a:ln>
          </p:spPr>
        </p:pic>
        <p:cxnSp>
          <p:nvCxnSpPr>
            <p:cNvPr id="561" name="Google Shape;561;p9"/>
            <p:cNvCxnSpPr>
              <a:endCxn id="542" idx="2"/>
            </p:cNvCxnSpPr>
            <p:nvPr/>
          </p:nvCxnSpPr>
          <p:spPr>
            <a:xfrm rot="10800000" flipH="1">
              <a:off x="3633926" y="3142996"/>
              <a:ext cx="1979100" cy="766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2" name="Google Shape;562;p9"/>
            <p:cNvCxnSpPr>
              <a:endCxn id="544" idx="2"/>
            </p:cNvCxnSpPr>
            <p:nvPr/>
          </p:nvCxnSpPr>
          <p:spPr>
            <a:xfrm>
              <a:off x="3633932" y="3944978"/>
              <a:ext cx="1936500" cy="65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3" name="Google Shape;563;p9"/>
            <p:cNvCxnSpPr>
              <a:endCxn id="543" idx="2"/>
            </p:cNvCxnSpPr>
            <p:nvPr/>
          </p:nvCxnSpPr>
          <p:spPr>
            <a:xfrm>
              <a:off x="3598552" y="3920435"/>
              <a:ext cx="1979100" cy="6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4" name="Google Shape;564;p9"/>
            <p:cNvCxnSpPr>
              <a:endCxn id="548" idx="2"/>
            </p:cNvCxnSpPr>
            <p:nvPr/>
          </p:nvCxnSpPr>
          <p:spPr>
            <a:xfrm>
              <a:off x="6063757" y="3139087"/>
              <a:ext cx="1874100" cy="22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5" name="Google Shape;565;p9"/>
            <p:cNvCxnSpPr>
              <a:endCxn id="549" idx="2"/>
            </p:cNvCxnSpPr>
            <p:nvPr/>
          </p:nvCxnSpPr>
          <p:spPr>
            <a:xfrm>
              <a:off x="6063758" y="3150506"/>
              <a:ext cx="1874100" cy="737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6" name="Google Shape;566;p9"/>
            <p:cNvCxnSpPr>
              <a:endCxn id="550" idx="2"/>
            </p:cNvCxnSpPr>
            <p:nvPr/>
          </p:nvCxnSpPr>
          <p:spPr>
            <a:xfrm>
              <a:off x="6090749" y="3161638"/>
              <a:ext cx="1866600" cy="1465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7" name="Google Shape;567;p9"/>
            <p:cNvCxnSpPr/>
            <p:nvPr/>
          </p:nvCxnSpPr>
          <p:spPr>
            <a:xfrm rot="10800000" flipH="1">
              <a:off x="6022335" y="3200823"/>
              <a:ext cx="1903521" cy="706557"/>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8" name="Google Shape;568;p9"/>
            <p:cNvCxnSpPr>
              <a:endCxn id="549" idx="2"/>
            </p:cNvCxnSpPr>
            <p:nvPr/>
          </p:nvCxnSpPr>
          <p:spPr>
            <a:xfrm rot="10800000" flipH="1">
              <a:off x="6028358" y="3887906"/>
              <a:ext cx="1909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69" name="Google Shape;569;p9"/>
            <p:cNvCxnSpPr>
              <a:endCxn id="550" idx="2"/>
            </p:cNvCxnSpPr>
            <p:nvPr/>
          </p:nvCxnSpPr>
          <p:spPr>
            <a:xfrm>
              <a:off x="6028349" y="3998938"/>
              <a:ext cx="1929000" cy="628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0" name="Google Shape;570;p9"/>
            <p:cNvCxnSpPr>
              <a:endCxn id="549" idx="2"/>
            </p:cNvCxnSpPr>
            <p:nvPr/>
          </p:nvCxnSpPr>
          <p:spPr>
            <a:xfrm rot="10800000" flipH="1">
              <a:off x="6028358" y="3887906"/>
              <a:ext cx="1909500" cy="7248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1" name="Google Shape;571;p9"/>
            <p:cNvCxnSpPr>
              <a:endCxn id="550" idx="2"/>
            </p:cNvCxnSpPr>
            <p:nvPr/>
          </p:nvCxnSpPr>
          <p:spPr>
            <a:xfrm>
              <a:off x="6028349" y="4627438"/>
              <a:ext cx="1929000" cy="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572" name="Google Shape;572;p9"/>
            <p:cNvPicPr preferRelativeResize="0"/>
            <p:nvPr/>
          </p:nvPicPr>
          <p:blipFill rotWithShape="1">
            <a:blip r:embed="rId5">
              <a:alphaModFix/>
            </a:blip>
            <a:srcRect/>
            <a:stretch/>
          </p:blipFill>
          <p:spPr>
            <a:xfrm>
              <a:off x="7549910" y="5750702"/>
              <a:ext cx="1204970" cy="1199587"/>
            </a:xfrm>
            <a:prstGeom prst="rect">
              <a:avLst/>
            </a:prstGeom>
            <a:noFill/>
            <a:ln>
              <a:noFill/>
            </a:ln>
          </p:spPr>
        </p:pic>
        <p:cxnSp>
          <p:nvCxnSpPr>
            <p:cNvPr id="573" name="Google Shape;573;p9"/>
            <p:cNvCxnSpPr>
              <a:endCxn id="555" idx="2"/>
            </p:cNvCxnSpPr>
            <p:nvPr/>
          </p:nvCxnSpPr>
          <p:spPr>
            <a:xfrm>
              <a:off x="8408055" y="3161523"/>
              <a:ext cx="2075700" cy="393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4" name="Google Shape;574;p9"/>
            <p:cNvCxnSpPr>
              <a:endCxn id="556" idx="2"/>
            </p:cNvCxnSpPr>
            <p:nvPr/>
          </p:nvCxnSpPr>
          <p:spPr>
            <a:xfrm>
              <a:off x="8388556" y="3161542"/>
              <a:ext cx="2095200" cy="765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5" name="Google Shape;575;p9"/>
            <p:cNvCxnSpPr>
              <a:endCxn id="557" idx="2"/>
            </p:cNvCxnSpPr>
            <p:nvPr/>
          </p:nvCxnSpPr>
          <p:spPr>
            <a:xfrm>
              <a:off x="8408036" y="3200785"/>
              <a:ext cx="2068500" cy="1403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6" name="Google Shape;576;p9"/>
            <p:cNvCxnSpPr>
              <a:stCxn id="549" idx="6"/>
              <a:endCxn id="555" idx="2"/>
            </p:cNvCxnSpPr>
            <p:nvPr/>
          </p:nvCxnSpPr>
          <p:spPr>
            <a:xfrm rot="10800000" flipH="1">
              <a:off x="8388591" y="3200906"/>
              <a:ext cx="2095200" cy="6870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7" name="Google Shape;577;p9"/>
            <p:cNvCxnSpPr>
              <a:stCxn id="549" idx="6"/>
            </p:cNvCxnSpPr>
            <p:nvPr/>
          </p:nvCxnSpPr>
          <p:spPr>
            <a:xfrm>
              <a:off x="8388591" y="3887906"/>
              <a:ext cx="2068500" cy="606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8" name="Google Shape;578;p9"/>
            <p:cNvCxnSpPr>
              <a:endCxn id="556" idx="2"/>
            </p:cNvCxnSpPr>
            <p:nvPr/>
          </p:nvCxnSpPr>
          <p:spPr>
            <a:xfrm rot="10800000" flipH="1">
              <a:off x="8450356" y="3927142"/>
              <a:ext cx="2033400" cy="6765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79" name="Google Shape;579;p9"/>
            <p:cNvCxnSpPr/>
            <p:nvPr/>
          </p:nvCxnSpPr>
          <p:spPr>
            <a:xfrm rot="10800000" flipH="1">
              <a:off x="8408082" y="3200824"/>
              <a:ext cx="2048963" cy="1402656"/>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80" name="Google Shape;580;p9"/>
            <p:cNvCxnSpPr/>
            <p:nvPr/>
          </p:nvCxnSpPr>
          <p:spPr>
            <a:xfrm>
              <a:off x="8408082" y="3909723"/>
              <a:ext cx="2048963" cy="684749"/>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81" name="Google Shape;581;p9"/>
            <p:cNvCxnSpPr/>
            <p:nvPr/>
          </p:nvCxnSpPr>
          <p:spPr>
            <a:xfrm>
              <a:off x="8420950" y="4601587"/>
              <a:ext cx="2068454" cy="1"/>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pic>
          <p:nvPicPr>
            <p:cNvPr id="582" name="Google Shape;582;p9"/>
            <p:cNvPicPr preferRelativeResize="0"/>
            <p:nvPr/>
          </p:nvPicPr>
          <p:blipFill rotWithShape="1">
            <a:blip r:embed="rId6">
              <a:alphaModFix/>
            </a:blip>
            <a:srcRect/>
            <a:stretch/>
          </p:blipFill>
          <p:spPr>
            <a:xfrm>
              <a:off x="10078411" y="5789936"/>
              <a:ext cx="1200164" cy="1196867"/>
            </a:xfrm>
            <a:prstGeom prst="rect">
              <a:avLst/>
            </a:prstGeom>
            <a:noFill/>
            <a:ln>
              <a:noFill/>
            </a:ln>
          </p:spPr>
        </p:pic>
        <p:cxnSp>
          <p:nvCxnSpPr>
            <p:cNvPr id="583" name="Google Shape;583;p9"/>
            <p:cNvCxnSpPr/>
            <p:nvPr/>
          </p:nvCxnSpPr>
          <p:spPr>
            <a:xfrm>
              <a:off x="10950085" y="3204580"/>
              <a:ext cx="2219206" cy="689933"/>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84" name="Google Shape;584;p9"/>
            <p:cNvCxnSpPr/>
            <p:nvPr/>
          </p:nvCxnSpPr>
          <p:spPr>
            <a:xfrm rot="10800000" flipH="1">
              <a:off x="10950085" y="3909794"/>
              <a:ext cx="2219206" cy="2189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cxnSp>
          <p:nvCxnSpPr>
            <p:cNvPr id="585" name="Google Shape;585;p9"/>
            <p:cNvCxnSpPr>
              <a:endCxn id="538" idx="2"/>
            </p:cNvCxnSpPr>
            <p:nvPr/>
          </p:nvCxnSpPr>
          <p:spPr>
            <a:xfrm rot="10800000" flipH="1">
              <a:off x="10934385" y="3852580"/>
              <a:ext cx="2237700" cy="746400"/>
            </a:xfrm>
            <a:prstGeom prst="straightConnector1">
              <a:avLst/>
            </a:prstGeom>
            <a:noFill/>
            <a:ln w="38100" cap="flat" cmpd="sng">
              <a:solidFill>
                <a:srgbClr val="7B7B7B"/>
              </a:solidFill>
              <a:prstDash val="solid"/>
              <a:round/>
              <a:headEnd type="none" w="sm" len="sm"/>
              <a:tailEnd type="triangle" w="med" len="med"/>
            </a:ln>
            <a:effectLst>
              <a:outerShdw blurRad="40000" dist="20000" dir="5400000" rotWithShape="0">
                <a:srgbClr val="000000">
                  <a:alpha val="33725"/>
                </a:srgbClr>
              </a:outerShdw>
            </a:effectLst>
          </p:spPr>
        </p:cxnSp>
        <p:grpSp>
          <p:nvGrpSpPr>
            <p:cNvPr id="586" name="Google Shape;586;p9"/>
            <p:cNvGrpSpPr/>
            <p:nvPr/>
          </p:nvGrpSpPr>
          <p:grpSpPr>
            <a:xfrm>
              <a:off x="12409815" y="5519401"/>
              <a:ext cx="1839585" cy="1430888"/>
              <a:chOff x="14470091" y="4550910"/>
              <a:chExt cx="1839585" cy="1430888"/>
            </a:xfrm>
          </p:grpSpPr>
          <p:sp>
            <p:nvSpPr>
              <p:cNvPr id="587" name="Google Shape;587;p9"/>
              <p:cNvSpPr/>
              <p:nvPr/>
            </p:nvSpPr>
            <p:spPr>
              <a:xfrm>
                <a:off x="14470091" y="4550910"/>
                <a:ext cx="1839584" cy="1430888"/>
              </a:xfrm>
              <a:prstGeom prst="roundRect">
                <a:avLst>
                  <a:gd name="adj" fmla="val 16667"/>
                </a:avLst>
              </a:prstGeom>
              <a:solidFill>
                <a:srgbClr val="D0CECE"/>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8" name="Google Shape;588;p9"/>
              <p:cNvSpPr txBox="1"/>
              <p:nvPr/>
            </p:nvSpPr>
            <p:spPr>
              <a:xfrm>
                <a:off x="14551320" y="4629156"/>
                <a:ext cx="1758355" cy="107262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Robert Downey Jr.</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grpSp>
      </p:grpSp>
      <p:sp>
        <p:nvSpPr>
          <p:cNvPr id="589" name="Google Shape;589;p9"/>
          <p:cNvSpPr/>
          <p:nvPr/>
        </p:nvSpPr>
        <p:spPr>
          <a:xfrm rot="10800000">
            <a:off x="6280324" y="7078054"/>
            <a:ext cx="5349741" cy="1317799"/>
          </a:xfrm>
          <a:prstGeom prst="wedgeRoundRectCallout">
            <a:avLst>
              <a:gd name="adj1" fmla="val -22135"/>
              <a:gd name="adj2" fmla="val 99949"/>
              <a:gd name="adj3" fmla="val 16667"/>
            </a:avLst>
          </a:prstGeom>
          <a:solidFill>
            <a:schemeClr val="lt2"/>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0" name="Google Shape;590;p9"/>
          <p:cNvSpPr txBox="1"/>
          <p:nvPr/>
        </p:nvSpPr>
        <p:spPr>
          <a:xfrm>
            <a:off x="6776771" y="958953"/>
            <a:ext cx="2821382" cy="5320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2400"/>
              <a:buFont typeface="Arial"/>
              <a:buNone/>
            </a:pPr>
            <a:r>
              <a:rPr lang="en-IN" sz="2200" b="1" i="0" u="none" strike="noStrike" cap="none">
                <a:solidFill>
                  <a:srgbClr val="3F3F3F"/>
                </a:solidFill>
                <a:latin typeface="Open Sans"/>
                <a:ea typeface="Open Sans"/>
                <a:cs typeface="Open Sans"/>
                <a:sym typeface="Open Sans"/>
              </a:rPr>
              <a:t>Hidden Layers</a:t>
            </a:r>
            <a:br>
              <a:rPr lang="en-IN" sz="2200" b="0" i="0" u="none" strike="noStrike" cap="none">
                <a:solidFill>
                  <a:srgbClr val="3F3F3F"/>
                </a:solidFill>
                <a:latin typeface="Open Sans"/>
                <a:ea typeface="Open Sans"/>
                <a:cs typeface="Open Sans"/>
                <a:sym typeface="Open Sans"/>
              </a:rPr>
            </a:br>
            <a:endParaRPr sz="2200" b="0" i="0" u="none" strike="noStrike" cap="none">
              <a:solidFill>
                <a:srgbClr val="3F3F3F"/>
              </a:solidFill>
              <a:latin typeface="Open Sans"/>
              <a:ea typeface="Open Sans"/>
              <a:cs typeface="Open Sans"/>
              <a:sym typeface="Open Sans"/>
            </a:endParaRPr>
          </a:p>
        </p:txBody>
      </p:sp>
      <p:sp>
        <p:nvSpPr>
          <p:cNvPr id="591" name="Google Shape;591;p9"/>
          <p:cNvSpPr txBox="1">
            <a:spLocks noGrp="1"/>
          </p:cNvSpPr>
          <p:nvPr>
            <p:ph type="body" idx="2"/>
          </p:nvPr>
        </p:nvSpPr>
        <p:spPr>
          <a:xfrm>
            <a:off x="6226376" y="7232073"/>
            <a:ext cx="5627870" cy="1163782"/>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400"/>
              <a:buNone/>
            </a:pPr>
            <a:r>
              <a:rPr lang="en-IN" sz="2200"/>
              <a:t>The third layer distinguishes different facial features that leads to the image recognition of the input.</a:t>
            </a:r>
            <a:endParaRPr/>
          </a:p>
        </p:txBody>
      </p:sp>
      <p:sp>
        <p:nvSpPr>
          <p:cNvPr id="592" name="Google Shape;592;p9"/>
          <p:cNvSpPr txBox="1">
            <a:spLocks noGrp="1"/>
          </p:cNvSpPr>
          <p:nvPr>
            <p:ph type="title"/>
          </p:nvPr>
        </p:nvSpPr>
        <p:spPr>
          <a:xfrm>
            <a:off x="0" y="0"/>
            <a:ext cx="16255999" cy="91712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IN"/>
              <a:t>Deep Learning: Example</a:t>
            </a:r>
            <a:endParaRPr/>
          </a:p>
        </p:txBody>
      </p:sp>
      <p:pic>
        <p:nvPicPr>
          <p:cNvPr id="593" name="Google Shape;593;p9"/>
          <p:cNvPicPr preferRelativeResize="0"/>
          <p:nvPr/>
        </p:nvPicPr>
        <p:blipFill rotWithShape="1">
          <a:blip r:embed="rId7">
            <a:alphaModFix/>
          </a:blip>
          <a:srcRect/>
          <a:stretch/>
        </p:blipFill>
        <p:spPr>
          <a:xfrm>
            <a:off x="4588625" y="484237"/>
            <a:ext cx="7041440" cy="62829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88"/>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Splitting Dataset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546" name="Google Shape;1546;p88"/>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547" name="Google Shape;1547;p88"/>
          <p:cNvSpPr/>
          <p:nvPr/>
        </p:nvSpPr>
        <p:spPr>
          <a:xfrm>
            <a:off x="5715001" y="2289722"/>
            <a:ext cx="8839191"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42729"/>
              </a:buClr>
              <a:buSzPts val="2000"/>
              <a:buFont typeface="Arial"/>
              <a:buNone/>
            </a:pPr>
            <a:r>
              <a:rPr lang="en-IN" sz="2200" b="0" i="0" u="none" strike="noStrike" cap="none">
                <a:solidFill>
                  <a:srgbClr val="242729"/>
                </a:solidFill>
                <a:latin typeface="Open Sans"/>
                <a:ea typeface="Open Sans"/>
                <a:cs typeface="Open Sans"/>
                <a:sym typeface="Open Sans"/>
              </a:rPr>
              <a:t>The dataset is split into input and output.</a:t>
            </a:r>
            <a:endParaRPr sz="2200" b="0" i="0" u="none" strike="noStrike" cap="none">
              <a:solidFill>
                <a:schemeClr val="dk1"/>
              </a:solidFill>
              <a:latin typeface="Open Sans"/>
              <a:ea typeface="Open Sans"/>
              <a:cs typeface="Open Sans"/>
              <a:sym typeface="Open Sans"/>
            </a:endParaRPr>
          </a:p>
        </p:txBody>
      </p:sp>
      <p:grpSp>
        <p:nvGrpSpPr>
          <p:cNvPr id="1548" name="Google Shape;1548;p88"/>
          <p:cNvGrpSpPr/>
          <p:nvPr/>
        </p:nvGrpSpPr>
        <p:grpSpPr>
          <a:xfrm>
            <a:off x="5735870" y="2860439"/>
            <a:ext cx="9883584" cy="2147958"/>
            <a:chOff x="3334977" y="3402082"/>
            <a:chExt cx="9576000" cy="2888054"/>
          </a:xfrm>
        </p:grpSpPr>
        <p:grpSp>
          <p:nvGrpSpPr>
            <p:cNvPr id="1549" name="Google Shape;1549;p88"/>
            <p:cNvGrpSpPr/>
            <p:nvPr/>
          </p:nvGrpSpPr>
          <p:grpSpPr>
            <a:xfrm>
              <a:off x="7545981" y="3402082"/>
              <a:ext cx="1194432" cy="685800"/>
              <a:chOff x="7530784" y="3624608"/>
              <a:chExt cx="1194432" cy="685800"/>
            </a:xfrm>
          </p:grpSpPr>
          <p:sp>
            <p:nvSpPr>
              <p:cNvPr id="1550" name="Google Shape;1550;p88"/>
              <p:cNvSpPr/>
              <p:nvPr/>
            </p:nvSpPr>
            <p:spPr>
              <a:xfrm>
                <a:off x="7530784" y="362460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1" name="Google Shape;1551;p88"/>
              <p:cNvSpPr/>
              <p:nvPr/>
            </p:nvSpPr>
            <p:spPr>
              <a:xfrm>
                <a:off x="7592110" y="369884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552" name="Google Shape;1552;p88"/>
            <p:cNvGrpSpPr/>
            <p:nvPr/>
          </p:nvGrpSpPr>
          <p:grpSpPr>
            <a:xfrm>
              <a:off x="3334977" y="4258003"/>
              <a:ext cx="9576000" cy="2032133"/>
              <a:chOff x="3533641" y="4914900"/>
              <a:chExt cx="9576000" cy="9425329"/>
            </a:xfrm>
          </p:grpSpPr>
          <p:sp>
            <p:nvSpPr>
              <p:cNvPr id="1553" name="Google Shape;1553;p88"/>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554" name="Google Shape;1554;p88"/>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555" name="Google Shape;1555;p88"/>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56" name="Google Shape;1556;p88"/>
              <p:cNvSpPr/>
              <p:nvPr/>
            </p:nvSpPr>
            <p:spPr>
              <a:xfrm>
                <a:off x="3617844" y="4914900"/>
                <a:ext cx="9407594" cy="9425329"/>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X = dataset.iloc[:,0:8]</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y = dataset.iloc[:, 8]</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X.head()</a:t>
                </a:r>
                <a:endParaRPr sz="2200" b="0" i="0" u="none" strike="noStrike" cap="none">
                  <a:solidFill>
                    <a:srgbClr val="262626"/>
                  </a:solidFill>
                  <a:latin typeface="Courier New"/>
                  <a:ea typeface="Courier New"/>
                  <a:cs typeface="Courier New"/>
                  <a:sym typeface="Courier New"/>
                </a:endParaRPr>
              </a:p>
            </p:txBody>
          </p:sp>
        </p:grpSp>
      </p:grpSp>
      <p:grpSp>
        <p:nvGrpSpPr>
          <p:cNvPr id="1557" name="Google Shape;1557;p88"/>
          <p:cNvGrpSpPr/>
          <p:nvPr/>
        </p:nvGrpSpPr>
        <p:grpSpPr>
          <a:xfrm>
            <a:off x="1160315" y="1732080"/>
            <a:ext cx="3054930" cy="4760311"/>
            <a:chOff x="1160315" y="1732080"/>
            <a:chExt cx="3054930" cy="4760311"/>
          </a:xfrm>
        </p:grpSpPr>
        <p:grpSp>
          <p:nvGrpSpPr>
            <p:cNvPr id="1558" name="Google Shape;1558;p88"/>
            <p:cNvGrpSpPr/>
            <p:nvPr/>
          </p:nvGrpSpPr>
          <p:grpSpPr>
            <a:xfrm>
              <a:off x="1160315" y="1732080"/>
              <a:ext cx="3054930" cy="3941361"/>
              <a:chOff x="893615" y="1621426"/>
              <a:chExt cx="3054930" cy="3941361"/>
            </a:xfrm>
          </p:grpSpPr>
          <p:sp>
            <p:nvSpPr>
              <p:cNvPr id="1559" name="Google Shape;1559;p88"/>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560" name="Google Shape;1560;p88"/>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561" name="Google Shape;1561;p88"/>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562" name="Google Shape;1562;p88"/>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563" name="Google Shape;1563;p88"/>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564" name="Google Shape;1564;p88"/>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565" name="Google Shape;1565;p88"/>
          <p:cNvPicPr preferRelativeResize="0"/>
          <p:nvPr/>
        </p:nvPicPr>
        <p:blipFill rotWithShape="1">
          <a:blip r:embed="rId3">
            <a:alphaModFix/>
          </a:blip>
          <a:srcRect/>
          <a:stretch/>
        </p:blipFill>
        <p:spPr>
          <a:xfrm>
            <a:off x="5410207" y="754059"/>
            <a:ext cx="5485261" cy="290833"/>
          </a:xfrm>
          <a:prstGeom prst="rect">
            <a:avLst/>
          </a:prstGeom>
          <a:noFill/>
          <a:ln>
            <a:noFill/>
          </a:ln>
        </p:spPr>
      </p:pic>
      <p:pic>
        <p:nvPicPr>
          <p:cNvPr id="1566" name="Google Shape;1566;p88"/>
          <p:cNvPicPr preferRelativeResize="0"/>
          <p:nvPr/>
        </p:nvPicPr>
        <p:blipFill rotWithShape="1">
          <a:blip r:embed="rId4">
            <a:alphaModFix/>
          </a:blip>
          <a:srcRect/>
          <a:stretch/>
        </p:blipFill>
        <p:spPr>
          <a:xfrm>
            <a:off x="4930588" y="5028258"/>
            <a:ext cx="11026588" cy="276951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89"/>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Splitting Dataset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573" name="Google Shape;1573;p89"/>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574" name="Google Shape;1574;p89"/>
          <p:cNvSpPr/>
          <p:nvPr/>
        </p:nvSpPr>
        <p:spPr>
          <a:xfrm>
            <a:off x="5715001" y="2289722"/>
            <a:ext cx="8839191"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242729"/>
              </a:buClr>
              <a:buSzPts val="2000"/>
              <a:buFont typeface="Arial"/>
              <a:buNone/>
            </a:pPr>
            <a:r>
              <a:rPr lang="en-IN" sz="2200" b="0" i="0" u="none" strike="noStrike" cap="none">
                <a:solidFill>
                  <a:srgbClr val="242729"/>
                </a:solidFill>
                <a:latin typeface="Open Sans"/>
                <a:ea typeface="Open Sans"/>
                <a:cs typeface="Open Sans"/>
                <a:sym typeface="Open Sans"/>
              </a:rPr>
              <a:t>The dataset is split into input and output.</a:t>
            </a:r>
            <a:endParaRPr sz="2200" b="0" i="0" u="none" strike="noStrike" cap="none">
              <a:solidFill>
                <a:schemeClr val="dk1"/>
              </a:solidFill>
              <a:latin typeface="Open Sans"/>
              <a:ea typeface="Open Sans"/>
              <a:cs typeface="Open Sans"/>
              <a:sym typeface="Open Sans"/>
            </a:endParaRPr>
          </a:p>
        </p:txBody>
      </p:sp>
      <p:grpSp>
        <p:nvGrpSpPr>
          <p:cNvPr id="1575" name="Google Shape;1575;p89"/>
          <p:cNvGrpSpPr/>
          <p:nvPr/>
        </p:nvGrpSpPr>
        <p:grpSpPr>
          <a:xfrm>
            <a:off x="5735870" y="2860440"/>
            <a:ext cx="9883584" cy="1240556"/>
            <a:chOff x="3334977" y="3402082"/>
            <a:chExt cx="9576000" cy="1667999"/>
          </a:xfrm>
        </p:grpSpPr>
        <p:grpSp>
          <p:nvGrpSpPr>
            <p:cNvPr id="1576" name="Google Shape;1576;p89"/>
            <p:cNvGrpSpPr/>
            <p:nvPr/>
          </p:nvGrpSpPr>
          <p:grpSpPr>
            <a:xfrm>
              <a:off x="7545981" y="3402082"/>
              <a:ext cx="1194432" cy="685800"/>
              <a:chOff x="7530784" y="3624608"/>
              <a:chExt cx="1194432" cy="685800"/>
            </a:xfrm>
          </p:grpSpPr>
          <p:sp>
            <p:nvSpPr>
              <p:cNvPr id="1577" name="Google Shape;1577;p89"/>
              <p:cNvSpPr/>
              <p:nvPr/>
            </p:nvSpPr>
            <p:spPr>
              <a:xfrm>
                <a:off x="7530784" y="362460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8" name="Google Shape;1578;p89"/>
              <p:cNvSpPr/>
              <p:nvPr/>
            </p:nvSpPr>
            <p:spPr>
              <a:xfrm>
                <a:off x="7592110" y="369884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579" name="Google Shape;1579;p89"/>
            <p:cNvGrpSpPr/>
            <p:nvPr/>
          </p:nvGrpSpPr>
          <p:grpSpPr>
            <a:xfrm>
              <a:off x="3334977" y="4258003"/>
              <a:ext cx="9576000" cy="812078"/>
              <a:chOff x="3533641" y="4914900"/>
              <a:chExt cx="9576000" cy="3766537"/>
            </a:xfrm>
          </p:grpSpPr>
          <p:sp>
            <p:nvSpPr>
              <p:cNvPr id="1580" name="Google Shape;1580;p89"/>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581" name="Google Shape;1581;p89"/>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582" name="Google Shape;1582;p89"/>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83" name="Google Shape;1583;p89"/>
              <p:cNvSpPr/>
              <p:nvPr/>
            </p:nvSpPr>
            <p:spPr>
              <a:xfrm>
                <a:off x="3617844" y="4914900"/>
                <a:ext cx="9407594" cy="335833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Y.head()</a:t>
                </a:r>
                <a:endParaRPr sz="2200" b="0" i="0" u="none" strike="noStrike" cap="none">
                  <a:solidFill>
                    <a:srgbClr val="262626"/>
                  </a:solidFill>
                  <a:latin typeface="Courier New"/>
                  <a:ea typeface="Courier New"/>
                  <a:cs typeface="Courier New"/>
                  <a:sym typeface="Courier New"/>
                </a:endParaRPr>
              </a:p>
            </p:txBody>
          </p:sp>
        </p:grpSp>
      </p:grpSp>
      <p:grpSp>
        <p:nvGrpSpPr>
          <p:cNvPr id="1584" name="Google Shape;1584;p89"/>
          <p:cNvGrpSpPr/>
          <p:nvPr/>
        </p:nvGrpSpPr>
        <p:grpSpPr>
          <a:xfrm>
            <a:off x="1160315" y="1732080"/>
            <a:ext cx="3054930" cy="4760311"/>
            <a:chOff x="1160315" y="1732080"/>
            <a:chExt cx="3054930" cy="4760311"/>
          </a:xfrm>
        </p:grpSpPr>
        <p:grpSp>
          <p:nvGrpSpPr>
            <p:cNvPr id="1585" name="Google Shape;1585;p89"/>
            <p:cNvGrpSpPr/>
            <p:nvPr/>
          </p:nvGrpSpPr>
          <p:grpSpPr>
            <a:xfrm>
              <a:off x="1160315" y="1732080"/>
              <a:ext cx="3054930" cy="3941361"/>
              <a:chOff x="893615" y="1621426"/>
              <a:chExt cx="3054930" cy="3941361"/>
            </a:xfrm>
          </p:grpSpPr>
          <p:sp>
            <p:nvSpPr>
              <p:cNvPr id="1586" name="Google Shape;1586;p89"/>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587" name="Google Shape;1587;p89"/>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588" name="Google Shape;1588;p89"/>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589" name="Google Shape;1589;p89"/>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590" name="Google Shape;1590;p89"/>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591" name="Google Shape;1591;p89"/>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592" name="Google Shape;1592;p89"/>
          <p:cNvPicPr preferRelativeResize="0"/>
          <p:nvPr/>
        </p:nvPicPr>
        <p:blipFill rotWithShape="1">
          <a:blip r:embed="rId3">
            <a:alphaModFix/>
          </a:blip>
          <a:srcRect/>
          <a:stretch/>
        </p:blipFill>
        <p:spPr>
          <a:xfrm>
            <a:off x="5410207" y="754059"/>
            <a:ext cx="5485261" cy="290833"/>
          </a:xfrm>
          <a:prstGeom prst="rect">
            <a:avLst/>
          </a:prstGeom>
          <a:noFill/>
          <a:ln>
            <a:noFill/>
          </a:ln>
        </p:spPr>
      </p:pic>
      <p:pic>
        <p:nvPicPr>
          <p:cNvPr id="1593" name="Google Shape;1593;p89"/>
          <p:cNvPicPr preferRelativeResize="0"/>
          <p:nvPr/>
        </p:nvPicPr>
        <p:blipFill rotWithShape="1">
          <a:blip r:embed="rId4">
            <a:alphaModFix/>
          </a:blip>
          <a:srcRect/>
          <a:stretch/>
        </p:blipFill>
        <p:spPr>
          <a:xfrm>
            <a:off x="5735411" y="4249407"/>
            <a:ext cx="4976388" cy="219924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98"/>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Importing Library</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600" name="Google Shape;1600;p98"/>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601" name="Google Shape;1601;p98"/>
          <p:cNvSpPr/>
          <p:nvPr/>
        </p:nvSpPr>
        <p:spPr>
          <a:xfrm>
            <a:off x="5715001" y="2140097"/>
            <a:ext cx="9331035"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model is sequential and the layers are defined with Dense class.</a:t>
            </a:r>
            <a:endParaRPr sz="2200" b="0" i="0" u="none" strike="noStrike" cap="none">
              <a:solidFill>
                <a:srgbClr val="242729"/>
              </a:solidFill>
              <a:latin typeface="Open Sans"/>
              <a:ea typeface="Open Sans"/>
              <a:cs typeface="Open Sans"/>
              <a:sym typeface="Open Sans"/>
            </a:endParaRPr>
          </a:p>
        </p:txBody>
      </p:sp>
      <p:grpSp>
        <p:nvGrpSpPr>
          <p:cNvPr id="1602" name="Google Shape;1602;p98"/>
          <p:cNvGrpSpPr/>
          <p:nvPr/>
        </p:nvGrpSpPr>
        <p:grpSpPr>
          <a:xfrm>
            <a:off x="5648963" y="3997112"/>
            <a:ext cx="9883584" cy="1535003"/>
            <a:chOff x="3334977" y="3572202"/>
            <a:chExt cx="9576000" cy="2233991"/>
          </a:xfrm>
        </p:grpSpPr>
        <p:grpSp>
          <p:nvGrpSpPr>
            <p:cNvPr id="1603" name="Google Shape;1603;p98"/>
            <p:cNvGrpSpPr/>
            <p:nvPr/>
          </p:nvGrpSpPr>
          <p:grpSpPr>
            <a:xfrm>
              <a:off x="7545981" y="3572202"/>
              <a:ext cx="1194432" cy="685800"/>
              <a:chOff x="7530784" y="3794728"/>
              <a:chExt cx="1194432" cy="685800"/>
            </a:xfrm>
          </p:grpSpPr>
          <p:sp>
            <p:nvSpPr>
              <p:cNvPr id="1604" name="Google Shape;1604;p98"/>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5" name="Google Shape;1605;p98"/>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606" name="Google Shape;1606;p98"/>
            <p:cNvGrpSpPr/>
            <p:nvPr/>
          </p:nvGrpSpPr>
          <p:grpSpPr>
            <a:xfrm>
              <a:off x="3334977" y="4258003"/>
              <a:ext cx="9576000" cy="1548190"/>
              <a:chOff x="3533641" y="4914900"/>
              <a:chExt cx="9576000" cy="7180733"/>
            </a:xfrm>
          </p:grpSpPr>
          <p:sp>
            <p:nvSpPr>
              <p:cNvPr id="1607" name="Google Shape;1607;p98"/>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608" name="Google Shape;1608;p98"/>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609" name="Google Shape;1609;p98"/>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0" name="Google Shape;1610;p98"/>
              <p:cNvSpPr/>
              <p:nvPr/>
            </p:nvSpPr>
            <p:spPr>
              <a:xfrm>
                <a:off x="3617844" y="5615712"/>
                <a:ext cx="9407594" cy="6479921"/>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from keras.models import Sequential</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from keras.layers import Dense</a:t>
                </a:r>
                <a:endParaRPr sz="2200" b="0" i="0" u="none" strike="noStrike" cap="none">
                  <a:solidFill>
                    <a:srgbClr val="262626"/>
                  </a:solidFill>
                  <a:latin typeface="Courier New"/>
                  <a:ea typeface="Courier New"/>
                  <a:cs typeface="Courier New"/>
                  <a:sym typeface="Courier New"/>
                </a:endParaRPr>
              </a:p>
            </p:txBody>
          </p:sp>
        </p:grpSp>
      </p:grpSp>
      <p:grpSp>
        <p:nvGrpSpPr>
          <p:cNvPr id="1611" name="Google Shape;1611;p98"/>
          <p:cNvGrpSpPr/>
          <p:nvPr/>
        </p:nvGrpSpPr>
        <p:grpSpPr>
          <a:xfrm>
            <a:off x="1160315" y="1732080"/>
            <a:ext cx="3054930" cy="4760311"/>
            <a:chOff x="1160315" y="1732080"/>
            <a:chExt cx="3054930" cy="4760311"/>
          </a:xfrm>
        </p:grpSpPr>
        <p:grpSp>
          <p:nvGrpSpPr>
            <p:cNvPr id="1612" name="Google Shape;1612;p98"/>
            <p:cNvGrpSpPr/>
            <p:nvPr/>
          </p:nvGrpSpPr>
          <p:grpSpPr>
            <a:xfrm>
              <a:off x="1160315" y="1732080"/>
              <a:ext cx="3054930" cy="3941361"/>
              <a:chOff x="893615" y="1621426"/>
              <a:chExt cx="3054930" cy="3941361"/>
            </a:xfrm>
          </p:grpSpPr>
          <p:sp>
            <p:nvSpPr>
              <p:cNvPr id="1613" name="Google Shape;1613;p98"/>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614" name="Google Shape;1614;p98"/>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615" name="Google Shape;1615;p98"/>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616" name="Google Shape;1616;p98"/>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617" name="Google Shape;1617;p98"/>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618" name="Google Shape;1618;p98"/>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619" name="Google Shape;1619;p98"/>
          <p:cNvPicPr preferRelativeResize="0"/>
          <p:nvPr/>
        </p:nvPicPr>
        <p:blipFill rotWithShape="1">
          <a:blip r:embed="rId3">
            <a:alphaModFix/>
          </a:blip>
          <a:srcRect/>
          <a:stretch/>
        </p:blipFill>
        <p:spPr>
          <a:xfrm>
            <a:off x="3890683" y="754059"/>
            <a:ext cx="8892988" cy="31148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92"/>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Creating the Layers</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626" name="Google Shape;1626;p92"/>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627" name="Google Shape;1627;p92"/>
          <p:cNvSpPr/>
          <p:nvPr/>
        </p:nvSpPr>
        <p:spPr>
          <a:xfrm>
            <a:off x="5557240" y="1294828"/>
            <a:ext cx="9572907" cy="440120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Layer structure of the model:</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model expects rows of data with eight variables (the input_dim=8 argument).</a:t>
            </a:r>
            <a:endParaRPr sz="2200" b="0" i="0" u="none" strike="noStrike" cap="none">
              <a:solidFill>
                <a:srgbClr val="000000"/>
              </a:solidFill>
              <a:latin typeface="Open Sans"/>
              <a:ea typeface="Open Sans"/>
              <a:cs typeface="Open Sans"/>
              <a:sym typeface="Open Sans"/>
            </a:endParaRPr>
          </a:p>
          <a:p>
            <a:pPr marL="342900" marR="0" lvl="0" indent="-215900" algn="l" rtl="0">
              <a:lnSpc>
                <a:spcPct val="100000"/>
              </a:lnSpc>
              <a:spcBef>
                <a:spcPts val="0"/>
              </a:spcBef>
              <a:spcAft>
                <a:spcPts val="0"/>
              </a:spcAft>
              <a:buClr>
                <a:schemeClr val="dk1"/>
              </a:buClr>
              <a:buSzPts val="20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first hidden layer has 12 nodes and uses the ReLU activation function.</a:t>
            </a:r>
            <a:endParaRPr sz="2200" b="0" i="0" u="none" strike="noStrike" cap="none">
              <a:solidFill>
                <a:srgbClr val="000000"/>
              </a:solidFill>
              <a:latin typeface="Open Sans"/>
              <a:ea typeface="Open Sans"/>
              <a:cs typeface="Open Sans"/>
              <a:sym typeface="Open Sans"/>
            </a:endParaRPr>
          </a:p>
          <a:p>
            <a:pPr marL="342900" marR="0" lvl="0" indent="-215900" algn="l" rtl="0">
              <a:lnSpc>
                <a:spcPct val="100000"/>
              </a:lnSpc>
              <a:spcBef>
                <a:spcPts val="0"/>
              </a:spcBef>
              <a:spcAft>
                <a:spcPts val="0"/>
              </a:spcAft>
              <a:buClr>
                <a:schemeClr val="dk1"/>
              </a:buClr>
              <a:buSzPts val="20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second hidden layer has 8 nodes and uses the ReLU activation function.</a:t>
            </a:r>
            <a:endParaRPr sz="2200" b="0" i="0" u="none" strike="noStrike" cap="none">
              <a:solidFill>
                <a:srgbClr val="000000"/>
              </a:solidFill>
              <a:latin typeface="Open Sans"/>
              <a:ea typeface="Open Sans"/>
              <a:cs typeface="Open Sans"/>
              <a:sym typeface="Open Sans"/>
            </a:endParaRPr>
          </a:p>
          <a:p>
            <a:pPr marL="342900" marR="0" lvl="0" indent="-215900" algn="l" rtl="0">
              <a:lnSpc>
                <a:spcPct val="100000"/>
              </a:lnSpc>
              <a:spcBef>
                <a:spcPts val="0"/>
              </a:spcBef>
              <a:spcAft>
                <a:spcPts val="0"/>
              </a:spcAft>
              <a:buClr>
                <a:schemeClr val="dk1"/>
              </a:buClr>
              <a:buSzPts val="20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output layer has one node and uses the sigmoid activation function.</a:t>
            </a:r>
            <a:endParaRPr sz="2200" b="0" i="0" u="none" strike="noStrike" cap="none">
              <a:solidFill>
                <a:srgbClr val="000000"/>
              </a:solidFill>
              <a:latin typeface="Open Sans"/>
              <a:ea typeface="Open Sans"/>
              <a:cs typeface="Open Sans"/>
              <a:sym typeface="Open Sans"/>
            </a:endParaRPr>
          </a:p>
        </p:txBody>
      </p:sp>
      <p:grpSp>
        <p:nvGrpSpPr>
          <p:cNvPr id="1628" name="Google Shape;1628;p92"/>
          <p:cNvGrpSpPr/>
          <p:nvPr/>
        </p:nvGrpSpPr>
        <p:grpSpPr>
          <a:xfrm>
            <a:off x="5690249" y="5789663"/>
            <a:ext cx="9883584" cy="2242713"/>
            <a:chOff x="3334977" y="3572202"/>
            <a:chExt cx="9576000" cy="3263967"/>
          </a:xfrm>
        </p:grpSpPr>
        <p:grpSp>
          <p:nvGrpSpPr>
            <p:cNvPr id="1629" name="Google Shape;1629;p92"/>
            <p:cNvGrpSpPr/>
            <p:nvPr/>
          </p:nvGrpSpPr>
          <p:grpSpPr>
            <a:xfrm>
              <a:off x="7545981" y="3572202"/>
              <a:ext cx="1194432" cy="685800"/>
              <a:chOff x="7530784" y="3794728"/>
              <a:chExt cx="1194432" cy="685800"/>
            </a:xfrm>
          </p:grpSpPr>
          <p:sp>
            <p:nvSpPr>
              <p:cNvPr id="1630" name="Google Shape;1630;p92"/>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1" name="Google Shape;1631;p92"/>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632" name="Google Shape;1632;p92"/>
            <p:cNvGrpSpPr/>
            <p:nvPr/>
          </p:nvGrpSpPr>
          <p:grpSpPr>
            <a:xfrm>
              <a:off x="3334977" y="4258003"/>
              <a:ext cx="9576000" cy="2578166"/>
              <a:chOff x="3533641" y="4914900"/>
              <a:chExt cx="9576000" cy="11957913"/>
            </a:xfrm>
          </p:grpSpPr>
          <p:sp>
            <p:nvSpPr>
              <p:cNvPr id="1633" name="Google Shape;1633;p92"/>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634" name="Google Shape;1634;p92"/>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635" name="Google Shape;1635;p92"/>
              <p:cNvSpPr/>
              <p:nvPr/>
            </p:nvSpPr>
            <p:spPr>
              <a:xfrm>
                <a:off x="8065824" y="5186906"/>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92"/>
              <p:cNvSpPr/>
              <p:nvPr/>
            </p:nvSpPr>
            <p:spPr>
              <a:xfrm>
                <a:off x="3617844" y="5615713"/>
                <a:ext cx="9407594" cy="1125710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 = Sequential()</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model.add(Dense(12, input_dim=8, activation='relu'))</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model.add(Dense(8, activation='relu'))</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model.add(Dense(1, activation='sigmoid'))</a:t>
                </a:r>
                <a:endParaRPr sz="2200" b="0" i="0" u="none" strike="noStrike" cap="none">
                  <a:solidFill>
                    <a:srgbClr val="262626"/>
                  </a:solidFill>
                  <a:latin typeface="Courier New"/>
                  <a:ea typeface="Courier New"/>
                  <a:cs typeface="Courier New"/>
                  <a:sym typeface="Courier New"/>
                </a:endParaRPr>
              </a:p>
            </p:txBody>
          </p:sp>
        </p:grpSp>
      </p:grpSp>
      <p:grpSp>
        <p:nvGrpSpPr>
          <p:cNvPr id="1637" name="Google Shape;1637;p92"/>
          <p:cNvGrpSpPr/>
          <p:nvPr/>
        </p:nvGrpSpPr>
        <p:grpSpPr>
          <a:xfrm>
            <a:off x="1160315" y="1732080"/>
            <a:ext cx="3054930" cy="4760311"/>
            <a:chOff x="1160315" y="1732080"/>
            <a:chExt cx="3054930" cy="4760311"/>
          </a:xfrm>
        </p:grpSpPr>
        <p:grpSp>
          <p:nvGrpSpPr>
            <p:cNvPr id="1638" name="Google Shape;1638;p92"/>
            <p:cNvGrpSpPr/>
            <p:nvPr/>
          </p:nvGrpSpPr>
          <p:grpSpPr>
            <a:xfrm>
              <a:off x="1160315" y="1732080"/>
              <a:ext cx="3054930" cy="3941361"/>
              <a:chOff x="893615" y="1621426"/>
              <a:chExt cx="3054930" cy="3941361"/>
            </a:xfrm>
          </p:grpSpPr>
          <p:sp>
            <p:nvSpPr>
              <p:cNvPr id="1639" name="Google Shape;1639;p92"/>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640" name="Google Shape;1640;p92"/>
              <p:cNvSpPr/>
              <p:nvPr/>
            </p:nvSpPr>
            <p:spPr>
              <a:xfrm>
                <a:off x="893617" y="244089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641" name="Google Shape;1641;p92"/>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642" name="Google Shape;1642;p92"/>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643" name="Google Shape;1643;p92"/>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644" name="Google Shape;1644;p92"/>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645" name="Google Shape;1645;p92"/>
          <p:cNvPicPr preferRelativeResize="0"/>
          <p:nvPr/>
        </p:nvPicPr>
        <p:blipFill rotWithShape="1">
          <a:blip r:embed="rId3">
            <a:alphaModFix/>
          </a:blip>
          <a:srcRect/>
          <a:stretch/>
        </p:blipFill>
        <p:spPr>
          <a:xfrm>
            <a:off x="3890683" y="754059"/>
            <a:ext cx="8892988" cy="31148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93"/>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Compile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652" name="Google Shape;1652;p93"/>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653" name="Google Shape;1653;p93"/>
          <p:cNvSpPr/>
          <p:nvPr/>
        </p:nvSpPr>
        <p:spPr>
          <a:xfrm>
            <a:off x="5561136" y="1813257"/>
            <a:ext cx="9572907" cy="1692771"/>
          </a:xfrm>
          <a:prstGeom prst="rect">
            <a:avLst/>
          </a:prstGeom>
          <a:noFill/>
          <a:ln>
            <a:noFill/>
          </a:ln>
        </p:spPr>
        <p:txBody>
          <a:bodyPr spcFirstLastPara="1" wrap="square" lIns="0" tIns="0" rIns="0" bIns="0" anchor="ctr" anchorCtr="0">
            <a:spAutoFit/>
          </a:bodyPr>
          <a:lstStyle/>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Binary Cross Entropy is set as loss function for this classification model</a:t>
            </a:r>
            <a:endParaRPr sz="2200" b="0" i="0" u="none" strike="noStrike" cap="none">
              <a:solidFill>
                <a:srgbClr val="000000"/>
              </a:solidFill>
              <a:latin typeface="Open Sans"/>
              <a:ea typeface="Open Sans"/>
              <a:cs typeface="Open Sans"/>
              <a:sym typeface="Open Sans"/>
            </a:endParaRPr>
          </a:p>
          <a:p>
            <a:pPr marL="342900" marR="0" lvl="0" indent="-215900" algn="l" rtl="0">
              <a:lnSpc>
                <a:spcPct val="100000"/>
              </a:lnSpc>
              <a:spcBef>
                <a:spcPts val="0"/>
              </a:spcBef>
              <a:spcAft>
                <a:spcPts val="0"/>
              </a:spcAft>
              <a:buClr>
                <a:schemeClr val="dk1"/>
              </a:buClr>
              <a:buSzPts val="2000"/>
              <a:buFont typeface="Arial"/>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optimizer is Adam algorithm</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242729"/>
              </a:buClr>
              <a:buSzPts val="2000"/>
              <a:buFont typeface="Noto Sans Symbols"/>
              <a:buNone/>
            </a:pPr>
            <a:endParaRPr sz="2200" b="0" i="0" u="none" strike="noStrike" cap="none">
              <a:solidFill>
                <a:srgbClr val="24272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242729"/>
              </a:buClr>
              <a:buSzPts val="2000"/>
              <a:buFont typeface="Noto Sans Symbols"/>
              <a:buChar char="⮚"/>
            </a:pPr>
            <a:r>
              <a:rPr lang="en-IN" sz="2200" b="0" i="0" u="none" strike="noStrike" cap="none">
                <a:solidFill>
                  <a:srgbClr val="242729"/>
                </a:solidFill>
                <a:latin typeface="Open Sans"/>
                <a:ea typeface="Open Sans"/>
                <a:cs typeface="Open Sans"/>
                <a:sym typeface="Open Sans"/>
              </a:rPr>
              <a:t>The metrics is set to accuracy</a:t>
            </a:r>
            <a:endParaRPr sz="2200" b="0" i="0" u="none" strike="noStrike" cap="none">
              <a:solidFill>
                <a:srgbClr val="242729"/>
              </a:solidFill>
              <a:latin typeface="Open Sans"/>
              <a:ea typeface="Open Sans"/>
              <a:cs typeface="Open Sans"/>
              <a:sym typeface="Open Sans"/>
            </a:endParaRPr>
          </a:p>
        </p:txBody>
      </p:sp>
      <p:grpSp>
        <p:nvGrpSpPr>
          <p:cNvPr id="1654" name="Google Shape;1654;p93"/>
          <p:cNvGrpSpPr/>
          <p:nvPr/>
        </p:nvGrpSpPr>
        <p:grpSpPr>
          <a:xfrm>
            <a:off x="5669832" y="4567384"/>
            <a:ext cx="9883584" cy="1592485"/>
            <a:chOff x="3334977" y="3572202"/>
            <a:chExt cx="9576000" cy="2317648"/>
          </a:xfrm>
        </p:grpSpPr>
        <p:grpSp>
          <p:nvGrpSpPr>
            <p:cNvPr id="1655" name="Google Shape;1655;p93"/>
            <p:cNvGrpSpPr/>
            <p:nvPr/>
          </p:nvGrpSpPr>
          <p:grpSpPr>
            <a:xfrm>
              <a:off x="7545981" y="3572202"/>
              <a:ext cx="1194432" cy="685800"/>
              <a:chOff x="7530784" y="3794728"/>
              <a:chExt cx="1194432" cy="685800"/>
            </a:xfrm>
          </p:grpSpPr>
          <p:sp>
            <p:nvSpPr>
              <p:cNvPr id="1656" name="Google Shape;1656;p93"/>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7" name="Google Shape;1657;p93"/>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658" name="Google Shape;1658;p93"/>
            <p:cNvGrpSpPr/>
            <p:nvPr/>
          </p:nvGrpSpPr>
          <p:grpSpPr>
            <a:xfrm>
              <a:off x="3334977" y="4258003"/>
              <a:ext cx="9576000" cy="1631847"/>
              <a:chOff x="3533641" y="4914900"/>
              <a:chExt cx="9576000" cy="7568747"/>
            </a:xfrm>
          </p:grpSpPr>
          <p:sp>
            <p:nvSpPr>
              <p:cNvPr id="1659" name="Google Shape;1659;p93"/>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660" name="Google Shape;1660;p93"/>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661" name="Google Shape;1661;p93"/>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2" name="Google Shape;1662;p93"/>
              <p:cNvSpPr/>
              <p:nvPr/>
            </p:nvSpPr>
            <p:spPr>
              <a:xfrm>
                <a:off x="3617844" y="5615712"/>
                <a:ext cx="9407594" cy="6867935"/>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model.compile(loss='binary_crossentropy', optimizer='adam', metrics=['accuracy'])</a:t>
                </a:r>
                <a:endParaRPr sz="2200" b="0" i="0" u="none" strike="noStrike" cap="none">
                  <a:solidFill>
                    <a:srgbClr val="262626"/>
                  </a:solidFill>
                  <a:latin typeface="Courier New"/>
                  <a:ea typeface="Courier New"/>
                  <a:cs typeface="Courier New"/>
                  <a:sym typeface="Courier New"/>
                </a:endParaRPr>
              </a:p>
            </p:txBody>
          </p:sp>
        </p:grpSp>
      </p:grpSp>
      <p:grpSp>
        <p:nvGrpSpPr>
          <p:cNvPr id="1663" name="Google Shape;1663;p93"/>
          <p:cNvGrpSpPr/>
          <p:nvPr/>
        </p:nvGrpSpPr>
        <p:grpSpPr>
          <a:xfrm>
            <a:off x="1160315" y="1732080"/>
            <a:ext cx="3054930" cy="4760311"/>
            <a:chOff x="1160315" y="1732080"/>
            <a:chExt cx="3054930" cy="4760311"/>
          </a:xfrm>
        </p:grpSpPr>
        <p:grpSp>
          <p:nvGrpSpPr>
            <p:cNvPr id="1664" name="Google Shape;1664;p93"/>
            <p:cNvGrpSpPr/>
            <p:nvPr/>
          </p:nvGrpSpPr>
          <p:grpSpPr>
            <a:xfrm>
              <a:off x="1160315" y="1732080"/>
              <a:ext cx="3054930" cy="3941361"/>
              <a:chOff x="893615" y="1621426"/>
              <a:chExt cx="3054930" cy="3941361"/>
            </a:xfrm>
          </p:grpSpPr>
          <p:sp>
            <p:nvSpPr>
              <p:cNvPr id="1665" name="Google Shape;1665;p93"/>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666" name="Google Shape;1666;p93"/>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667" name="Google Shape;1667;p93"/>
              <p:cNvSpPr/>
              <p:nvPr/>
            </p:nvSpPr>
            <p:spPr>
              <a:xfrm>
                <a:off x="893616" y="3259841"/>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668" name="Google Shape;1668;p93"/>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669" name="Google Shape;1669;p93"/>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670" name="Google Shape;1670;p93"/>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671" name="Google Shape;1671;p93"/>
          <p:cNvPicPr preferRelativeResize="0"/>
          <p:nvPr/>
        </p:nvPicPr>
        <p:blipFill rotWithShape="1">
          <a:blip r:embed="rId3">
            <a:alphaModFix/>
          </a:blip>
          <a:srcRect/>
          <a:stretch/>
        </p:blipFill>
        <p:spPr>
          <a:xfrm>
            <a:off x="4894707" y="754059"/>
            <a:ext cx="6209579" cy="31148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p94"/>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Fit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678" name="Google Shape;1678;p94"/>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679" name="Google Shape;1679;p94"/>
          <p:cNvSpPr/>
          <p:nvPr/>
        </p:nvSpPr>
        <p:spPr>
          <a:xfrm>
            <a:off x="5561136" y="2199424"/>
            <a:ext cx="9572907"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Training occurs over epochs and each epoch is split into batches. </a:t>
            </a:r>
            <a:endParaRPr sz="2200" b="0" i="0" u="none" strike="noStrike" cap="none">
              <a:solidFill>
                <a:srgbClr val="242729"/>
              </a:solidFill>
              <a:latin typeface="Open Sans"/>
              <a:ea typeface="Open Sans"/>
              <a:cs typeface="Open Sans"/>
              <a:sym typeface="Open Sans"/>
            </a:endParaRPr>
          </a:p>
        </p:txBody>
      </p:sp>
      <p:grpSp>
        <p:nvGrpSpPr>
          <p:cNvPr id="1680" name="Google Shape;1680;p94"/>
          <p:cNvGrpSpPr/>
          <p:nvPr/>
        </p:nvGrpSpPr>
        <p:grpSpPr>
          <a:xfrm>
            <a:off x="5561136" y="3557847"/>
            <a:ext cx="9883584" cy="1464779"/>
            <a:chOff x="3334977" y="2912345"/>
            <a:chExt cx="9576000" cy="2694401"/>
          </a:xfrm>
        </p:grpSpPr>
        <p:grpSp>
          <p:nvGrpSpPr>
            <p:cNvPr id="1681" name="Google Shape;1681;p94"/>
            <p:cNvGrpSpPr/>
            <p:nvPr/>
          </p:nvGrpSpPr>
          <p:grpSpPr>
            <a:xfrm>
              <a:off x="7545981" y="2912345"/>
              <a:ext cx="1194432" cy="1315076"/>
              <a:chOff x="7530784" y="3134871"/>
              <a:chExt cx="1194432" cy="1315076"/>
            </a:xfrm>
          </p:grpSpPr>
          <p:sp>
            <p:nvSpPr>
              <p:cNvPr id="1682" name="Google Shape;1682;p94"/>
              <p:cNvSpPr/>
              <p:nvPr/>
            </p:nvSpPr>
            <p:spPr>
              <a:xfrm>
                <a:off x="7530784" y="3134871"/>
                <a:ext cx="1194432" cy="1315076"/>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3" name="Google Shape;1683;p94"/>
              <p:cNvSpPr/>
              <p:nvPr/>
            </p:nvSpPr>
            <p:spPr>
              <a:xfrm>
                <a:off x="7612331" y="3279578"/>
                <a:ext cx="1031338" cy="1004391"/>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684" name="Google Shape;1684;p94"/>
            <p:cNvGrpSpPr/>
            <p:nvPr/>
          </p:nvGrpSpPr>
          <p:grpSpPr>
            <a:xfrm>
              <a:off x="3334977" y="4258003"/>
              <a:ext cx="9576000" cy="1348743"/>
              <a:chOff x="3533641" y="4914900"/>
              <a:chExt cx="9576000" cy="6255670"/>
            </a:xfrm>
          </p:grpSpPr>
          <p:sp>
            <p:nvSpPr>
              <p:cNvPr id="1685" name="Google Shape;1685;p94"/>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686" name="Google Shape;1686;p94"/>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687" name="Google Shape;1687;p94"/>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8" name="Google Shape;1688;p94"/>
              <p:cNvSpPr/>
              <p:nvPr/>
            </p:nvSpPr>
            <p:spPr>
              <a:xfrm>
                <a:off x="3617844" y="5615710"/>
                <a:ext cx="9407594" cy="555486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model.fit(X, y, epochs=60, batch_size=10)</a:t>
                </a:r>
                <a:endParaRPr sz="2200" b="0" i="0" u="none" strike="noStrike" cap="none">
                  <a:solidFill>
                    <a:srgbClr val="262626"/>
                  </a:solidFill>
                  <a:latin typeface="Courier New"/>
                  <a:ea typeface="Courier New"/>
                  <a:cs typeface="Courier New"/>
                  <a:sym typeface="Courier New"/>
                </a:endParaRPr>
              </a:p>
            </p:txBody>
          </p:sp>
        </p:grpSp>
      </p:grpSp>
      <p:grpSp>
        <p:nvGrpSpPr>
          <p:cNvPr id="1689" name="Google Shape;1689;p94"/>
          <p:cNvGrpSpPr/>
          <p:nvPr/>
        </p:nvGrpSpPr>
        <p:grpSpPr>
          <a:xfrm>
            <a:off x="1160315" y="1732080"/>
            <a:ext cx="3054930" cy="4760311"/>
            <a:chOff x="1160315" y="1732080"/>
            <a:chExt cx="3054930" cy="4760311"/>
          </a:xfrm>
        </p:grpSpPr>
        <p:grpSp>
          <p:nvGrpSpPr>
            <p:cNvPr id="1690" name="Google Shape;1690;p94"/>
            <p:cNvGrpSpPr/>
            <p:nvPr/>
          </p:nvGrpSpPr>
          <p:grpSpPr>
            <a:xfrm>
              <a:off x="1160315" y="1732080"/>
              <a:ext cx="3054930" cy="3941361"/>
              <a:chOff x="893615" y="1621426"/>
              <a:chExt cx="3054930" cy="3941361"/>
            </a:xfrm>
          </p:grpSpPr>
          <p:sp>
            <p:nvSpPr>
              <p:cNvPr id="1691" name="Google Shape;1691;p94"/>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692" name="Google Shape;1692;p94"/>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693" name="Google Shape;1693;p94"/>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694" name="Google Shape;1694;p94"/>
              <p:cNvSpPr/>
              <p:nvPr/>
            </p:nvSpPr>
            <p:spPr>
              <a:xfrm>
                <a:off x="893616" y="4078791"/>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695" name="Google Shape;1695;p94"/>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696" name="Google Shape;1696;p94"/>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697" name="Google Shape;1697;p94"/>
          <p:cNvPicPr preferRelativeResize="0"/>
          <p:nvPr/>
        </p:nvPicPr>
        <p:blipFill rotWithShape="1">
          <a:blip r:embed="rId3">
            <a:alphaModFix/>
          </a:blip>
          <a:srcRect/>
          <a:stretch/>
        </p:blipFill>
        <p:spPr>
          <a:xfrm>
            <a:off x="6028171" y="738485"/>
            <a:ext cx="4241226" cy="342631"/>
          </a:xfrm>
          <a:prstGeom prst="rect">
            <a:avLst/>
          </a:prstGeom>
          <a:noFill/>
          <a:ln>
            <a:noFill/>
          </a:ln>
        </p:spPr>
      </p:pic>
      <p:pic>
        <p:nvPicPr>
          <p:cNvPr id="1698" name="Google Shape;1698;p94"/>
          <p:cNvPicPr preferRelativeResize="0"/>
          <p:nvPr/>
        </p:nvPicPr>
        <p:blipFill rotWithShape="1">
          <a:blip r:embed="rId4">
            <a:alphaModFix/>
          </a:blip>
          <a:srcRect/>
          <a:stretch/>
        </p:blipFill>
        <p:spPr>
          <a:xfrm>
            <a:off x="5648042" y="5022628"/>
            <a:ext cx="9796679" cy="1137240"/>
          </a:xfrm>
          <a:prstGeom prst="rect">
            <a:avLst/>
          </a:prstGeom>
          <a:noFill/>
          <a:ln>
            <a:noFill/>
          </a:ln>
        </p:spPr>
      </p:pic>
      <p:pic>
        <p:nvPicPr>
          <p:cNvPr id="1699" name="Google Shape;1699;p94"/>
          <p:cNvPicPr preferRelativeResize="0"/>
          <p:nvPr/>
        </p:nvPicPr>
        <p:blipFill rotWithShape="1">
          <a:blip r:embed="rId5">
            <a:alphaModFix/>
          </a:blip>
          <a:srcRect/>
          <a:stretch/>
        </p:blipFill>
        <p:spPr>
          <a:xfrm>
            <a:off x="5648043" y="6338486"/>
            <a:ext cx="9796679" cy="972855"/>
          </a:xfrm>
          <a:prstGeom prst="rect">
            <a:avLst/>
          </a:prstGeom>
          <a:noFill/>
          <a:ln>
            <a:noFill/>
          </a:ln>
        </p:spPr>
      </p:pic>
      <p:pic>
        <p:nvPicPr>
          <p:cNvPr id="1700" name="Google Shape;1700;p94"/>
          <p:cNvPicPr preferRelativeResize="0"/>
          <p:nvPr/>
        </p:nvPicPr>
        <p:blipFill rotWithShape="1">
          <a:blip r:embed="rId6">
            <a:alphaModFix/>
          </a:blip>
          <a:srcRect/>
          <a:stretch/>
        </p:blipFill>
        <p:spPr>
          <a:xfrm>
            <a:off x="5648045" y="7465247"/>
            <a:ext cx="9796676" cy="99743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95"/>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Evaluate the Model</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707" name="Google Shape;1707;p95"/>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708" name="Google Shape;1708;p95"/>
          <p:cNvSpPr/>
          <p:nvPr/>
        </p:nvSpPr>
        <p:spPr>
          <a:xfrm>
            <a:off x="5561136" y="2159727"/>
            <a:ext cx="9572907" cy="67710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priority of this demo is only the second part of the evaluate() function, i.e, accuracy.</a:t>
            </a:r>
            <a:endParaRPr sz="2200" b="0" i="0" u="none" strike="noStrike" cap="none">
              <a:solidFill>
                <a:srgbClr val="242729"/>
              </a:solidFill>
              <a:latin typeface="Open Sans"/>
              <a:ea typeface="Open Sans"/>
              <a:cs typeface="Open Sans"/>
              <a:sym typeface="Open Sans"/>
            </a:endParaRPr>
          </a:p>
        </p:txBody>
      </p:sp>
      <p:grpSp>
        <p:nvGrpSpPr>
          <p:cNvPr id="1709" name="Google Shape;1709;p95"/>
          <p:cNvGrpSpPr/>
          <p:nvPr/>
        </p:nvGrpSpPr>
        <p:grpSpPr>
          <a:xfrm>
            <a:off x="5534592" y="4084028"/>
            <a:ext cx="9883584" cy="1800893"/>
            <a:chOff x="3334977" y="3572202"/>
            <a:chExt cx="9576000" cy="2034544"/>
          </a:xfrm>
        </p:grpSpPr>
        <p:grpSp>
          <p:nvGrpSpPr>
            <p:cNvPr id="1710" name="Google Shape;1710;p95"/>
            <p:cNvGrpSpPr/>
            <p:nvPr/>
          </p:nvGrpSpPr>
          <p:grpSpPr>
            <a:xfrm>
              <a:off x="7545981" y="3572202"/>
              <a:ext cx="1194432" cy="685800"/>
              <a:chOff x="7530784" y="3794728"/>
              <a:chExt cx="1194432" cy="685800"/>
            </a:xfrm>
          </p:grpSpPr>
          <p:sp>
            <p:nvSpPr>
              <p:cNvPr id="1711" name="Google Shape;1711;p95"/>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2" name="Google Shape;1712;p95"/>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2200" b="0" i="0" u="none" strike="noStrike" cap="none">
                  <a:solidFill>
                    <a:srgbClr val="000000"/>
                  </a:solidFill>
                  <a:latin typeface="Open Sans"/>
                  <a:ea typeface="Open Sans"/>
                  <a:cs typeface="Open Sans"/>
                  <a:sym typeface="Open Sans"/>
                </a:endParaRPr>
              </a:p>
            </p:txBody>
          </p:sp>
        </p:grpSp>
        <p:grpSp>
          <p:nvGrpSpPr>
            <p:cNvPr id="1713" name="Google Shape;1713;p95"/>
            <p:cNvGrpSpPr/>
            <p:nvPr/>
          </p:nvGrpSpPr>
          <p:grpSpPr>
            <a:xfrm>
              <a:off x="3334977" y="4258003"/>
              <a:ext cx="9576000" cy="1348743"/>
              <a:chOff x="3533641" y="4914900"/>
              <a:chExt cx="9576000" cy="6255670"/>
            </a:xfrm>
          </p:grpSpPr>
          <p:sp>
            <p:nvSpPr>
              <p:cNvPr id="1714" name="Google Shape;1714;p95"/>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15" name="Google Shape;1715;p95"/>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716" name="Google Shape;1716;p95"/>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17" name="Google Shape;1717;p95"/>
              <p:cNvSpPr/>
              <p:nvPr/>
            </p:nvSpPr>
            <p:spPr>
              <a:xfrm>
                <a:off x="3617844" y="5615710"/>
                <a:ext cx="9407595" cy="5554860"/>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_, accuracy = model.evaluate(X, y)</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print('Accuracy: %.2f' % (accuracy*100))</a:t>
                </a:r>
                <a:endParaRPr sz="2200" b="0" i="0" u="none" strike="noStrike" cap="none">
                  <a:solidFill>
                    <a:srgbClr val="262626"/>
                  </a:solidFill>
                  <a:latin typeface="Courier New"/>
                  <a:ea typeface="Courier New"/>
                  <a:cs typeface="Courier New"/>
                  <a:sym typeface="Courier New"/>
                </a:endParaRPr>
              </a:p>
            </p:txBody>
          </p:sp>
        </p:grpSp>
      </p:grpSp>
      <p:grpSp>
        <p:nvGrpSpPr>
          <p:cNvPr id="1718" name="Google Shape;1718;p95"/>
          <p:cNvGrpSpPr/>
          <p:nvPr/>
        </p:nvGrpSpPr>
        <p:grpSpPr>
          <a:xfrm>
            <a:off x="1160315" y="1732080"/>
            <a:ext cx="3054930" cy="4760311"/>
            <a:chOff x="1160315" y="1732080"/>
            <a:chExt cx="3054930" cy="4760311"/>
          </a:xfrm>
        </p:grpSpPr>
        <p:grpSp>
          <p:nvGrpSpPr>
            <p:cNvPr id="1719" name="Google Shape;1719;p95"/>
            <p:cNvGrpSpPr/>
            <p:nvPr/>
          </p:nvGrpSpPr>
          <p:grpSpPr>
            <a:xfrm>
              <a:off x="1160315" y="1732080"/>
              <a:ext cx="3054930" cy="3941361"/>
              <a:chOff x="893615" y="1621426"/>
              <a:chExt cx="3054930" cy="3941361"/>
            </a:xfrm>
          </p:grpSpPr>
          <p:sp>
            <p:nvSpPr>
              <p:cNvPr id="1720" name="Google Shape;1720;p95"/>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721" name="Google Shape;1721;p95"/>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722" name="Google Shape;1722;p95"/>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723" name="Google Shape;1723;p95"/>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724" name="Google Shape;1724;p95"/>
              <p:cNvSpPr/>
              <p:nvPr/>
            </p:nvSpPr>
            <p:spPr>
              <a:xfrm>
                <a:off x="893615" y="4897742"/>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725" name="Google Shape;1725;p95"/>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726" name="Google Shape;1726;p95"/>
          <p:cNvPicPr preferRelativeResize="0"/>
          <p:nvPr/>
        </p:nvPicPr>
        <p:blipFill rotWithShape="1">
          <a:blip r:embed="rId3">
            <a:alphaModFix/>
          </a:blip>
          <a:srcRect/>
          <a:stretch/>
        </p:blipFill>
        <p:spPr>
          <a:xfrm>
            <a:off x="4894707" y="738485"/>
            <a:ext cx="6209579" cy="342631"/>
          </a:xfrm>
          <a:prstGeom prst="rect">
            <a:avLst/>
          </a:prstGeom>
          <a:noFill/>
          <a:ln>
            <a:noFill/>
          </a:ln>
        </p:spPr>
      </p:pic>
      <p:pic>
        <p:nvPicPr>
          <p:cNvPr id="1727" name="Google Shape;1727;p95"/>
          <p:cNvPicPr preferRelativeResize="0"/>
          <p:nvPr/>
        </p:nvPicPr>
        <p:blipFill rotWithShape="1">
          <a:blip r:embed="rId4">
            <a:alphaModFix/>
          </a:blip>
          <a:srcRect/>
          <a:stretch/>
        </p:blipFill>
        <p:spPr>
          <a:xfrm>
            <a:off x="5691557" y="6276822"/>
            <a:ext cx="6841102" cy="411116"/>
          </a:xfrm>
          <a:prstGeom prst="rect">
            <a:avLst/>
          </a:prstGeom>
          <a:noFill/>
          <a:ln>
            <a:noFill/>
          </a:ln>
        </p:spPr>
      </p:pic>
      <p:pic>
        <p:nvPicPr>
          <p:cNvPr id="1728" name="Google Shape;1728;p95"/>
          <p:cNvPicPr preferRelativeResize="0"/>
          <p:nvPr/>
        </p:nvPicPr>
        <p:blipFill rotWithShape="1">
          <a:blip r:embed="rId5">
            <a:alphaModFix/>
          </a:blip>
          <a:srcRect/>
          <a:stretch/>
        </p:blipFill>
        <p:spPr>
          <a:xfrm>
            <a:off x="5664201" y="6759655"/>
            <a:ext cx="2082800" cy="33252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96"/>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Predict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735" name="Google Shape;1735;p96"/>
          <p:cNvCxnSpPr/>
          <p:nvPr/>
        </p:nvCxnSpPr>
        <p:spPr>
          <a:xfrm>
            <a:off x="4793877"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736" name="Google Shape;1736;p96"/>
          <p:cNvSpPr/>
          <p:nvPr/>
        </p:nvSpPr>
        <p:spPr>
          <a:xfrm>
            <a:off x="5561136" y="1246666"/>
            <a:ext cx="9572907" cy="338554"/>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The predict_classess() generate class predictions for the input.</a:t>
            </a:r>
            <a:endParaRPr sz="1400" b="0" i="0" u="none" strike="noStrike" cap="none">
              <a:solidFill>
                <a:srgbClr val="000000"/>
              </a:solidFill>
              <a:latin typeface="Arial"/>
              <a:ea typeface="Arial"/>
              <a:cs typeface="Arial"/>
              <a:sym typeface="Arial"/>
            </a:endParaRPr>
          </a:p>
        </p:txBody>
      </p:sp>
      <p:grpSp>
        <p:nvGrpSpPr>
          <p:cNvPr id="1737" name="Google Shape;1737;p96"/>
          <p:cNvGrpSpPr/>
          <p:nvPr/>
        </p:nvGrpSpPr>
        <p:grpSpPr>
          <a:xfrm>
            <a:off x="5534592" y="1917898"/>
            <a:ext cx="9883584" cy="1800893"/>
            <a:chOff x="3334977" y="3572202"/>
            <a:chExt cx="9576000" cy="2034544"/>
          </a:xfrm>
        </p:grpSpPr>
        <p:grpSp>
          <p:nvGrpSpPr>
            <p:cNvPr id="1738" name="Google Shape;1738;p96"/>
            <p:cNvGrpSpPr/>
            <p:nvPr/>
          </p:nvGrpSpPr>
          <p:grpSpPr>
            <a:xfrm>
              <a:off x="7545981" y="3572202"/>
              <a:ext cx="1194432" cy="685800"/>
              <a:chOff x="7530784" y="3794728"/>
              <a:chExt cx="1194432" cy="685800"/>
            </a:xfrm>
          </p:grpSpPr>
          <p:sp>
            <p:nvSpPr>
              <p:cNvPr id="1739" name="Google Shape;1739;p96"/>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0" name="Google Shape;1740;p96"/>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sz="1400" b="0" i="0" u="none" strike="noStrike" cap="none">
                    <a:solidFill>
                      <a:schemeClr val="lt1"/>
                    </a:solidFill>
                    <a:latin typeface="Arial"/>
                    <a:ea typeface="Arial"/>
                    <a:cs typeface="Arial"/>
                    <a:sym typeface="Arial"/>
                  </a:rPr>
                  <a:t>Code</a:t>
                </a:r>
                <a:endParaRPr sz="1400" b="0" i="0" u="none" strike="noStrike" cap="none">
                  <a:solidFill>
                    <a:srgbClr val="000000"/>
                  </a:solidFill>
                  <a:latin typeface="Arial"/>
                  <a:ea typeface="Arial"/>
                  <a:cs typeface="Arial"/>
                  <a:sym typeface="Arial"/>
                </a:endParaRPr>
              </a:p>
            </p:txBody>
          </p:sp>
        </p:grpSp>
        <p:grpSp>
          <p:nvGrpSpPr>
            <p:cNvPr id="1741" name="Google Shape;1741;p96"/>
            <p:cNvGrpSpPr/>
            <p:nvPr/>
          </p:nvGrpSpPr>
          <p:grpSpPr>
            <a:xfrm>
              <a:off x="3334977" y="4258003"/>
              <a:ext cx="9576000" cy="1348743"/>
              <a:chOff x="3533641" y="4914900"/>
              <a:chExt cx="9576000" cy="6255670"/>
            </a:xfrm>
          </p:grpSpPr>
          <p:sp>
            <p:nvSpPr>
              <p:cNvPr id="1742" name="Google Shape;1742;p9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43" name="Google Shape;1743;p96"/>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744" name="Google Shape;1744;p96"/>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45" name="Google Shape;1745;p96"/>
              <p:cNvSpPr/>
              <p:nvPr/>
            </p:nvSpPr>
            <p:spPr>
              <a:xfrm>
                <a:off x="3617844" y="5615712"/>
                <a:ext cx="9407595" cy="5554858"/>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predictions = model.predict_classes(X)</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predictions[0:5]</a:t>
                </a:r>
                <a:endParaRPr sz="2200" b="0" i="0" u="none" strike="noStrike" cap="none">
                  <a:solidFill>
                    <a:srgbClr val="262626"/>
                  </a:solidFill>
                  <a:latin typeface="Courier New"/>
                  <a:ea typeface="Courier New"/>
                  <a:cs typeface="Courier New"/>
                  <a:sym typeface="Courier New"/>
                </a:endParaRPr>
              </a:p>
            </p:txBody>
          </p:sp>
        </p:grpSp>
      </p:grpSp>
      <p:grpSp>
        <p:nvGrpSpPr>
          <p:cNvPr id="1746" name="Google Shape;1746;p96"/>
          <p:cNvGrpSpPr/>
          <p:nvPr/>
        </p:nvGrpSpPr>
        <p:grpSpPr>
          <a:xfrm>
            <a:off x="1160315" y="1732080"/>
            <a:ext cx="3054930" cy="4760311"/>
            <a:chOff x="1160315" y="1732080"/>
            <a:chExt cx="3054930" cy="4760311"/>
          </a:xfrm>
        </p:grpSpPr>
        <p:grpSp>
          <p:nvGrpSpPr>
            <p:cNvPr id="1747" name="Google Shape;1747;p96"/>
            <p:cNvGrpSpPr/>
            <p:nvPr/>
          </p:nvGrpSpPr>
          <p:grpSpPr>
            <a:xfrm>
              <a:off x="1160315" y="1732080"/>
              <a:ext cx="3054930" cy="3941361"/>
              <a:chOff x="893615" y="1621426"/>
              <a:chExt cx="3054930" cy="3941361"/>
            </a:xfrm>
          </p:grpSpPr>
          <p:sp>
            <p:nvSpPr>
              <p:cNvPr id="1748" name="Google Shape;1748;p96"/>
              <p:cNvSpPr/>
              <p:nvPr/>
            </p:nvSpPr>
            <p:spPr>
              <a:xfrm>
                <a:off x="893618" y="1621426"/>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749" name="Google Shape;1749;p96"/>
              <p:cNvSpPr/>
              <p:nvPr/>
            </p:nvSpPr>
            <p:spPr>
              <a:xfrm>
                <a:off x="893617" y="244089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750" name="Google Shape;1750;p96"/>
              <p:cNvSpPr/>
              <p:nvPr/>
            </p:nvSpPr>
            <p:spPr>
              <a:xfrm>
                <a:off x="893616" y="3259841"/>
                <a:ext cx="3054927" cy="665044"/>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2000" b="0" i="0" u="none" strike="noStrike" cap="none">
                  <a:solidFill>
                    <a:schemeClr val="dk1"/>
                  </a:solidFill>
                  <a:latin typeface="Open Sans"/>
                  <a:ea typeface="Open Sans"/>
                  <a:cs typeface="Open Sans"/>
                  <a:sym typeface="Open Sans"/>
                </a:endParaRPr>
              </a:p>
            </p:txBody>
          </p:sp>
          <p:sp>
            <p:nvSpPr>
              <p:cNvPr id="1751" name="Google Shape;1751;p96"/>
              <p:cNvSpPr/>
              <p:nvPr/>
            </p:nvSpPr>
            <p:spPr>
              <a:xfrm>
                <a:off x="893616" y="4078791"/>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2000" b="0" i="0" u="none" strike="noStrike" cap="none">
                  <a:solidFill>
                    <a:schemeClr val="dk1"/>
                  </a:solidFill>
                  <a:latin typeface="Open Sans"/>
                  <a:ea typeface="Open Sans"/>
                  <a:cs typeface="Open Sans"/>
                  <a:sym typeface="Open Sans"/>
                </a:endParaRPr>
              </a:p>
            </p:txBody>
          </p:sp>
          <p:sp>
            <p:nvSpPr>
              <p:cNvPr id="1752" name="Google Shape;1752;p96"/>
              <p:cNvSpPr/>
              <p:nvPr/>
            </p:nvSpPr>
            <p:spPr>
              <a:xfrm>
                <a:off x="893615" y="4897742"/>
                <a:ext cx="3054927" cy="665045"/>
              </a:xfrm>
              <a:prstGeom prst="roundRect">
                <a:avLst>
                  <a:gd name="adj" fmla="val 16667"/>
                </a:avLst>
              </a:prstGeom>
              <a:solidFill>
                <a:srgbClr val="AEABA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2000" b="0" i="0" u="none" strike="noStrike" cap="none">
                  <a:solidFill>
                    <a:schemeClr val="dk1"/>
                  </a:solidFill>
                  <a:latin typeface="Open Sans"/>
                  <a:ea typeface="Open Sans"/>
                  <a:cs typeface="Open Sans"/>
                  <a:sym typeface="Open Sans"/>
                </a:endParaRPr>
              </a:p>
            </p:txBody>
          </p:sp>
        </p:grpSp>
        <p:sp>
          <p:nvSpPr>
            <p:cNvPr id="1753" name="Google Shape;1753;p96"/>
            <p:cNvSpPr/>
            <p:nvPr/>
          </p:nvSpPr>
          <p:spPr>
            <a:xfrm>
              <a:off x="1160315" y="5827346"/>
              <a:ext cx="3054927" cy="665045"/>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754" name="Google Shape;1754;p96"/>
          <p:cNvPicPr preferRelativeResize="0"/>
          <p:nvPr/>
        </p:nvPicPr>
        <p:blipFill rotWithShape="1">
          <a:blip r:embed="rId3">
            <a:alphaModFix/>
          </a:blip>
          <a:srcRect/>
          <a:stretch/>
        </p:blipFill>
        <p:spPr>
          <a:xfrm>
            <a:off x="6813390" y="781088"/>
            <a:ext cx="2633467" cy="257424"/>
          </a:xfrm>
          <a:prstGeom prst="rect">
            <a:avLst/>
          </a:prstGeom>
          <a:noFill/>
          <a:ln>
            <a:noFill/>
          </a:ln>
        </p:spPr>
      </p:pic>
      <p:grpSp>
        <p:nvGrpSpPr>
          <p:cNvPr id="1755" name="Google Shape;1755;p96"/>
          <p:cNvGrpSpPr/>
          <p:nvPr/>
        </p:nvGrpSpPr>
        <p:grpSpPr>
          <a:xfrm>
            <a:off x="5537704" y="5965763"/>
            <a:ext cx="9883584" cy="723846"/>
            <a:chOff x="3533641" y="5513437"/>
            <a:chExt cx="9576000" cy="3792889"/>
          </a:xfrm>
        </p:grpSpPr>
        <p:sp>
          <p:nvSpPr>
            <p:cNvPr id="1756" name="Google Shape;1756;p96"/>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57" name="Google Shape;1757;p96"/>
            <p:cNvSpPr/>
            <p:nvPr/>
          </p:nvSpPr>
          <p:spPr>
            <a:xfrm>
              <a:off x="3617844" y="5821549"/>
              <a:ext cx="9407595" cy="3484777"/>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dataset['Outcome'].head()</a:t>
              </a:r>
              <a:endParaRPr sz="2200" b="0" i="0" u="none" strike="noStrike" cap="none">
                <a:solidFill>
                  <a:srgbClr val="262626"/>
                </a:solidFill>
                <a:latin typeface="Courier New"/>
                <a:ea typeface="Courier New"/>
                <a:cs typeface="Courier New"/>
                <a:sym typeface="Courier New"/>
              </a:endParaRPr>
            </a:p>
          </p:txBody>
        </p:sp>
      </p:grpSp>
      <p:pic>
        <p:nvPicPr>
          <p:cNvPr id="1758" name="Google Shape;1758;p96"/>
          <p:cNvPicPr preferRelativeResize="0"/>
          <p:nvPr/>
        </p:nvPicPr>
        <p:blipFill rotWithShape="1">
          <a:blip r:embed="rId4">
            <a:alphaModFix/>
          </a:blip>
          <a:srcRect/>
          <a:stretch/>
        </p:blipFill>
        <p:spPr>
          <a:xfrm>
            <a:off x="5619006" y="3871433"/>
            <a:ext cx="4740797" cy="1920547"/>
          </a:xfrm>
          <a:prstGeom prst="rect">
            <a:avLst/>
          </a:prstGeom>
          <a:noFill/>
          <a:ln>
            <a:noFill/>
          </a:ln>
        </p:spPr>
      </p:pic>
      <p:pic>
        <p:nvPicPr>
          <p:cNvPr id="1759" name="Google Shape;1759;p96"/>
          <p:cNvPicPr preferRelativeResize="0"/>
          <p:nvPr/>
        </p:nvPicPr>
        <p:blipFill rotWithShape="1">
          <a:blip r:embed="rId5">
            <a:alphaModFix/>
          </a:blip>
          <a:srcRect/>
          <a:stretch/>
        </p:blipFill>
        <p:spPr>
          <a:xfrm>
            <a:off x="5679730" y="6718445"/>
            <a:ext cx="5140191" cy="212474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9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Font typeface="Arial"/>
              <a:buNone/>
            </a:pPr>
            <a:br>
              <a:rPr lang="en-IN"/>
            </a:br>
            <a:r>
              <a:rPr lang="en-IN"/>
              <a:t>Deep Learning Model with TensorFlow</a:t>
            </a:r>
            <a:endParaRPr/>
          </a:p>
        </p:txBody>
      </p:sp>
      <p:sp>
        <p:nvSpPr>
          <p:cNvPr id="1765" name="Google Shape;1765;p99"/>
          <p:cNvSpPr/>
          <p:nvPr/>
        </p:nvSpPr>
        <p:spPr>
          <a:xfrm>
            <a:off x="951457" y="1828801"/>
            <a:ext cx="12378950" cy="49265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Problem Statement:</a:t>
            </a:r>
            <a:r>
              <a:rPr lang="en-IN" sz="2200" b="0" i="0" u="none" strike="noStrike" cap="none">
                <a:solidFill>
                  <a:srgbClr val="3F3F3F"/>
                </a:solidFill>
                <a:latin typeface="Open Sans"/>
                <a:ea typeface="Open Sans"/>
                <a:cs typeface="Open Sans"/>
                <a:sym typeface="Open Sans"/>
              </a:rPr>
              <a:t> Create a deep learning model with MNIST dataset to predict the handwritten digits</a:t>
            </a:r>
            <a:r>
              <a:rPr lang="en-IN" sz="2000" b="0" i="0" u="none" strike="noStrike" cap="none">
                <a:solidFill>
                  <a:srgbClr val="595959"/>
                </a:solidFill>
                <a:latin typeface="Open Sans"/>
                <a:ea typeface="Open Sans"/>
                <a:cs typeface="Open Sans"/>
                <a:sym typeface="Open Sans"/>
              </a:rPr>
              <a:t>.</a:t>
            </a:r>
            <a:endParaRPr sz="2000" b="0" i="0" u="none" strike="noStrike" cap="none">
              <a:solidFill>
                <a:srgbClr val="59595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IN" sz="2200" b="1" i="0" u="none" strike="noStrike" cap="none">
                <a:solidFill>
                  <a:srgbClr val="3F3F3F"/>
                </a:solidFill>
                <a:latin typeface="Open Sans"/>
                <a:ea typeface="Open Sans"/>
                <a:cs typeface="Open Sans"/>
                <a:sym typeface="Open Sans"/>
              </a:rPr>
              <a:t>Access:</a:t>
            </a:r>
            <a:r>
              <a:rPr lang="en-IN" sz="2200" b="0" i="0" u="none" strike="noStrike" cap="none">
                <a:solidFill>
                  <a:srgbClr val="3F3F3F"/>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3F3F3F"/>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Labs tab on the left side of the LMS panel. Copy the username and password. </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rgbClr val="000000"/>
              </a:buClr>
              <a:buSzPts val="2200"/>
              <a:buFont typeface="Arial"/>
              <a:buNone/>
            </a:pPr>
            <a:endParaRPr sz="2200" b="0" i="0" u="none" strike="noStrike" cap="none">
              <a:solidFill>
                <a:srgbClr val="595959"/>
              </a:solidFill>
              <a:latin typeface="Open Sans"/>
              <a:ea typeface="Open Sans"/>
              <a:cs typeface="Open Sans"/>
              <a:sym typeface="Open Sans"/>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200" b="0" i="0" u="none" strike="noStrike" cap="none">
                <a:solidFill>
                  <a:srgbClr val="595959"/>
                </a:solidFill>
                <a:latin typeface="Open Sans"/>
                <a:ea typeface="Open Sans"/>
                <a:cs typeface="Open Sans"/>
                <a:sym typeface="Open Sans"/>
              </a:rPr>
              <a:t>Click on the Launch Lab button. On the page that appears, enter the username and password, and click Login.</a:t>
            </a:r>
            <a:endParaRPr sz="2200" b="0" i="1" u="none" strike="noStrike" cap="none">
              <a:solidFill>
                <a:srgbClr val="595959"/>
              </a:solidFill>
              <a:latin typeface="Open Sans"/>
              <a:ea typeface="Open Sans"/>
              <a:cs typeface="Open Sans"/>
              <a:sym typeface="Ope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100"/>
          <p:cNvSpPr txBox="1">
            <a:spLocks noGrp="1"/>
          </p:cNvSpPr>
          <p:nvPr>
            <p:ph type="title"/>
          </p:nvPr>
        </p:nvSpPr>
        <p:spPr>
          <a:xfrm>
            <a:off x="0" y="167337"/>
            <a:ext cx="16258030" cy="6650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IN">
                <a:solidFill>
                  <a:srgbClr val="3F3F3F"/>
                </a:solidFill>
              </a:rPr>
              <a:t>Loading the Dataset</a:t>
            </a:r>
            <a:endParaRPr sz="3200" b="0" i="0" u="none" strike="noStrike" cap="none">
              <a:solidFill>
                <a:srgbClr val="3F3F3F"/>
              </a:solidFill>
              <a:latin typeface="Open Sans ExtraBold"/>
              <a:ea typeface="Open Sans ExtraBold"/>
              <a:cs typeface="Open Sans ExtraBold"/>
              <a:sym typeface="Open Sans ExtraBold"/>
            </a:endParaRPr>
          </a:p>
        </p:txBody>
      </p:sp>
      <p:cxnSp>
        <p:nvCxnSpPr>
          <p:cNvPr id="1772" name="Google Shape;1772;p100"/>
          <p:cNvCxnSpPr/>
          <p:nvPr/>
        </p:nvCxnSpPr>
        <p:spPr>
          <a:xfrm>
            <a:off x="4627623" y="1065542"/>
            <a:ext cx="0" cy="7593269"/>
          </a:xfrm>
          <a:prstGeom prst="straightConnector1">
            <a:avLst/>
          </a:prstGeom>
          <a:noFill/>
          <a:ln w="38100" cap="flat" cmpd="sng">
            <a:solidFill>
              <a:srgbClr val="00B0F0"/>
            </a:solidFill>
            <a:prstDash val="lgDash"/>
            <a:round/>
            <a:headEnd type="none" w="sm" len="sm"/>
            <a:tailEnd type="none" w="sm" len="sm"/>
          </a:ln>
        </p:spPr>
      </p:cxnSp>
      <p:sp>
        <p:nvSpPr>
          <p:cNvPr id="1773" name="Google Shape;1773;p100"/>
          <p:cNvSpPr/>
          <p:nvPr/>
        </p:nvSpPr>
        <p:spPr>
          <a:xfrm>
            <a:off x="5848000" y="1443423"/>
            <a:ext cx="9457680" cy="67710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42729"/>
                </a:solidFill>
                <a:latin typeface="Open Sans"/>
                <a:ea typeface="Open Sans"/>
                <a:cs typeface="Open Sans"/>
                <a:sym typeface="Open Sans"/>
              </a:rPr>
              <a:t>Import tensorflow, and load the MNIST, dataset of handwritten digits, 0 to 9 of image with dimension 28x28</a:t>
            </a:r>
            <a:endParaRPr sz="2200" b="0" i="0" u="none" strike="noStrike" cap="none">
              <a:solidFill>
                <a:schemeClr val="dk1"/>
              </a:solidFill>
              <a:latin typeface="Open Sans"/>
              <a:ea typeface="Open Sans"/>
              <a:cs typeface="Open Sans"/>
              <a:sym typeface="Open Sans"/>
            </a:endParaRPr>
          </a:p>
        </p:txBody>
      </p:sp>
      <p:grpSp>
        <p:nvGrpSpPr>
          <p:cNvPr id="1774" name="Google Shape;1774;p100"/>
          <p:cNvGrpSpPr/>
          <p:nvPr/>
        </p:nvGrpSpPr>
        <p:grpSpPr>
          <a:xfrm>
            <a:off x="5336298" y="3736035"/>
            <a:ext cx="10424161" cy="2423833"/>
            <a:chOff x="3072484" y="3572202"/>
            <a:chExt cx="10287301" cy="2403177"/>
          </a:xfrm>
        </p:grpSpPr>
        <p:grpSp>
          <p:nvGrpSpPr>
            <p:cNvPr id="1775" name="Google Shape;1775;p100"/>
            <p:cNvGrpSpPr/>
            <p:nvPr/>
          </p:nvGrpSpPr>
          <p:grpSpPr>
            <a:xfrm>
              <a:off x="7545981" y="3572202"/>
              <a:ext cx="1194432" cy="685800"/>
              <a:chOff x="7530784" y="3794728"/>
              <a:chExt cx="1194432" cy="685800"/>
            </a:xfrm>
          </p:grpSpPr>
          <p:sp>
            <p:nvSpPr>
              <p:cNvPr id="1776" name="Google Shape;1776;p100"/>
              <p:cNvSpPr/>
              <p:nvPr/>
            </p:nvSpPr>
            <p:spPr>
              <a:xfrm>
                <a:off x="7530784" y="3794728"/>
                <a:ext cx="1194432" cy="685800"/>
              </a:xfrm>
              <a:prstGeom prst="roundRect">
                <a:avLst>
                  <a:gd name="adj" fmla="val 16667"/>
                </a:avLst>
              </a:prstGeom>
              <a:solidFill>
                <a:schemeClr val="lt1"/>
              </a:solidFill>
              <a:ln w="25400" cap="flat" cmpd="sng">
                <a:solidFill>
                  <a:srgbClr val="26B7C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7" name="Google Shape;1777;p100"/>
              <p:cNvSpPr/>
              <p:nvPr/>
            </p:nvSpPr>
            <p:spPr>
              <a:xfrm>
                <a:off x="7612331" y="3868964"/>
                <a:ext cx="1031338" cy="537328"/>
              </a:xfrm>
              <a:prstGeom prst="roundRect">
                <a:avLst>
                  <a:gd name="adj" fmla="val 16667"/>
                </a:avLst>
              </a:prstGeom>
              <a:solidFill>
                <a:srgbClr val="26B7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IN" sz="2200" b="0" i="0" u="none" strike="noStrike" cap="none">
                    <a:solidFill>
                      <a:schemeClr val="lt1"/>
                    </a:solidFill>
                    <a:latin typeface="Open Sans"/>
                    <a:ea typeface="Open Sans"/>
                    <a:cs typeface="Open Sans"/>
                    <a:sym typeface="Open Sans"/>
                  </a:rPr>
                  <a:t>Code</a:t>
                </a:r>
                <a:endParaRPr sz="1400" b="0" i="0" u="none" strike="noStrike" cap="none">
                  <a:solidFill>
                    <a:srgbClr val="000000"/>
                  </a:solidFill>
                  <a:latin typeface="Arial"/>
                  <a:ea typeface="Arial"/>
                  <a:cs typeface="Arial"/>
                  <a:sym typeface="Arial"/>
                </a:endParaRPr>
              </a:p>
            </p:txBody>
          </p:sp>
        </p:grpSp>
        <p:grpSp>
          <p:nvGrpSpPr>
            <p:cNvPr id="1778" name="Google Shape;1778;p100"/>
            <p:cNvGrpSpPr/>
            <p:nvPr/>
          </p:nvGrpSpPr>
          <p:grpSpPr>
            <a:xfrm>
              <a:off x="3072484" y="4258003"/>
              <a:ext cx="10287301" cy="1717376"/>
              <a:chOff x="3271148" y="4914900"/>
              <a:chExt cx="10287301" cy="7965441"/>
            </a:xfrm>
          </p:grpSpPr>
          <p:sp>
            <p:nvSpPr>
              <p:cNvPr id="1779" name="Google Shape;1779;p100"/>
              <p:cNvSpPr/>
              <p:nvPr/>
            </p:nvSpPr>
            <p:spPr>
              <a:xfrm rot="-5400000">
                <a:off x="6737641" y="2309437"/>
                <a:ext cx="3168000" cy="9576000"/>
              </a:xfrm>
              <a:prstGeom prst="rect">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780" name="Google Shape;1780;p100"/>
              <p:cNvCxnSpPr/>
              <p:nvPr/>
            </p:nvCxnSpPr>
            <p:spPr>
              <a:xfrm rot="5400000">
                <a:off x="7979641" y="5256900"/>
                <a:ext cx="684000" cy="0"/>
              </a:xfrm>
              <a:prstGeom prst="straightConnector1">
                <a:avLst/>
              </a:prstGeom>
              <a:noFill/>
              <a:ln w="25400" cap="flat" cmpd="sng">
                <a:solidFill>
                  <a:srgbClr val="26B7C9"/>
                </a:solidFill>
                <a:prstDash val="dash"/>
                <a:round/>
                <a:headEnd type="none" w="sm" len="sm"/>
                <a:tailEnd type="diamond" w="lg" len="lg"/>
              </a:ln>
            </p:spPr>
          </p:cxnSp>
          <p:sp>
            <p:nvSpPr>
              <p:cNvPr id="1781" name="Google Shape;1781;p100"/>
              <p:cNvSpPr/>
              <p:nvPr/>
            </p:nvSpPr>
            <p:spPr>
              <a:xfrm>
                <a:off x="8065824" y="5186908"/>
                <a:ext cx="511634" cy="370546"/>
              </a:xfrm>
              <a:prstGeom prst="triangle">
                <a:avLst>
                  <a:gd name="adj" fmla="val 50000"/>
                </a:avLst>
              </a:prstGeom>
              <a:solidFill>
                <a:srgbClr val="26B7C9"/>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82" name="Google Shape;1782;p100"/>
              <p:cNvSpPr/>
              <p:nvPr/>
            </p:nvSpPr>
            <p:spPr>
              <a:xfrm>
                <a:off x="3271148" y="5615705"/>
                <a:ext cx="10287301" cy="7264636"/>
              </a:xfrm>
              <a:prstGeom prst="rect">
                <a:avLst/>
              </a:prstGeom>
              <a:solidFill>
                <a:srgbClr val="F2F2F2"/>
              </a:solidFill>
              <a:ln w="25400" cap="flat" cmpd="sng">
                <a:solidFill>
                  <a:srgbClr val="26B7C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import tensorflow as tf</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mnist_data = tf.keras.datasets.mnist</a:t>
                </a:r>
                <a:endParaRPr sz="2200" b="0" i="0" u="none" strike="noStrike" cap="none">
                  <a:solidFill>
                    <a:srgbClr val="26262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2200" b="0" i="0" u="none" strike="noStrike" cap="none">
                    <a:solidFill>
                      <a:srgbClr val="262626"/>
                    </a:solidFill>
                    <a:latin typeface="Courier New"/>
                    <a:ea typeface="Courier New"/>
                    <a:cs typeface="Courier New"/>
                    <a:sym typeface="Courier New"/>
                  </a:rPr>
                  <a:t>x_train, y_train),(x_test, y_test) = mnist_data.load_data()</a:t>
                </a:r>
                <a:endParaRPr sz="1400" b="0" i="0" u="none" strike="noStrike" cap="none">
                  <a:solidFill>
                    <a:srgbClr val="000000"/>
                  </a:solidFill>
                  <a:latin typeface="Arial"/>
                  <a:ea typeface="Arial"/>
                  <a:cs typeface="Arial"/>
                  <a:sym typeface="Arial"/>
                </a:endParaRPr>
              </a:p>
            </p:txBody>
          </p:sp>
        </p:grpSp>
      </p:grpSp>
      <p:grpSp>
        <p:nvGrpSpPr>
          <p:cNvPr id="1783" name="Google Shape;1783;p100"/>
          <p:cNvGrpSpPr/>
          <p:nvPr/>
        </p:nvGrpSpPr>
        <p:grpSpPr>
          <a:xfrm>
            <a:off x="1160315" y="1732080"/>
            <a:ext cx="3054930" cy="4760311"/>
            <a:chOff x="1160315" y="1732080"/>
            <a:chExt cx="3054930" cy="4760311"/>
          </a:xfrm>
        </p:grpSpPr>
        <p:grpSp>
          <p:nvGrpSpPr>
            <p:cNvPr id="1784" name="Google Shape;1784;p100"/>
            <p:cNvGrpSpPr/>
            <p:nvPr/>
          </p:nvGrpSpPr>
          <p:grpSpPr>
            <a:xfrm>
              <a:off x="1160315" y="1732080"/>
              <a:ext cx="3054930" cy="3941361"/>
              <a:chOff x="893615" y="1621426"/>
              <a:chExt cx="3054930" cy="3941361"/>
            </a:xfrm>
          </p:grpSpPr>
          <p:sp>
            <p:nvSpPr>
              <p:cNvPr id="1785" name="Google Shape;1785;p100"/>
              <p:cNvSpPr/>
              <p:nvPr/>
            </p:nvSpPr>
            <p:spPr>
              <a:xfrm>
                <a:off x="893618" y="1621426"/>
                <a:ext cx="3054927" cy="665044"/>
              </a:xfrm>
              <a:prstGeom prst="roundRect">
                <a:avLst>
                  <a:gd name="adj" fmla="val 16667"/>
                </a:avLst>
              </a:prstGeom>
              <a:solidFill>
                <a:srgbClr val="F7CAAC"/>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Processing the Data</a:t>
                </a:r>
                <a:endParaRPr sz="2000" b="0" i="0" u="none" strike="noStrike" cap="none">
                  <a:solidFill>
                    <a:schemeClr val="dk1"/>
                  </a:solidFill>
                  <a:latin typeface="Open Sans"/>
                  <a:ea typeface="Open Sans"/>
                  <a:cs typeface="Open Sans"/>
                  <a:sym typeface="Open Sans"/>
                </a:endParaRPr>
              </a:p>
            </p:txBody>
          </p:sp>
          <p:sp>
            <p:nvSpPr>
              <p:cNvPr id="1786" name="Google Shape;1786;p100"/>
              <p:cNvSpPr/>
              <p:nvPr/>
            </p:nvSpPr>
            <p:spPr>
              <a:xfrm>
                <a:off x="893617" y="244089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Define the Model</a:t>
                </a:r>
                <a:endParaRPr sz="2000" b="0" i="0" u="none" strike="noStrike" cap="none">
                  <a:solidFill>
                    <a:schemeClr val="dk1"/>
                  </a:solidFill>
                  <a:latin typeface="Open Sans"/>
                  <a:ea typeface="Open Sans"/>
                  <a:cs typeface="Open Sans"/>
                  <a:sym typeface="Open Sans"/>
                </a:endParaRPr>
              </a:p>
            </p:txBody>
          </p:sp>
          <p:sp>
            <p:nvSpPr>
              <p:cNvPr id="1787" name="Google Shape;1787;p100"/>
              <p:cNvSpPr/>
              <p:nvPr/>
            </p:nvSpPr>
            <p:spPr>
              <a:xfrm>
                <a:off x="893616" y="3259841"/>
                <a:ext cx="3054927" cy="665044"/>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Compile the Model</a:t>
                </a:r>
                <a:endParaRPr sz="1400" b="0" i="0" u="none" strike="noStrike" cap="none">
                  <a:solidFill>
                    <a:srgbClr val="000000"/>
                  </a:solidFill>
                  <a:latin typeface="Arial"/>
                  <a:ea typeface="Arial"/>
                  <a:cs typeface="Arial"/>
                  <a:sym typeface="Arial"/>
                </a:endParaRPr>
              </a:p>
            </p:txBody>
          </p:sp>
          <p:sp>
            <p:nvSpPr>
              <p:cNvPr id="1788" name="Google Shape;1788;p100"/>
              <p:cNvSpPr/>
              <p:nvPr/>
            </p:nvSpPr>
            <p:spPr>
              <a:xfrm>
                <a:off x="893616" y="4078791"/>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Fit the Model</a:t>
                </a:r>
                <a:endParaRPr sz="1400" b="0" i="0" u="none" strike="noStrike" cap="none">
                  <a:solidFill>
                    <a:srgbClr val="000000"/>
                  </a:solidFill>
                  <a:latin typeface="Arial"/>
                  <a:ea typeface="Arial"/>
                  <a:cs typeface="Arial"/>
                  <a:sym typeface="Arial"/>
                </a:endParaRPr>
              </a:p>
            </p:txBody>
          </p:sp>
          <p:sp>
            <p:nvSpPr>
              <p:cNvPr id="1789" name="Google Shape;1789;p100"/>
              <p:cNvSpPr/>
              <p:nvPr/>
            </p:nvSpPr>
            <p:spPr>
              <a:xfrm>
                <a:off x="893615" y="4897742"/>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Evaluate the Model</a:t>
                </a:r>
                <a:endParaRPr sz="1400" b="0" i="0" u="none" strike="noStrike" cap="none">
                  <a:solidFill>
                    <a:srgbClr val="000000"/>
                  </a:solidFill>
                  <a:latin typeface="Arial"/>
                  <a:ea typeface="Arial"/>
                  <a:cs typeface="Arial"/>
                  <a:sym typeface="Arial"/>
                </a:endParaRPr>
              </a:p>
            </p:txBody>
          </p:sp>
        </p:grpSp>
        <p:sp>
          <p:nvSpPr>
            <p:cNvPr id="1790" name="Google Shape;1790;p100"/>
            <p:cNvSpPr/>
            <p:nvPr/>
          </p:nvSpPr>
          <p:spPr>
            <a:xfrm>
              <a:off x="1160315" y="5827346"/>
              <a:ext cx="3054927" cy="665045"/>
            </a:xfrm>
            <a:prstGeom prst="roundRect">
              <a:avLst>
                <a:gd name="adj" fmla="val 16667"/>
              </a:avLst>
            </a:prstGeom>
            <a:solidFill>
              <a:srgbClr val="A5A5A5"/>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0" i="0" u="none" strike="noStrike" cap="none">
                  <a:solidFill>
                    <a:schemeClr val="dk1"/>
                  </a:solidFill>
                  <a:latin typeface="Open Sans"/>
                  <a:ea typeface="Open Sans"/>
                  <a:cs typeface="Open Sans"/>
                  <a:sym typeface="Open Sans"/>
                </a:rPr>
                <a:t>Predict</a:t>
              </a:r>
              <a:endParaRPr sz="2000" b="0" i="0" u="none" strike="noStrike" cap="none">
                <a:solidFill>
                  <a:schemeClr val="dk1"/>
                </a:solidFill>
                <a:latin typeface="Open Sans"/>
                <a:ea typeface="Open Sans"/>
                <a:cs typeface="Open Sans"/>
                <a:sym typeface="Open Sans"/>
              </a:endParaRPr>
            </a:p>
          </p:txBody>
        </p:sp>
      </p:grpSp>
      <p:pic>
        <p:nvPicPr>
          <p:cNvPr id="1791" name="Google Shape;1791;p100"/>
          <p:cNvPicPr preferRelativeResize="0"/>
          <p:nvPr/>
        </p:nvPicPr>
        <p:blipFill rotWithShape="1">
          <a:blip r:embed="rId3">
            <a:alphaModFix/>
          </a:blip>
          <a:srcRect/>
          <a:stretch/>
        </p:blipFill>
        <p:spPr>
          <a:xfrm>
            <a:off x="5028275" y="716825"/>
            <a:ext cx="6667100" cy="413592"/>
          </a:xfrm>
          <a:prstGeom prst="rect">
            <a:avLst/>
          </a:prstGeom>
          <a:noFill/>
          <a:ln>
            <a:noFill/>
          </a:ln>
        </p:spPr>
      </p:pic>
    </p:spTree>
  </p:cSld>
  <p:clrMapOvr>
    <a:masterClrMapping/>
  </p:clrMapOvr>
</p:sld>
</file>

<file path=ppt/theme/theme1.xml><?xml version="1.0" encoding="utf-8"?>
<a:theme xmlns:a="http://schemas.openxmlformats.org/drawingml/2006/main"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040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3580</TotalTime>
  <Words>10810</Words>
  <Application>Microsoft Office PowerPoint</Application>
  <PresentationFormat>Custom</PresentationFormat>
  <Paragraphs>1908</Paragraphs>
  <Slides>159</Slides>
  <Notes>158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159</vt:i4>
      </vt:variant>
    </vt:vector>
  </HeadingPairs>
  <TitlesOfParts>
    <vt:vector size="169" baseType="lpstr">
      <vt:lpstr>Times New Roman</vt:lpstr>
      <vt:lpstr>Courier New</vt:lpstr>
      <vt:lpstr>Arial</vt:lpstr>
      <vt:lpstr>Noto Sans Symbols</vt:lpstr>
      <vt:lpstr>Calibri</vt:lpstr>
      <vt:lpstr>Comic Sans MS</vt:lpstr>
      <vt:lpstr>Open Sans</vt:lpstr>
      <vt:lpstr>Open Sans ExtraBold</vt:lpstr>
      <vt:lpstr>Digital Marketing</vt:lpstr>
      <vt:lpstr>1_Office Theme</vt:lpstr>
      <vt:lpstr>Deep Learning with Keras with TensorFlow</vt:lpstr>
      <vt:lpstr>PowerPoint Presentation</vt:lpstr>
      <vt:lpstr>PowerPoint Presentation</vt:lpstr>
      <vt:lpstr>PowerPoint Presentation</vt:lpstr>
      <vt:lpstr>Deep Neural Network</vt:lpstr>
      <vt:lpstr>Deep Learning: Example</vt:lpstr>
      <vt:lpstr>Deep Learning: Example</vt:lpstr>
      <vt:lpstr>Deep Learning: Example</vt:lpstr>
      <vt:lpstr>Deep Learning: Example</vt:lpstr>
      <vt:lpstr>PowerPoint Presentation</vt:lpstr>
      <vt:lpstr>What Is Loss?</vt:lpstr>
      <vt:lpstr>Loss Function and its Major Categories</vt:lpstr>
      <vt:lpstr>Types of Regression Losses</vt:lpstr>
      <vt:lpstr>Mean Squared Error (MSE)</vt:lpstr>
      <vt:lpstr>Mean Squared Error (MSE)</vt:lpstr>
      <vt:lpstr>Mean Squared Error (MSE)</vt:lpstr>
      <vt:lpstr>MSE or MAE?</vt:lpstr>
      <vt:lpstr>MSE or MAE?</vt:lpstr>
      <vt:lpstr>MSE or MAE?</vt:lpstr>
      <vt:lpstr>Types of Classification Losses</vt:lpstr>
      <vt:lpstr>Cross Entropy</vt:lpstr>
      <vt:lpstr>Cross Entropy</vt:lpstr>
      <vt:lpstr>Cross Entropy</vt:lpstr>
      <vt:lpstr>Calculation Cross Entropy</vt:lpstr>
      <vt:lpstr>Calculation Cross Entropy</vt:lpstr>
      <vt:lpstr>Types of Cross Entropy</vt:lpstr>
      <vt:lpstr>Categorical Cross Entropy</vt:lpstr>
      <vt:lpstr>Binary Cross Entropy</vt:lpstr>
      <vt:lpstr>Cross Entropy over MSE/MAE</vt:lpstr>
      <vt:lpstr>Cross Entropy over MSE/MAE</vt:lpstr>
      <vt:lpstr>PowerPoint Presentation</vt:lpstr>
      <vt:lpstr>What Is TensorFlow?</vt:lpstr>
      <vt:lpstr>What Is TensorFlow?</vt:lpstr>
      <vt:lpstr>What Is TensorFlow?</vt:lpstr>
      <vt:lpstr>Benefits of Using Graph</vt:lpstr>
      <vt:lpstr>Why TensorFlow?</vt:lpstr>
      <vt:lpstr>TensorFlow: Parallel Computation</vt:lpstr>
      <vt:lpstr>TensorFlow: Flexibility</vt:lpstr>
      <vt:lpstr>TensorFlow: Multiple Environment Friendly</vt:lpstr>
      <vt:lpstr>TensorFlow: Large Community</vt:lpstr>
      <vt:lpstr>Installation of TensorFlow </vt:lpstr>
      <vt:lpstr>PowerPoint Presentation</vt:lpstr>
      <vt:lpstr>What Is TFLearn? </vt:lpstr>
      <vt:lpstr>Features of TFLearn</vt:lpstr>
      <vt:lpstr>Installation of TFLearn</vt:lpstr>
      <vt:lpstr>TFLearn Model</vt:lpstr>
      <vt:lpstr>Layers of TFLearn</vt:lpstr>
      <vt:lpstr>Built-In Operations of TFlearn</vt:lpstr>
      <vt:lpstr>Training of TFLearn</vt:lpstr>
      <vt:lpstr>Visualization</vt:lpstr>
      <vt:lpstr>Visualization: Loss and Accuracy</vt:lpstr>
      <vt:lpstr>Visualization: Layers</vt:lpstr>
      <vt:lpstr>Visualization: Layers</vt:lpstr>
      <vt:lpstr>Weights Persistence</vt:lpstr>
      <vt:lpstr>Weights Persistence</vt:lpstr>
      <vt:lpstr>Weights Persistence</vt:lpstr>
      <vt:lpstr>Fine-Tuning</vt:lpstr>
      <vt:lpstr>Data Management</vt:lpstr>
      <vt:lpstr>Data Preprocessing and Augmentation</vt:lpstr>
      <vt:lpstr>Data Preprocessing and Augmentation</vt:lpstr>
      <vt:lpstr>Data Preprocessing and Augmentation</vt:lpstr>
      <vt:lpstr>Scopes and Weights Sharing</vt:lpstr>
      <vt:lpstr>Scopes and Weights Sharing</vt:lpstr>
      <vt:lpstr>Graph Initialization</vt:lpstr>
      <vt:lpstr>Extending TensorFlow</vt:lpstr>
      <vt:lpstr>Extending TensorFlow: Layers</vt:lpstr>
      <vt:lpstr>Extending TensorFlow: Built-In Operations</vt:lpstr>
      <vt:lpstr>Trainer, Evaluator, and Predictor</vt:lpstr>
      <vt:lpstr>Trainer, Evaluator, and Predictor</vt:lpstr>
      <vt:lpstr>Trainer, Evaluator, and Predictor</vt:lpstr>
      <vt:lpstr>Trainer, Evaluator, and Predictor</vt:lpstr>
      <vt:lpstr>Trainer, Evaluator, and Predictor</vt:lpstr>
      <vt:lpstr>What Is Keras?</vt:lpstr>
      <vt:lpstr>Keras: Backends</vt:lpstr>
      <vt:lpstr>Why Use Keras?</vt:lpstr>
      <vt:lpstr>Installation of Keras</vt:lpstr>
      <vt:lpstr>Creating a Keras Model</vt:lpstr>
      <vt:lpstr>Create the Model</vt:lpstr>
      <vt:lpstr>Compile the Model</vt:lpstr>
      <vt:lpstr>Fit the Model</vt:lpstr>
      <vt:lpstr>Evaluate the Model</vt:lpstr>
      <vt:lpstr>Predict</vt:lpstr>
      <vt:lpstr>PowerPoint Presentation</vt:lpstr>
      <vt:lpstr>What Is PyTorch?</vt:lpstr>
      <vt:lpstr>Features of PyTorch</vt:lpstr>
      <vt:lpstr>PyTorch Ecosystems</vt:lpstr>
      <vt:lpstr>Installation of PyTorch</vt:lpstr>
      <vt:lpstr> Deep Learning Model with Keras</vt:lpstr>
      <vt:lpstr>Loading Dataset</vt:lpstr>
      <vt:lpstr>Splitting Dataset</vt:lpstr>
      <vt:lpstr>Splitting Dataset</vt:lpstr>
      <vt:lpstr>Importing Library</vt:lpstr>
      <vt:lpstr>Creating the Layers</vt:lpstr>
      <vt:lpstr>Compile the Model</vt:lpstr>
      <vt:lpstr>Fit the Model</vt:lpstr>
      <vt:lpstr>Evaluate the Model</vt:lpstr>
      <vt:lpstr>Predict</vt:lpstr>
      <vt:lpstr> Deep Learning Model with TensorFlow</vt:lpstr>
      <vt:lpstr>Loading the Dataset</vt:lpstr>
      <vt:lpstr>Visualizing the Data</vt:lpstr>
      <vt:lpstr>Normalizing the Data</vt:lpstr>
      <vt:lpstr>Define the Model</vt:lpstr>
      <vt:lpstr>Compile the Model</vt:lpstr>
      <vt:lpstr>Fit the Model</vt:lpstr>
      <vt:lpstr>Evaluate the Model</vt:lpstr>
      <vt:lpstr>Predict</vt:lpstr>
      <vt:lpstr> Deep Learning Model with Keras</vt:lpstr>
      <vt:lpstr>Importing the Library</vt:lpstr>
      <vt:lpstr>Creating Image Normalizer</vt:lpstr>
      <vt:lpstr>Creating Data Loader</vt:lpstr>
      <vt:lpstr>Creating Data Loader</vt:lpstr>
      <vt:lpstr>Visualizing the Image Data </vt:lpstr>
      <vt:lpstr>Visualizing the Image Data </vt:lpstr>
      <vt:lpstr>Building the Network </vt:lpstr>
      <vt:lpstr>Define Loss Function and Optimizer</vt:lpstr>
      <vt:lpstr>Train the Network</vt:lpstr>
      <vt:lpstr>Train the Network</vt:lpstr>
      <vt:lpstr> Deep Learning Model with Caffe2</vt:lpstr>
      <vt:lpstr>Loading the Data</vt:lpstr>
      <vt:lpstr>Importing Library</vt:lpstr>
      <vt:lpstr>Loading the Data</vt:lpstr>
      <vt:lpstr>Loading the Data</vt:lpstr>
      <vt:lpstr>Loading the Data</vt:lpstr>
      <vt:lpstr>Loading the Data</vt:lpstr>
      <vt:lpstr>Loading the Data</vt:lpstr>
      <vt:lpstr>Loading the Data</vt:lpstr>
      <vt:lpstr>Loading the Data</vt:lpstr>
      <vt:lpstr>Loading the Data</vt:lpstr>
      <vt:lpstr>Constructing the Model</vt:lpstr>
      <vt:lpstr>Constructing the Model</vt:lpstr>
      <vt:lpstr>Constructing the Model</vt:lpstr>
      <vt:lpstr>Constructing the Model</vt:lpstr>
      <vt:lpstr>Constructing the Model</vt:lpstr>
      <vt:lpstr>Constructing the Model</vt:lpstr>
      <vt:lpstr>Constructing the Model</vt:lpstr>
      <vt:lpstr>Training the Model </vt:lpstr>
      <vt:lpstr>Testing the Model</vt:lpstr>
      <vt:lpstr>Deploying the Model</vt:lpstr>
      <vt:lpstr>Running the Training</vt:lpstr>
      <vt:lpstr>Running the Training </vt:lpstr>
      <vt:lpstr> Deep Learning Model with Python</vt:lpstr>
      <vt:lpstr>Creating the Neural Network Class</vt:lpstr>
      <vt:lpstr>Creating the Neural Network Class</vt:lpstr>
      <vt:lpstr>Creating the Neural Network Class</vt:lpstr>
      <vt:lpstr>Creating the Neural Network Class</vt:lpstr>
      <vt:lpstr>Output of the Neural Network</vt:lpstr>
      <vt:lpstr>Output of the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Chars74k Image Classification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Pranjal Taye</dc:creator>
  <cp:lastModifiedBy>Anitha Nagarapu</cp:lastModifiedBy>
  <cp:revision>22</cp:revision>
  <dcterms:modified xsi:type="dcterms:W3CDTF">2020-05-14T03:40:49Z</dcterms:modified>
</cp:coreProperties>
</file>